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340"/>
  </p:notesMasterIdLst>
  <p:sldIdLst>
    <p:sldId id="256" r:id="rId2"/>
    <p:sldId id="479" r:id="rId3"/>
    <p:sldId id="480" r:id="rId4"/>
    <p:sldId id="481" r:id="rId5"/>
    <p:sldId id="482" r:id="rId6"/>
    <p:sldId id="449" r:id="rId7"/>
    <p:sldId id="287" r:id="rId8"/>
    <p:sldId id="288" r:id="rId9"/>
    <p:sldId id="289" r:id="rId10"/>
    <p:sldId id="290" r:id="rId11"/>
    <p:sldId id="286" r:id="rId12"/>
    <p:sldId id="302" r:id="rId13"/>
    <p:sldId id="301" r:id="rId14"/>
    <p:sldId id="291" r:id="rId15"/>
    <p:sldId id="300" r:id="rId16"/>
    <p:sldId id="293" r:id="rId17"/>
    <p:sldId id="488" r:id="rId18"/>
    <p:sldId id="523" r:id="rId19"/>
    <p:sldId id="313" r:id="rId20"/>
    <p:sldId id="295" r:id="rId21"/>
    <p:sldId id="565" r:id="rId22"/>
    <p:sldId id="292" r:id="rId23"/>
    <p:sldId id="294" r:id="rId24"/>
    <p:sldId id="590" r:id="rId25"/>
    <p:sldId id="297" r:id="rId26"/>
    <p:sldId id="298" r:id="rId27"/>
    <p:sldId id="296" r:id="rId28"/>
    <p:sldId id="524" r:id="rId29"/>
    <p:sldId id="299" r:id="rId30"/>
    <p:sldId id="483" r:id="rId31"/>
    <p:sldId id="303" r:id="rId32"/>
    <p:sldId id="525" r:id="rId33"/>
    <p:sldId id="304" r:id="rId34"/>
    <p:sldId id="305" r:id="rId35"/>
    <p:sldId id="306" r:id="rId36"/>
    <p:sldId id="307" r:id="rId37"/>
    <p:sldId id="308" r:id="rId38"/>
    <p:sldId id="309" r:id="rId39"/>
    <p:sldId id="311" r:id="rId40"/>
    <p:sldId id="526" r:id="rId41"/>
    <p:sldId id="310" r:id="rId42"/>
    <p:sldId id="670" r:id="rId43"/>
    <p:sldId id="352" r:id="rId44"/>
    <p:sldId id="649" r:id="rId45"/>
    <p:sldId id="353" r:id="rId46"/>
    <p:sldId id="554" r:id="rId47"/>
    <p:sldId id="314" r:id="rId48"/>
    <p:sldId id="317" r:id="rId49"/>
    <p:sldId id="315" r:id="rId50"/>
    <p:sldId id="312" r:id="rId51"/>
    <p:sldId id="318" r:id="rId52"/>
    <p:sldId id="321" r:id="rId53"/>
    <p:sldId id="386" r:id="rId54"/>
    <p:sldId id="454" r:id="rId55"/>
    <p:sldId id="555" r:id="rId56"/>
    <p:sldId id="556" r:id="rId57"/>
    <p:sldId id="557" r:id="rId58"/>
    <p:sldId id="325" r:id="rId59"/>
    <p:sldId id="322" r:id="rId60"/>
    <p:sldId id="387" r:id="rId61"/>
    <p:sldId id="323" r:id="rId62"/>
    <p:sldId id="324" r:id="rId63"/>
    <p:sldId id="508" r:id="rId64"/>
    <p:sldId id="509" r:id="rId65"/>
    <p:sldId id="510" r:id="rId66"/>
    <p:sldId id="511" r:id="rId67"/>
    <p:sldId id="332" r:id="rId68"/>
    <p:sldId id="520" r:id="rId69"/>
    <p:sldId id="330" r:id="rId70"/>
    <p:sldId id="333" r:id="rId71"/>
    <p:sldId id="354" r:id="rId72"/>
    <p:sldId id="451" r:id="rId73"/>
    <p:sldId id="336" r:id="rId74"/>
    <p:sldId id="337" r:id="rId75"/>
    <p:sldId id="335" r:id="rId76"/>
    <p:sldId id="339" r:id="rId77"/>
    <p:sldId id="373" r:id="rId78"/>
    <p:sldId id="374" r:id="rId79"/>
    <p:sldId id="334" r:id="rId80"/>
    <p:sldId id="340" r:id="rId81"/>
    <p:sldId id="341" r:id="rId82"/>
    <p:sldId id="515" r:id="rId83"/>
    <p:sldId id="527" r:id="rId84"/>
    <p:sldId id="452" r:id="rId85"/>
    <p:sldId id="356" r:id="rId86"/>
    <p:sldId id="360" r:id="rId87"/>
    <p:sldId id="596" r:id="rId88"/>
    <p:sldId id="331" r:id="rId89"/>
    <p:sldId id="342" r:id="rId90"/>
    <p:sldId id="671" r:id="rId91"/>
    <p:sldId id="672" r:id="rId92"/>
    <p:sldId id="343" r:id="rId93"/>
    <p:sldId id="346" r:id="rId94"/>
    <p:sldId id="338" r:id="rId95"/>
    <p:sldId id="344" r:id="rId96"/>
    <p:sldId id="358" r:id="rId97"/>
    <p:sldId id="516" r:id="rId98"/>
    <p:sldId id="361" r:id="rId99"/>
    <p:sldId id="345" r:id="rId100"/>
    <p:sldId id="359" r:id="rId101"/>
    <p:sldId id="517" r:id="rId102"/>
    <p:sldId id="614" r:id="rId103"/>
    <p:sldId id="622" r:id="rId104"/>
    <p:sldId id="624" r:id="rId105"/>
    <p:sldId id="627" r:id="rId106"/>
    <p:sldId id="629" r:id="rId107"/>
    <p:sldId id="411" r:id="rId108"/>
    <p:sldId id="347" r:id="rId109"/>
    <p:sldId id="604" r:id="rId110"/>
    <p:sldId id="348" r:id="rId111"/>
    <p:sldId id="362" r:id="rId112"/>
    <p:sldId id="507" r:id="rId113"/>
    <p:sldId id="536" r:id="rId114"/>
    <p:sldId id="375" r:id="rId115"/>
    <p:sldId id="376" r:id="rId116"/>
    <p:sldId id="388" r:id="rId117"/>
    <p:sldId id="389" r:id="rId118"/>
    <p:sldId id="673" r:id="rId119"/>
    <p:sldId id="674" r:id="rId120"/>
    <p:sldId id="587" r:id="rId121"/>
    <p:sldId id="377" r:id="rId122"/>
    <p:sldId id="378" r:id="rId123"/>
    <p:sldId id="675" r:id="rId124"/>
    <p:sldId id="379" r:id="rId125"/>
    <p:sldId id="380" r:id="rId126"/>
    <p:sldId id="679" r:id="rId127"/>
    <p:sldId id="677" r:id="rId128"/>
    <p:sldId id="676" r:id="rId129"/>
    <p:sldId id="692" r:id="rId130"/>
    <p:sldId id="531" r:id="rId131"/>
    <p:sldId id="532" r:id="rId132"/>
    <p:sldId id="533" r:id="rId133"/>
    <p:sldId id="534" r:id="rId134"/>
    <p:sldId id="680" r:id="rId135"/>
    <p:sldId id="535" r:id="rId136"/>
    <p:sldId id="349" r:id="rId137"/>
    <p:sldId id="682" r:id="rId138"/>
    <p:sldId id="602" r:id="rId139"/>
    <p:sldId id="618" r:id="rId140"/>
    <p:sldId id="391" r:id="rId141"/>
    <p:sldId id="681" r:id="rId142"/>
    <p:sldId id="601" r:id="rId143"/>
    <p:sldId id="350" r:id="rId144"/>
    <p:sldId id="351" r:id="rId145"/>
    <p:sldId id="683" r:id="rId146"/>
    <p:sldId id="365" r:id="rId147"/>
    <p:sldId id="539" r:id="rId148"/>
    <p:sldId id="366" r:id="rId149"/>
    <p:sldId id="540" r:id="rId150"/>
    <p:sldId id="363" r:id="rId151"/>
    <p:sldId id="364" r:id="rId152"/>
    <p:sldId id="541" r:id="rId153"/>
    <p:sldId id="367" r:id="rId154"/>
    <p:sldId id="368" r:id="rId155"/>
    <p:sldId id="369" r:id="rId156"/>
    <p:sldId id="370" r:id="rId157"/>
    <p:sldId id="543" r:id="rId158"/>
    <p:sldId id="513" r:id="rId159"/>
    <p:sldId id="392" r:id="rId160"/>
    <p:sldId id="529" r:id="rId161"/>
    <p:sldId id="394" r:id="rId162"/>
    <p:sldId id="371" r:id="rId163"/>
    <p:sldId id="381" r:id="rId164"/>
    <p:sldId id="396" r:id="rId165"/>
    <p:sldId id="383" r:id="rId166"/>
    <p:sldId id="382" r:id="rId167"/>
    <p:sldId id="397" r:id="rId168"/>
    <p:sldId id="684" r:id="rId169"/>
    <p:sldId id="372" r:id="rId170"/>
    <p:sldId id="544" r:id="rId171"/>
    <p:sldId id="550" r:id="rId172"/>
    <p:sldId id="530" r:id="rId173"/>
    <p:sldId id="400" r:id="rId174"/>
    <p:sldId id="384" r:id="rId175"/>
    <p:sldId id="385" r:id="rId176"/>
    <p:sldId id="398" r:id="rId177"/>
    <p:sldId id="399" r:id="rId178"/>
    <p:sldId id="685" r:id="rId179"/>
    <p:sldId id="545" r:id="rId180"/>
    <p:sldId id="551" r:id="rId181"/>
    <p:sldId id="402" r:id="rId182"/>
    <p:sldId id="547" r:id="rId183"/>
    <p:sldId id="552" r:id="rId184"/>
    <p:sldId id="553" r:id="rId185"/>
    <p:sldId id="403" r:id="rId186"/>
    <p:sldId id="546" r:id="rId187"/>
    <p:sldId id="401" r:id="rId188"/>
    <p:sldId id="393" r:id="rId189"/>
    <p:sldId id="691" r:id="rId190"/>
    <p:sldId id="395" r:id="rId191"/>
    <p:sldId id="404" r:id="rId192"/>
    <p:sldId id="406" r:id="rId193"/>
    <p:sldId id="405" r:id="rId194"/>
    <p:sldId id="407" r:id="rId195"/>
    <p:sldId id="408" r:id="rId196"/>
    <p:sldId id="548" r:id="rId197"/>
    <p:sldId id="549" r:id="rId198"/>
    <p:sldId id="450" r:id="rId199"/>
    <p:sldId id="412" r:id="rId200"/>
    <p:sldId id="413" r:id="rId201"/>
    <p:sldId id="693" r:id="rId202"/>
    <p:sldId id="414" r:id="rId203"/>
    <p:sldId id="694" r:id="rId204"/>
    <p:sldId id="415" r:id="rId205"/>
    <p:sldId id="695" r:id="rId206"/>
    <p:sldId id="696" r:id="rId207"/>
    <p:sldId id="697" r:id="rId208"/>
    <p:sldId id="416" r:id="rId209"/>
    <p:sldId id="417" r:id="rId210"/>
    <p:sldId id="418" r:id="rId211"/>
    <p:sldId id="419" r:id="rId212"/>
    <p:sldId id="420" r:id="rId213"/>
    <p:sldId id="421" r:id="rId214"/>
    <p:sldId id="422" r:id="rId215"/>
    <p:sldId id="423" r:id="rId216"/>
    <p:sldId id="424" r:id="rId217"/>
    <p:sldId id="425" r:id="rId218"/>
    <p:sldId id="426" r:id="rId219"/>
    <p:sldId id="427" r:id="rId220"/>
    <p:sldId id="428" r:id="rId221"/>
    <p:sldId id="429" r:id="rId222"/>
    <p:sldId id="430" r:id="rId223"/>
    <p:sldId id="698" r:id="rId224"/>
    <p:sldId id="699" r:id="rId225"/>
    <p:sldId id="700" r:id="rId226"/>
    <p:sldId id="701" r:id="rId227"/>
    <p:sldId id="431" r:id="rId228"/>
    <p:sldId id="432" r:id="rId229"/>
    <p:sldId id="702" r:id="rId230"/>
    <p:sldId id="433" r:id="rId231"/>
    <p:sldId id="434" r:id="rId232"/>
    <p:sldId id="435" r:id="rId233"/>
    <p:sldId id="436" r:id="rId234"/>
    <p:sldId id="437" r:id="rId235"/>
    <p:sldId id="703" r:id="rId236"/>
    <p:sldId id="438" r:id="rId237"/>
    <p:sldId id="439" r:id="rId238"/>
    <p:sldId id="440" r:id="rId239"/>
    <p:sldId id="441" r:id="rId240"/>
    <p:sldId id="442" r:id="rId241"/>
    <p:sldId id="443" r:id="rId242"/>
    <p:sldId id="444" r:id="rId243"/>
    <p:sldId id="445" r:id="rId244"/>
    <p:sldId id="446" r:id="rId245"/>
    <p:sldId id="704" r:id="rId246"/>
    <p:sldId id="447" r:id="rId247"/>
    <p:sldId id="448" r:id="rId248"/>
    <p:sldId id="453" r:id="rId249"/>
    <p:sldId id="277" r:id="rId250"/>
    <p:sldId id="686" r:id="rId251"/>
    <p:sldId id="687" r:id="rId252"/>
    <p:sldId id="688" r:id="rId253"/>
    <p:sldId id="357" r:id="rId254"/>
    <p:sldId id="689" r:id="rId255"/>
    <p:sldId id="690" r:id="rId256"/>
    <p:sldId id="648" r:id="rId257"/>
    <p:sldId id="705" r:id="rId258"/>
    <p:sldId id="706" r:id="rId259"/>
    <p:sldId id="668" r:id="rId260"/>
    <p:sldId id="669" r:id="rId261"/>
    <p:sldId id="707" r:id="rId262"/>
    <p:sldId id="708" r:id="rId263"/>
    <p:sldId id="605" r:id="rId264"/>
    <p:sldId id="709" r:id="rId265"/>
    <p:sldId id="617" r:id="rId266"/>
    <p:sldId id="710" r:id="rId267"/>
    <p:sldId id="711" r:id="rId268"/>
    <p:sldId id="591" r:id="rId269"/>
    <p:sldId id="592" r:id="rId270"/>
    <p:sldId id="611" r:id="rId271"/>
    <p:sldId id="612" r:id="rId272"/>
    <p:sldId id="613" r:id="rId273"/>
    <p:sldId id="567" r:id="rId274"/>
    <p:sldId id="652" r:id="rId275"/>
    <p:sldId id="653" r:id="rId276"/>
    <p:sldId id="641" r:id="rId277"/>
    <p:sldId id="712" r:id="rId278"/>
    <p:sldId id="713" r:id="rId279"/>
    <p:sldId id="714" r:id="rId280"/>
    <p:sldId id="571" r:id="rId281"/>
    <p:sldId id="580" r:id="rId282"/>
    <p:sldId id="581" r:id="rId283"/>
    <p:sldId id="582" r:id="rId284"/>
    <p:sldId id="583" r:id="rId285"/>
    <p:sldId id="715" r:id="rId286"/>
    <p:sldId id="593" r:id="rId287"/>
    <p:sldId id="716" r:id="rId288"/>
    <p:sldId id="717" r:id="rId289"/>
    <p:sldId id="718" r:id="rId290"/>
    <p:sldId id="719" r:id="rId291"/>
    <p:sldId id="720" r:id="rId292"/>
    <p:sldId id="721" r:id="rId293"/>
    <p:sldId id="722" r:id="rId294"/>
    <p:sldId id="731" r:id="rId295"/>
    <p:sldId id="732" r:id="rId296"/>
    <p:sldId id="733" r:id="rId297"/>
    <p:sldId id="734" r:id="rId298"/>
    <p:sldId id="735" r:id="rId299"/>
    <p:sldId id="736" r:id="rId300"/>
    <p:sldId id="737" r:id="rId301"/>
    <p:sldId id="738" r:id="rId302"/>
    <p:sldId id="739" r:id="rId303"/>
    <p:sldId id="740" r:id="rId304"/>
    <p:sldId id="537" r:id="rId305"/>
    <p:sldId id="741" r:id="rId306"/>
    <p:sldId id="742" r:id="rId307"/>
    <p:sldId id="743" r:id="rId308"/>
    <p:sldId id="744" r:id="rId309"/>
    <p:sldId id="745" r:id="rId310"/>
    <p:sldId id="746" r:id="rId311"/>
    <p:sldId id="599" r:id="rId312"/>
    <p:sldId id="747" r:id="rId313"/>
    <p:sldId id="608" r:id="rId314"/>
    <p:sldId id="606" r:id="rId315"/>
    <p:sldId id="748" r:id="rId316"/>
    <p:sldId id="563" r:id="rId317"/>
    <p:sldId id="749" r:id="rId318"/>
    <p:sldId id="750" r:id="rId319"/>
    <p:sldId id="751" r:id="rId320"/>
    <p:sldId id="752" r:id="rId321"/>
    <p:sldId id="753" r:id="rId322"/>
    <p:sldId id="754" r:id="rId323"/>
    <p:sldId id="572" r:id="rId324"/>
    <p:sldId id="755" r:id="rId325"/>
    <p:sldId id="574" r:id="rId326"/>
    <p:sldId id="586" r:id="rId327"/>
    <p:sldId id="756" r:id="rId328"/>
    <p:sldId id="757" r:id="rId329"/>
    <p:sldId id="758" r:id="rId330"/>
    <p:sldId id="759" r:id="rId331"/>
    <p:sldId id="760" r:id="rId332"/>
    <p:sldId id="589" r:id="rId333"/>
    <p:sldId id="761" r:id="rId334"/>
    <p:sldId id="584" r:id="rId335"/>
    <p:sldId id="762" r:id="rId336"/>
    <p:sldId id="603" r:id="rId337"/>
    <p:sldId id="763" r:id="rId338"/>
    <p:sldId id="764" r:id="rId339"/>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91CBDB88-878D-4599-8C3A-EA59C41D69D0}">
          <p14:sldIdLst>
            <p14:sldId id="256"/>
            <p14:sldId id="479"/>
            <p14:sldId id="480"/>
            <p14:sldId id="481"/>
            <p14:sldId id="482"/>
          </p14:sldIdLst>
        </p14:section>
        <p14:section name="真题复习" id="{105CE25A-83C1-438A-ACAE-D5CFC755B44F}">
          <p14:sldIdLst>
            <p14:sldId id="449"/>
            <p14:sldId id="287"/>
            <p14:sldId id="288"/>
            <p14:sldId id="289"/>
          </p14:sldIdLst>
        </p14:section>
        <p14:section name="Lists" id="{BD14F23B-0537-4892-BB10-2241A07E1501}">
          <p14:sldIdLst>
            <p14:sldId id="290"/>
            <p14:sldId id="286"/>
            <p14:sldId id="302"/>
            <p14:sldId id="301"/>
            <p14:sldId id="291"/>
            <p14:sldId id="300"/>
            <p14:sldId id="293"/>
            <p14:sldId id="488"/>
            <p14:sldId id="523"/>
            <p14:sldId id="313"/>
            <p14:sldId id="295"/>
            <p14:sldId id="565"/>
            <p14:sldId id="292"/>
            <p14:sldId id="294"/>
            <p14:sldId id="590"/>
            <p14:sldId id="297"/>
            <p14:sldId id="298"/>
            <p14:sldId id="296"/>
            <p14:sldId id="524"/>
            <p14:sldId id="299"/>
            <p14:sldId id="483"/>
          </p14:sldIdLst>
        </p14:section>
        <p14:section name="Trees" id="{31DF5526-1723-4F06-BCAA-D07F3154455D}">
          <p14:sldIdLst>
            <p14:sldId id="303"/>
            <p14:sldId id="525"/>
            <p14:sldId id="304"/>
            <p14:sldId id="305"/>
            <p14:sldId id="306"/>
            <p14:sldId id="307"/>
            <p14:sldId id="308"/>
            <p14:sldId id="309"/>
            <p14:sldId id="311"/>
            <p14:sldId id="526"/>
            <p14:sldId id="310"/>
            <p14:sldId id="670"/>
            <p14:sldId id="352"/>
            <p14:sldId id="649"/>
            <p14:sldId id="353"/>
            <p14:sldId id="554"/>
            <p14:sldId id="314"/>
            <p14:sldId id="317"/>
            <p14:sldId id="315"/>
            <p14:sldId id="312"/>
            <p14:sldId id="318"/>
            <p14:sldId id="321"/>
            <p14:sldId id="386"/>
            <p14:sldId id="454"/>
            <p14:sldId id="555"/>
            <p14:sldId id="556"/>
            <p14:sldId id="557"/>
            <p14:sldId id="325"/>
            <p14:sldId id="322"/>
            <p14:sldId id="387"/>
            <p14:sldId id="323"/>
            <p14:sldId id="324"/>
            <p14:sldId id="508"/>
            <p14:sldId id="509"/>
            <p14:sldId id="510"/>
            <p14:sldId id="511"/>
          </p14:sldIdLst>
        </p14:section>
        <p14:section name="Graphs" id="{9AD9831B-3853-464B-934C-64549E4B4D43}">
          <p14:sldIdLst>
            <p14:sldId id="332"/>
            <p14:sldId id="520"/>
            <p14:sldId id="330"/>
            <p14:sldId id="333"/>
            <p14:sldId id="354"/>
            <p14:sldId id="451"/>
            <p14:sldId id="336"/>
            <p14:sldId id="337"/>
            <p14:sldId id="335"/>
            <p14:sldId id="339"/>
            <p14:sldId id="373"/>
            <p14:sldId id="374"/>
            <p14:sldId id="334"/>
            <p14:sldId id="340"/>
            <p14:sldId id="341"/>
            <p14:sldId id="515"/>
            <p14:sldId id="527"/>
            <p14:sldId id="452"/>
            <p14:sldId id="356"/>
            <p14:sldId id="360"/>
            <p14:sldId id="596"/>
            <p14:sldId id="331"/>
            <p14:sldId id="342"/>
            <p14:sldId id="671"/>
            <p14:sldId id="672"/>
            <p14:sldId id="343"/>
            <p14:sldId id="346"/>
            <p14:sldId id="338"/>
            <p14:sldId id="344"/>
            <p14:sldId id="358"/>
            <p14:sldId id="516"/>
            <p14:sldId id="361"/>
            <p14:sldId id="345"/>
            <p14:sldId id="359"/>
            <p14:sldId id="517"/>
            <p14:sldId id="614"/>
            <p14:sldId id="622"/>
            <p14:sldId id="624"/>
            <p14:sldId id="627"/>
            <p14:sldId id="629"/>
          </p14:sldIdLst>
        </p14:section>
        <p14:section name="Searching" id="{EDC6CFBD-B060-47AB-BB26-A6DF8E45D4A7}">
          <p14:sldIdLst>
            <p14:sldId id="411"/>
            <p14:sldId id="347"/>
            <p14:sldId id="604"/>
            <p14:sldId id="348"/>
            <p14:sldId id="362"/>
            <p14:sldId id="507"/>
            <p14:sldId id="536"/>
            <p14:sldId id="375"/>
            <p14:sldId id="376"/>
            <p14:sldId id="388"/>
            <p14:sldId id="389"/>
            <p14:sldId id="673"/>
            <p14:sldId id="674"/>
            <p14:sldId id="587"/>
            <p14:sldId id="377"/>
            <p14:sldId id="378"/>
            <p14:sldId id="675"/>
            <p14:sldId id="379"/>
            <p14:sldId id="380"/>
            <p14:sldId id="679"/>
            <p14:sldId id="677"/>
            <p14:sldId id="676"/>
          </p14:sldIdLst>
        </p14:section>
        <p14:section name="红黑树和B树跳过" id="{3A530C4C-8052-468B-81D7-A8D5AF0A6F29}">
          <p14:sldIdLst>
            <p14:sldId id="692"/>
            <p14:sldId id="531"/>
            <p14:sldId id="532"/>
            <p14:sldId id="533"/>
            <p14:sldId id="534"/>
            <p14:sldId id="680"/>
            <p14:sldId id="535"/>
            <p14:sldId id="349"/>
            <p14:sldId id="682"/>
            <p14:sldId id="602"/>
            <p14:sldId id="618"/>
            <p14:sldId id="391"/>
            <p14:sldId id="681"/>
            <p14:sldId id="601"/>
            <p14:sldId id="350"/>
            <p14:sldId id="351"/>
            <p14:sldId id="683"/>
            <p14:sldId id="365"/>
            <p14:sldId id="539"/>
            <p14:sldId id="366"/>
            <p14:sldId id="540"/>
            <p14:sldId id="363"/>
            <p14:sldId id="364"/>
            <p14:sldId id="541"/>
          </p14:sldIdLst>
        </p14:section>
        <p14:section name="Hash" id="{15FE2892-B035-475C-9C78-1133813E43D6}">
          <p14:sldIdLst>
            <p14:sldId id="367"/>
            <p14:sldId id="368"/>
            <p14:sldId id="369"/>
            <p14:sldId id="370"/>
            <p14:sldId id="543"/>
            <p14:sldId id="513"/>
          </p14:sldIdLst>
        </p14:section>
        <p14:section name="Sorting" id="{CC63EF23-AC71-4331-A9A2-974A726137A2}">
          <p14:sldIdLst>
            <p14:sldId id="392"/>
            <p14:sldId id="529"/>
            <p14:sldId id="394"/>
            <p14:sldId id="371"/>
            <p14:sldId id="381"/>
            <p14:sldId id="396"/>
            <p14:sldId id="383"/>
            <p14:sldId id="382"/>
            <p14:sldId id="397"/>
            <p14:sldId id="684"/>
            <p14:sldId id="372"/>
            <p14:sldId id="544"/>
            <p14:sldId id="550"/>
            <p14:sldId id="530"/>
            <p14:sldId id="400"/>
            <p14:sldId id="384"/>
            <p14:sldId id="385"/>
            <p14:sldId id="398"/>
            <p14:sldId id="399"/>
            <p14:sldId id="685"/>
            <p14:sldId id="545"/>
            <p14:sldId id="551"/>
            <p14:sldId id="402"/>
            <p14:sldId id="547"/>
            <p14:sldId id="552"/>
            <p14:sldId id="553"/>
            <p14:sldId id="403"/>
            <p14:sldId id="546"/>
            <p14:sldId id="401"/>
            <p14:sldId id="393"/>
            <p14:sldId id="691"/>
            <p14:sldId id="395"/>
            <p14:sldId id="404"/>
            <p14:sldId id="406"/>
            <p14:sldId id="405"/>
            <p14:sldId id="407"/>
            <p14:sldId id="408"/>
            <p14:sldId id="548"/>
            <p14:sldId id="549"/>
          </p14:sldIdLst>
        </p14:section>
        <p14:section name="代码复习" id="{B0F7C47D-CF59-4380-B65D-3E92006A101B}">
          <p14:sldIdLst>
            <p14:sldId id="450"/>
            <p14:sldId id="412"/>
            <p14:sldId id="413"/>
            <p14:sldId id="693"/>
            <p14:sldId id="414"/>
            <p14:sldId id="694"/>
            <p14:sldId id="415"/>
            <p14:sldId id="695"/>
            <p14:sldId id="696"/>
            <p14:sldId id="697"/>
            <p14:sldId id="416"/>
            <p14:sldId id="417"/>
            <p14:sldId id="418"/>
            <p14:sldId id="419"/>
            <p14:sldId id="420"/>
            <p14:sldId id="421"/>
            <p14:sldId id="422"/>
            <p14:sldId id="423"/>
            <p14:sldId id="424"/>
            <p14:sldId id="425"/>
            <p14:sldId id="426"/>
            <p14:sldId id="427"/>
            <p14:sldId id="428"/>
            <p14:sldId id="429"/>
            <p14:sldId id="430"/>
            <p14:sldId id="698"/>
            <p14:sldId id="699"/>
            <p14:sldId id="700"/>
            <p14:sldId id="701"/>
            <p14:sldId id="431"/>
            <p14:sldId id="432"/>
            <p14:sldId id="702"/>
            <p14:sldId id="433"/>
            <p14:sldId id="434"/>
            <p14:sldId id="435"/>
            <p14:sldId id="436"/>
            <p14:sldId id="437"/>
            <p14:sldId id="703"/>
            <p14:sldId id="438"/>
            <p14:sldId id="439"/>
            <p14:sldId id="440"/>
            <p14:sldId id="441"/>
            <p14:sldId id="442"/>
            <p14:sldId id="443"/>
            <p14:sldId id="444"/>
            <p14:sldId id="445"/>
            <p14:sldId id="446"/>
            <p14:sldId id="704"/>
            <p14:sldId id="447"/>
            <p14:sldId id="448"/>
            <p14:sldId id="453"/>
            <p14:sldId id="277"/>
            <p14:sldId id="686"/>
            <p14:sldId id="687"/>
            <p14:sldId id="688"/>
            <p14:sldId id="357"/>
            <p14:sldId id="689"/>
            <p14:sldId id="690"/>
            <p14:sldId id="648"/>
            <p14:sldId id="705"/>
            <p14:sldId id="706"/>
            <p14:sldId id="668"/>
            <p14:sldId id="669"/>
            <p14:sldId id="707"/>
            <p14:sldId id="708"/>
            <p14:sldId id="605"/>
            <p14:sldId id="709"/>
            <p14:sldId id="617"/>
            <p14:sldId id="710"/>
            <p14:sldId id="711"/>
            <p14:sldId id="591"/>
            <p14:sldId id="592"/>
            <p14:sldId id="611"/>
            <p14:sldId id="612"/>
            <p14:sldId id="613"/>
            <p14:sldId id="567"/>
            <p14:sldId id="652"/>
            <p14:sldId id="653"/>
            <p14:sldId id="641"/>
            <p14:sldId id="712"/>
            <p14:sldId id="713"/>
            <p14:sldId id="714"/>
            <p14:sldId id="571"/>
            <p14:sldId id="580"/>
            <p14:sldId id="581"/>
            <p14:sldId id="582"/>
            <p14:sldId id="583"/>
            <p14:sldId id="715"/>
            <p14:sldId id="593"/>
            <p14:sldId id="716"/>
            <p14:sldId id="717"/>
            <p14:sldId id="718"/>
            <p14:sldId id="719"/>
            <p14:sldId id="720"/>
            <p14:sldId id="721"/>
            <p14:sldId id="722"/>
            <p14:sldId id="731"/>
            <p14:sldId id="732"/>
            <p14:sldId id="733"/>
            <p14:sldId id="734"/>
            <p14:sldId id="735"/>
            <p14:sldId id="736"/>
            <p14:sldId id="737"/>
            <p14:sldId id="738"/>
            <p14:sldId id="739"/>
            <p14:sldId id="740"/>
            <p14:sldId id="537"/>
            <p14:sldId id="741"/>
            <p14:sldId id="742"/>
            <p14:sldId id="743"/>
            <p14:sldId id="744"/>
            <p14:sldId id="745"/>
            <p14:sldId id="746"/>
            <p14:sldId id="599"/>
            <p14:sldId id="747"/>
            <p14:sldId id="608"/>
            <p14:sldId id="606"/>
            <p14:sldId id="748"/>
            <p14:sldId id="563"/>
            <p14:sldId id="749"/>
            <p14:sldId id="750"/>
            <p14:sldId id="751"/>
            <p14:sldId id="752"/>
            <p14:sldId id="753"/>
            <p14:sldId id="754"/>
            <p14:sldId id="572"/>
            <p14:sldId id="755"/>
            <p14:sldId id="574"/>
            <p14:sldId id="586"/>
            <p14:sldId id="756"/>
            <p14:sldId id="757"/>
            <p14:sldId id="758"/>
            <p14:sldId id="759"/>
            <p14:sldId id="760"/>
            <p14:sldId id="589"/>
            <p14:sldId id="761"/>
            <p14:sldId id="584"/>
            <p14:sldId id="762"/>
            <p14:sldId id="603"/>
            <p14:sldId id="763"/>
            <p14:sldId id="7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1869" autoAdjust="0"/>
  </p:normalViewPr>
  <p:slideViewPr>
    <p:cSldViewPr>
      <p:cViewPr varScale="1">
        <p:scale>
          <a:sx n="86" d="100"/>
          <a:sy n="86" d="100"/>
        </p:scale>
        <p:origin x="247" y="45"/>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p:scale>
        <a:sx n="125" d="100"/>
        <a:sy n="125" d="100"/>
      </p:scale>
      <p:origin x="0" y="-83229"/>
    </p:cViewPr>
  </p:sorterViewPr>
  <p:notesViewPr>
    <p:cSldViewPr>
      <p:cViewPr varScale="1">
        <p:scale>
          <a:sx n="83" d="100"/>
          <a:sy n="83" d="100"/>
        </p:scale>
        <p:origin x="3324" y="44"/>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notesMaster" Target="notesMasters/notesMaster1.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s>
</file>

<file path=ppt/_rels/viewProps.xml.rels><?xml version="1.0" encoding="UTF-8" standalone="yes"?>
<Relationships xmlns="http://schemas.openxmlformats.org/package/2006/relationships"><Relationship Id="rId3" Type="http://schemas.openxmlformats.org/officeDocument/2006/relationships/slide" Target="slides/slide318.xml"/><Relationship Id="rId2" Type="http://schemas.openxmlformats.org/officeDocument/2006/relationships/slide" Target="slides/slide316.xml"/><Relationship Id="rId1" Type="http://schemas.openxmlformats.org/officeDocument/2006/relationships/slide" Target="slides/slide1.xml"/><Relationship Id="rId5" Type="http://schemas.openxmlformats.org/officeDocument/2006/relationships/slide" Target="slides/slide326.xml"/><Relationship Id="rId4" Type="http://schemas.openxmlformats.org/officeDocument/2006/relationships/slide" Target="slides/slide32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939348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p>
          <a:p>
            <a:r>
              <a:rPr lang="en-US" altLang="zh-CN" dirty="0" err="1"/>
              <a:t>de_c_b_a</a:t>
            </a:r>
            <a:r>
              <a:rPr lang="en-US" altLang="zh-CN" dirty="0"/>
              <a:t>_</a:t>
            </a:r>
            <a:r>
              <a:rPr lang="zh-CN" altLang="en-US" dirty="0"/>
              <a:t>，</a:t>
            </a:r>
            <a:r>
              <a:rPr lang="en-US" altLang="zh-CN" dirty="0"/>
              <a:t>f</a:t>
            </a:r>
            <a:r>
              <a:rPr lang="zh-CN" altLang="en-US" dirty="0"/>
              <a:t>可以在任意</a:t>
            </a:r>
            <a:r>
              <a:rPr lang="en-US" altLang="zh-CN" dirty="0"/>
              <a:t>_</a:t>
            </a:r>
            <a:r>
              <a:rPr lang="zh-CN" altLang="en-US" dirty="0"/>
              <a:t>位置上</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a:t>
            </a:fld>
            <a:endParaRPr lang="en-US" altLang="zh-CN"/>
          </a:p>
        </p:txBody>
      </p:sp>
    </p:spTree>
    <p:extLst>
      <p:ext uri="{BB962C8B-B14F-4D97-AF65-F5344CB8AC3E}">
        <p14:creationId xmlns:p14="http://schemas.microsoft.com/office/powerpoint/2010/main" val="14464069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121</a:t>
            </a:fld>
            <a:endParaRPr lang="en-US" altLang="zh-CN"/>
          </a:p>
        </p:txBody>
      </p:sp>
    </p:spTree>
    <p:extLst>
      <p:ext uri="{BB962C8B-B14F-4D97-AF65-F5344CB8AC3E}">
        <p14:creationId xmlns:p14="http://schemas.microsoft.com/office/powerpoint/2010/main" val="26461828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122</a:t>
            </a:fld>
            <a:endParaRPr lang="en-US" altLang="zh-CN"/>
          </a:p>
        </p:txBody>
      </p:sp>
    </p:spTree>
    <p:extLst>
      <p:ext uri="{BB962C8B-B14F-4D97-AF65-F5344CB8AC3E}">
        <p14:creationId xmlns:p14="http://schemas.microsoft.com/office/powerpoint/2010/main" val="4279440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124</a:t>
            </a:fld>
            <a:endParaRPr lang="en-US" altLang="zh-CN"/>
          </a:p>
        </p:txBody>
      </p:sp>
    </p:spTree>
    <p:extLst>
      <p:ext uri="{BB962C8B-B14F-4D97-AF65-F5344CB8AC3E}">
        <p14:creationId xmlns:p14="http://schemas.microsoft.com/office/powerpoint/2010/main" val="18272263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125</a:t>
            </a:fld>
            <a:endParaRPr lang="en-US" altLang="zh-CN"/>
          </a:p>
        </p:txBody>
      </p:sp>
    </p:spTree>
    <p:extLst>
      <p:ext uri="{BB962C8B-B14F-4D97-AF65-F5344CB8AC3E}">
        <p14:creationId xmlns:p14="http://schemas.microsoft.com/office/powerpoint/2010/main" val="9317317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130</a:t>
            </a:fld>
            <a:endParaRPr lang="en-US" altLang="zh-CN"/>
          </a:p>
        </p:txBody>
      </p:sp>
    </p:spTree>
    <p:extLst>
      <p:ext uri="{BB962C8B-B14F-4D97-AF65-F5344CB8AC3E}">
        <p14:creationId xmlns:p14="http://schemas.microsoft.com/office/powerpoint/2010/main" val="32944076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红节点最多可以是黑节点</a:t>
            </a:r>
            <a:r>
              <a:rPr lang="en-US" altLang="zh-CN" dirty="0"/>
              <a:t>2</a:t>
            </a:r>
            <a:r>
              <a:rPr lang="zh-CN" altLang="en-US" dirty="0"/>
              <a:t>倍</a:t>
            </a:r>
            <a:endParaRPr lang="en-US" altLang="zh-CN" dirty="0"/>
          </a:p>
          <a:p>
            <a:endParaRPr lang="en-US" altLang="zh-CN" dirty="0"/>
          </a:p>
          <a:p>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131</a:t>
            </a:fld>
            <a:endParaRPr lang="en-US" altLang="zh-CN"/>
          </a:p>
        </p:txBody>
      </p:sp>
    </p:spTree>
    <p:extLst>
      <p:ext uri="{BB962C8B-B14F-4D97-AF65-F5344CB8AC3E}">
        <p14:creationId xmlns:p14="http://schemas.microsoft.com/office/powerpoint/2010/main" val="14123869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p>
          <a:p>
            <a:endParaRPr lang="en-US" altLang="zh-CN" dirty="0"/>
          </a:p>
          <a:p>
            <a:r>
              <a:rPr lang="en-US" altLang="zh-CN" dirty="0"/>
              <a:t>B</a:t>
            </a:r>
            <a:r>
              <a:rPr lang="zh-CN" altLang="en-US" dirty="0"/>
              <a:t>不满足</a:t>
            </a:r>
            <a:r>
              <a:rPr lang="en-US" altLang="zh-CN" dirty="0"/>
              <a:t>BST</a:t>
            </a:r>
          </a:p>
          <a:p>
            <a:r>
              <a:rPr lang="en-US" altLang="zh-CN" dirty="0"/>
              <a:t>C</a:t>
            </a:r>
            <a:r>
              <a:rPr lang="zh-CN" altLang="en-US" dirty="0"/>
              <a:t>节点</a:t>
            </a:r>
            <a:r>
              <a:rPr lang="en-US" altLang="zh-CN" dirty="0"/>
              <a:t>2</a:t>
            </a:r>
            <a:r>
              <a:rPr lang="zh-CN" altLang="en-US" dirty="0"/>
              <a:t>的左右黑节点数不同</a:t>
            </a:r>
            <a:endParaRPr lang="en-US" altLang="zh-CN" dirty="0"/>
          </a:p>
          <a:p>
            <a:r>
              <a:rPr lang="en-US" altLang="zh-CN" dirty="0"/>
              <a:t>D</a:t>
            </a:r>
            <a:r>
              <a:rPr lang="zh-CN" altLang="en-US" dirty="0"/>
              <a:t>节点</a:t>
            </a:r>
            <a:r>
              <a:rPr lang="en-US" altLang="zh-CN" dirty="0"/>
              <a:t>3</a:t>
            </a:r>
            <a:r>
              <a:rPr lang="zh-CN" altLang="en-US" dirty="0"/>
              <a:t>的左右黑节点数不同</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132</a:t>
            </a:fld>
            <a:endParaRPr lang="en-US" altLang="zh-CN"/>
          </a:p>
        </p:txBody>
      </p:sp>
    </p:spTree>
    <p:extLst>
      <p:ext uri="{BB962C8B-B14F-4D97-AF65-F5344CB8AC3E}">
        <p14:creationId xmlns:p14="http://schemas.microsoft.com/office/powerpoint/2010/main" val="1848374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p>
          <a:p>
            <a:endParaRPr lang="en-US" altLang="zh-CN" dirty="0"/>
          </a:p>
          <a:p>
            <a:r>
              <a:rPr lang="en-US" altLang="zh-CN" dirty="0"/>
              <a:t>4</a:t>
            </a:r>
            <a:r>
              <a:rPr lang="zh-CN" altLang="en-US" dirty="0"/>
              <a:t>、</a:t>
            </a:r>
            <a:r>
              <a:rPr lang="en-US" altLang="zh-CN" dirty="0"/>
              <a:t>5</a:t>
            </a:r>
            <a:r>
              <a:rPr lang="zh-CN" altLang="en-US" dirty="0"/>
              <a:t>、</a:t>
            </a:r>
            <a:r>
              <a:rPr lang="en-US" altLang="zh-CN" dirty="0"/>
              <a:t>7</a:t>
            </a:r>
            <a:r>
              <a:rPr lang="zh-CN" altLang="en-US" dirty="0"/>
              <a:t>为红节点</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133</a:t>
            </a:fld>
            <a:endParaRPr lang="en-US" altLang="zh-CN"/>
          </a:p>
        </p:txBody>
      </p:sp>
    </p:spTree>
    <p:extLst>
      <p:ext uri="{BB962C8B-B14F-4D97-AF65-F5344CB8AC3E}">
        <p14:creationId xmlns:p14="http://schemas.microsoft.com/office/powerpoint/2010/main" val="9730032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135</a:t>
            </a:fld>
            <a:endParaRPr lang="en-US" altLang="zh-CN"/>
          </a:p>
        </p:txBody>
      </p:sp>
    </p:spTree>
    <p:extLst>
      <p:ext uri="{BB962C8B-B14F-4D97-AF65-F5344CB8AC3E}">
        <p14:creationId xmlns:p14="http://schemas.microsoft.com/office/powerpoint/2010/main" val="35085844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136</a:t>
            </a:fld>
            <a:endParaRPr lang="en-US" altLang="zh-CN"/>
          </a:p>
        </p:txBody>
      </p:sp>
    </p:spTree>
    <p:extLst>
      <p:ext uri="{BB962C8B-B14F-4D97-AF65-F5344CB8AC3E}">
        <p14:creationId xmlns:p14="http://schemas.microsoft.com/office/powerpoint/2010/main" val="267910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a:t>
            </a:fld>
            <a:endParaRPr lang="en-US" altLang="zh-CN"/>
          </a:p>
        </p:txBody>
      </p:sp>
    </p:spTree>
    <p:extLst>
      <p:ext uri="{BB962C8B-B14F-4D97-AF65-F5344CB8AC3E}">
        <p14:creationId xmlns:p14="http://schemas.microsoft.com/office/powerpoint/2010/main" val="20259953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140</a:t>
            </a:fld>
            <a:endParaRPr lang="en-US" altLang="zh-CN"/>
          </a:p>
        </p:txBody>
      </p:sp>
    </p:spTree>
    <p:extLst>
      <p:ext uri="{BB962C8B-B14F-4D97-AF65-F5344CB8AC3E}">
        <p14:creationId xmlns:p14="http://schemas.microsoft.com/office/powerpoint/2010/main" val="3301448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143</a:t>
            </a:fld>
            <a:endParaRPr lang="en-US" altLang="zh-CN"/>
          </a:p>
        </p:txBody>
      </p:sp>
    </p:spTree>
    <p:extLst>
      <p:ext uri="{BB962C8B-B14F-4D97-AF65-F5344CB8AC3E}">
        <p14:creationId xmlns:p14="http://schemas.microsoft.com/office/powerpoint/2010/main" val="19296114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144</a:t>
            </a:fld>
            <a:endParaRPr lang="en-US" altLang="zh-CN"/>
          </a:p>
        </p:txBody>
      </p:sp>
    </p:spTree>
    <p:extLst>
      <p:ext uri="{BB962C8B-B14F-4D97-AF65-F5344CB8AC3E}">
        <p14:creationId xmlns:p14="http://schemas.microsoft.com/office/powerpoint/2010/main" val="42467193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146</a:t>
            </a:fld>
            <a:endParaRPr lang="en-US" altLang="zh-CN"/>
          </a:p>
        </p:txBody>
      </p:sp>
    </p:spTree>
    <p:extLst>
      <p:ext uri="{BB962C8B-B14F-4D97-AF65-F5344CB8AC3E}">
        <p14:creationId xmlns:p14="http://schemas.microsoft.com/office/powerpoint/2010/main" val="23705397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真题，</a:t>
            </a:r>
            <a:r>
              <a:rPr lang="en-US" altLang="zh-CN" dirty="0"/>
              <a:t>A</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147</a:t>
            </a:fld>
            <a:endParaRPr lang="en-US" altLang="zh-CN"/>
          </a:p>
        </p:txBody>
      </p:sp>
    </p:spTree>
    <p:extLst>
      <p:ext uri="{BB962C8B-B14F-4D97-AF65-F5344CB8AC3E}">
        <p14:creationId xmlns:p14="http://schemas.microsoft.com/office/powerpoint/2010/main" val="37571107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148</a:t>
            </a:fld>
            <a:endParaRPr lang="en-US" altLang="zh-CN"/>
          </a:p>
        </p:txBody>
      </p:sp>
    </p:spTree>
    <p:extLst>
      <p:ext uri="{BB962C8B-B14F-4D97-AF65-F5344CB8AC3E}">
        <p14:creationId xmlns:p14="http://schemas.microsoft.com/office/powerpoint/2010/main" val="6401873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a:t>
            </a:r>
            <a:r>
              <a:rPr lang="zh-CN" altLang="en-US" dirty="0"/>
              <a:t>真题，</a:t>
            </a:r>
            <a:r>
              <a:rPr lang="en-US" altLang="zh-CN" dirty="0"/>
              <a:t>B</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149</a:t>
            </a:fld>
            <a:endParaRPr lang="en-US" altLang="zh-CN"/>
          </a:p>
        </p:txBody>
      </p:sp>
    </p:spTree>
    <p:extLst>
      <p:ext uri="{BB962C8B-B14F-4D97-AF65-F5344CB8AC3E}">
        <p14:creationId xmlns:p14="http://schemas.microsoft.com/office/powerpoint/2010/main" val="4689998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150</a:t>
            </a:fld>
            <a:endParaRPr lang="en-US" altLang="zh-CN"/>
          </a:p>
        </p:txBody>
      </p:sp>
    </p:spTree>
    <p:extLst>
      <p:ext uri="{BB962C8B-B14F-4D97-AF65-F5344CB8AC3E}">
        <p14:creationId xmlns:p14="http://schemas.microsoft.com/office/powerpoint/2010/main" val="28032261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151</a:t>
            </a:fld>
            <a:endParaRPr lang="en-US" altLang="zh-CN"/>
          </a:p>
        </p:txBody>
      </p:sp>
    </p:spTree>
    <p:extLst>
      <p:ext uri="{BB962C8B-B14F-4D97-AF65-F5344CB8AC3E}">
        <p14:creationId xmlns:p14="http://schemas.microsoft.com/office/powerpoint/2010/main" val="346386967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a:t>
            </a:r>
            <a:r>
              <a:rPr lang="zh-CN" altLang="en-US" dirty="0"/>
              <a:t>真题，</a:t>
            </a:r>
            <a:r>
              <a:rPr lang="en-US" altLang="zh-CN" dirty="0"/>
              <a:t>D</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152</a:t>
            </a:fld>
            <a:endParaRPr lang="en-US" altLang="zh-CN"/>
          </a:p>
        </p:txBody>
      </p:sp>
    </p:spTree>
    <p:extLst>
      <p:ext uri="{BB962C8B-B14F-4D97-AF65-F5344CB8AC3E}">
        <p14:creationId xmlns:p14="http://schemas.microsoft.com/office/powerpoint/2010/main" val="1298168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a:t>
            </a:r>
            <a:r>
              <a:rPr lang="zh-CN" altLang="en-US" dirty="0"/>
              <a:t>真题 </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a:t>
            </a:fld>
            <a:endParaRPr lang="en-US" altLang="zh-CN"/>
          </a:p>
        </p:txBody>
      </p:sp>
    </p:spTree>
    <p:extLst>
      <p:ext uri="{BB962C8B-B14F-4D97-AF65-F5344CB8AC3E}">
        <p14:creationId xmlns:p14="http://schemas.microsoft.com/office/powerpoint/2010/main" val="1240859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2011</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153</a:t>
            </a:fld>
            <a:endParaRPr lang="en-US" altLang="zh-CN"/>
          </a:p>
        </p:txBody>
      </p:sp>
    </p:spTree>
    <p:extLst>
      <p:ext uri="{BB962C8B-B14F-4D97-AF65-F5344CB8AC3E}">
        <p14:creationId xmlns:p14="http://schemas.microsoft.com/office/powerpoint/2010/main" val="10861226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154</a:t>
            </a:fld>
            <a:endParaRPr lang="en-US" altLang="zh-CN"/>
          </a:p>
        </p:txBody>
      </p:sp>
    </p:spTree>
    <p:extLst>
      <p:ext uri="{BB962C8B-B14F-4D97-AF65-F5344CB8AC3E}">
        <p14:creationId xmlns:p14="http://schemas.microsoft.com/office/powerpoint/2010/main" val="21976510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155</a:t>
            </a:fld>
            <a:endParaRPr lang="en-US" altLang="zh-CN"/>
          </a:p>
        </p:txBody>
      </p:sp>
    </p:spTree>
    <p:extLst>
      <p:ext uri="{BB962C8B-B14F-4D97-AF65-F5344CB8AC3E}">
        <p14:creationId xmlns:p14="http://schemas.microsoft.com/office/powerpoint/2010/main" val="19822498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156</a:t>
            </a:fld>
            <a:endParaRPr lang="en-US" altLang="zh-CN"/>
          </a:p>
        </p:txBody>
      </p:sp>
    </p:spTree>
    <p:extLst>
      <p:ext uri="{BB962C8B-B14F-4D97-AF65-F5344CB8AC3E}">
        <p14:creationId xmlns:p14="http://schemas.microsoft.com/office/powerpoint/2010/main" val="9806558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a:t>
            </a:r>
            <a:r>
              <a:rPr lang="zh-CN" altLang="en-US" dirty="0"/>
              <a:t>真题，</a:t>
            </a:r>
            <a:r>
              <a:rPr lang="en-US" altLang="zh-CN" dirty="0"/>
              <a:t>1.8</a:t>
            </a:r>
          </a:p>
          <a:p>
            <a:endParaRPr lang="en-US" altLang="zh-CN" dirty="0"/>
          </a:p>
          <a:p>
            <a:r>
              <a:rPr lang="zh-CN" altLang="en-US" dirty="0"/>
              <a:t>（</a:t>
            </a:r>
            <a:r>
              <a:rPr lang="en-US" altLang="zh-CN" dirty="0"/>
              <a:t>1+3+2+1+2</a:t>
            </a:r>
            <a:r>
              <a:rPr lang="zh-CN" altLang="en-US" dirty="0"/>
              <a:t>）</a:t>
            </a:r>
            <a:r>
              <a:rPr lang="en-US" altLang="zh-CN" dirty="0"/>
              <a:t>/5 = 1.8</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157</a:t>
            </a:fld>
            <a:endParaRPr lang="en-US" altLang="zh-CN"/>
          </a:p>
        </p:txBody>
      </p:sp>
    </p:spTree>
    <p:extLst>
      <p:ext uri="{BB962C8B-B14F-4D97-AF65-F5344CB8AC3E}">
        <p14:creationId xmlns:p14="http://schemas.microsoft.com/office/powerpoint/2010/main" val="31844693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2024</a:t>
            </a:r>
            <a:r>
              <a:rPr lang="zh-CN" altLang="en-US" dirty="0"/>
              <a:t>真题</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158</a:t>
            </a:fld>
            <a:endParaRPr lang="en-US" altLang="zh-CN"/>
          </a:p>
        </p:txBody>
      </p:sp>
    </p:spTree>
    <p:extLst>
      <p:ext uri="{BB962C8B-B14F-4D97-AF65-F5344CB8AC3E}">
        <p14:creationId xmlns:p14="http://schemas.microsoft.com/office/powerpoint/2010/main" val="18816588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159</a:t>
            </a:fld>
            <a:endParaRPr lang="en-US" altLang="zh-CN"/>
          </a:p>
        </p:txBody>
      </p:sp>
    </p:spTree>
    <p:extLst>
      <p:ext uri="{BB962C8B-B14F-4D97-AF65-F5344CB8AC3E}">
        <p14:creationId xmlns:p14="http://schemas.microsoft.com/office/powerpoint/2010/main" val="18937603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160</a:t>
            </a:fld>
            <a:endParaRPr lang="en-US" altLang="zh-CN"/>
          </a:p>
        </p:txBody>
      </p:sp>
    </p:spTree>
    <p:extLst>
      <p:ext uri="{BB962C8B-B14F-4D97-AF65-F5344CB8AC3E}">
        <p14:creationId xmlns:p14="http://schemas.microsoft.com/office/powerpoint/2010/main" val="13401674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161</a:t>
            </a:fld>
            <a:endParaRPr lang="en-US" altLang="zh-CN"/>
          </a:p>
        </p:txBody>
      </p:sp>
    </p:spTree>
    <p:extLst>
      <p:ext uri="{BB962C8B-B14F-4D97-AF65-F5344CB8AC3E}">
        <p14:creationId xmlns:p14="http://schemas.microsoft.com/office/powerpoint/2010/main" val="283516259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162</a:t>
            </a:fld>
            <a:endParaRPr lang="en-US" altLang="zh-CN"/>
          </a:p>
        </p:txBody>
      </p:sp>
    </p:spTree>
    <p:extLst>
      <p:ext uri="{BB962C8B-B14F-4D97-AF65-F5344CB8AC3E}">
        <p14:creationId xmlns:p14="http://schemas.microsoft.com/office/powerpoint/2010/main" val="2711682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p>
          <a:p>
            <a:endParaRPr lang="en-US" altLang="zh-CN" dirty="0"/>
          </a:p>
          <a:p>
            <a:r>
              <a:rPr lang="zh-CN" altLang="en-US" dirty="0"/>
              <a:t>要求该共享栈在一端非空时，栈指针指向当前元素的下一位置，因此栈满时</a:t>
            </a:r>
            <a:r>
              <a:rPr lang="en-US" altLang="zh-CN" dirty="0"/>
              <a:t>S1</a:t>
            </a:r>
            <a:r>
              <a:rPr lang="zh-CN" altLang="en-US" dirty="0"/>
              <a:t>的栈顶指针应该大于</a:t>
            </a:r>
            <a:r>
              <a:rPr lang="en-US" altLang="zh-CN" dirty="0"/>
              <a:t>S2</a:t>
            </a:r>
            <a:r>
              <a:rPr lang="zh-CN" altLang="en-US" dirty="0"/>
              <a:t>的栈顶指针，应满足</a:t>
            </a:r>
            <a:r>
              <a:rPr lang="en-US" altLang="zh-CN" dirty="0"/>
              <a:t>S1.TOP-S2.TOP=1</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a:t>
            </a:fld>
            <a:endParaRPr lang="en-US" altLang="zh-CN"/>
          </a:p>
        </p:txBody>
      </p:sp>
    </p:spTree>
    <p:extLst>
      <p:ext uri="{BB962C8B-B14F-4D97-AF65-F5344CB8AC3E}">
        <p14:creationId xmlns:p14="http://schemas.microsoft.com/office/powerpoint/2010/main" val="7600478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fld id="{22F4D707-EC26-448D-9DF7-FBF7D49397DE}" type="slidenum">
              <a:rPr lang="en-US" altLang="zh-CN" smtClean="0"/>
              <a:pPr/>
              <a:t>163</a:t>
            </a:fld>
            <a:endParaRPr lang="en-US" altLang="zh-CN"/>
          </a:p>
        </p:txBody>
      </p:sp>
    </p:spTree>
    <p:extLst>
      <p:ext uri="{BB962C8B-B14F-4D97-AF65-F5344CB8AC3E}">
        <p14:creationId xmlns:p14="http://schemas.microsoft.com/office/powerpoint/2010/main" val="2775571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2011</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164</a:t>
            </a:fld>
            <a:endParaRPr lang="en-US" altLang="zh-CN"/>
          </a:p>
        </p:txBody>
      </p:sp>
    </p:spTree>
    <p:extLst>
      <p:ext uri="{BB962C8B-B14F-4D97-AF65-F5344CB8AC3E}">
        <p14:creationId xmlns:p14="http://schemas.microsoft.com/office/powerpoint/2010/main" val="39382954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2010</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fld id="{22F4D707-EC26-448D-9DF7-FBF7D49397DE}" type="slidenum">
              <a:rPr lang="en-US" altLang="zh-CN" smtClean="0"/>
              <a:pPr/>
              <a:t>165</a:t>
            </a:fld>
            <a:endParaRPr lang="en-US" altLang="zh-CN"/>
          </a:p>
        </p:txBody>
      </p:sp>
    </p:spTree>
    <p:extLst>
      <p:ext uri="{BB962C8B-B14F-4D97-AF65-F5344CB8AC3E}">
        <p14:creationId xmlns:p14="http://schemas.microsoft.com/office/powerpoint/2010/main" val="366185679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fld id="{22F4D707-EC26-448D-9DF7-FBF7D49397DE}" type="slidenum">
              <a:rPr lang="en-US" altLang="zh-CN" smtClean="0"/>
              <a:pPr/>
              <a:t>166</a:t>
            </a:fld>
            <a:endParaRPr lang="en-US" altLang="zh-CN"/>
          </a:p>
        </p:txBody>
      </p:sp>
    </p:spTree>
    <p:extLst>
      <p:ext uri="{BB962C8B-B14F-4D97-AF65-F5344CB8AC3E}">
        <p14:creationId xmlns:p14="http://schemas.microsoft.com/office/powerpoint/2010/main" val="416792223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167</a:t>
            </a:fld>
            <a:endParaRPr lang="en-US" altLang="zh-CN"/>
          </a:p>
        </p:txBody>
      </p:sp>
    </p:spTree>
    <p:extLst>
      <p:ext uri="{BB962C8B-B14F-4D97-AF65-F5344CB8AC3E}">
        <p14:creationId xmlns:p14="http://schemas.microsoft.com/office/powerpoint/2010/main" val="270505187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真题，大题</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169</a:t>
            </a:fld>
            <a:endParaRPr lang="en-US" altLang="zh-CN"/>
          </a:p>
        </p:txBody>
      </p:sp>
    </p:spTree>
    <p:extLst>
      <p:ext uri="{BB962C8B-B14F-4D97-AF65-F5344CB8AC3E}">
        <p14:creationId xmlns:p14="http://schemas.microsoft.com/office/powerpoint/2010/main" val="4685854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a:t>
            </a:r>
            <a:r>
              <a:rPr lang="zh-CN" altLang="en-US" dirty="0"/>
              <a:t>真题，</a:t>
            </a:r>
            <a:r>
              <a:rPr lang="en-US" altLang="zh-CN" dirty="0"/>
              <a:t>D</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170</a:t>
            </a:fld>
            <a:endParaRPr lang="en-US" altLang="zh-CN"/>
          </a:p>
        </p:txBody>
      </p:sp>
    </p:spTree>
    <p:extLst>
      <p:ext uri="{BB962C8B-B14F-4D97-AF65-F5344CB8AC3E}">
        <p14:creationId xmlns:p14="http://schemas.microsoft.com/office/powerpoint/2010/main" val="327728084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2024</a:t>
            </a:r>
            <a:r>
              <a:rPr lang="zh-CN" altLang="en-US" dirty="0"/>
              <a:t>真题，</a:t>
            </a:r>
            <a:r>
              <a:rPr lang="en-US" altLang="zh-CN" dirty="0"/>
              <a:t>A</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171</a:t>
            </a:fld>
            <a:endParaRPr lang="en-US" altLang="zh-CN"/>
          </a:p>
        </p:txBody>
      </p:sp>
    </p:spTree>
    <p:extLst>
      <p:ext uri="{BB962C8B-B14F-4D97-AF65-F5344CB8AC3E}">
        <p14:creationId xmlns:p14="http://schemas.microsoft.com/office/powerpoint/2010/main" val="246976336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172</a:t>
            </a:fld>
            <a:endParaRPr lang="en-US" altLang="zh-CN"/>
          </a:p>
        </p:txBody>
      </p:sp>
    </p:spTree>
    <p:extLst>
      <p:ext uri="{BB962C8B-B14F-4D97-AF65-F5344CB8AC3E}">
        <p14:creationId xmlns:p14="http://schemas.microsoft.com/office/powerpoint/2010/main" val="26352398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年真题，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173</a:t>
            </a:fld>
            <a:endParaRPr lang="en-US" altLang="zh-CN"/>
          </a:p>
        </p:txBody>
      </p:sp>
    </p:spTree>
    <p:extLst>
      <p:ext uri="{BB962C8B-B14F-4D97-AF65-F5344CB8AC3E}">
        <p14:creationId xmlns:p14="http://schemas.microsoft.com/office/powerpoint/2010/main" val="1618937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a:t>
            </a:r>
            <a:endParaRPr lang="zh-CN" altLang="en-US"/>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a:t>
            </a:fld>
            <a:endParaRPr lang="en-US" altLang="zh-CN"/>
          </a:p>
        </p:txBody>
      </p:sp>
    </p:spTree>
    <p:extLst>
      <p:ext uri="{BB962C8B-B14F-4D97-AF65-F5344CB8AC3E}">
        <p14:creationId xmlns:p14="http://schemas.microsoft.com/office/powerpoint/2010/main" val="18155434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fld id="{22F4D707-EC26-448D-9DF7-FBF7D49397DE}" type="slidenum">
              <a:rPr lang="en-US" altLang="zh-CN" smtClean="0"/>
              <a:pPr/>
              <a:t>174</a:t>
            </a:fld>
            <a:endParaRPr lang="en-US" altLang="zh-CN"/>
          </a:p>
        </p:txBody>
      </p:sp>
    </p:spTree>
    <p:extLst>
      <p:ext uri="{BB962C8B-B14F-4D97-AF65-F5344CB8AC3E}">
        <p14:creationId xmlns:p14="http://schemas.microsoft.com/office/powerpoint/2010/main" val="74113152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a:t>
            </a:r>
            <a:r>
              <a:rPr lang="en-US" altLang="zh-CN"/>
              <a:t>C</a:t>
            </a:r>
            <a:endParaRPr lang="zh-CN" altLang="en-US"/>
          </a:p>
        </p:txBody>
      </p:sp>
      <p:sp>
        <p:nvSpPr>
          <p:cNvPr id="4" name="灯片编号占位符 3"/>
          <p:cNvSpPr>
            <a:spLocks noGrp="1"/>
          </p:cNvSpPr>
          <p:nvPr>
            <p:ph type="sldNum" sz="quarter" idx="10"/>
          </p:nvPr>
        </p:nvSpPr>
        <p:spPr/>
        <p:txBody>
          <a:bodyPr/>
          <a:lstStyle/>
          <a:p>
            <a:fld id="{22F4D707-EC26-448D-9DF7-FBF7D49397DE}" type="slidenum">
              <a:rPr lang="en-US" altLang="zh-CN" smtClean="0"/>
              <a:pPr/>
              <a:t>175</a:t>
            </a:fld>
            <a:endParaRPr lang="en-US" altLang="zh-CN"/>
          </a:p>
        </p:txBody>
      </p:sp>
    </p:spTree>
    <p:extLst>
      <p:ext uri="{BB962C8B-B14F-4D97-AF65-F5344CB8AC3E}">
        <p14:creationId xmlns:p14="http://schemas.microsoft.com/office/powerpoint/2010/main" val="11187230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2011</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176</a:t>
            </a:fld>
            <a:endParaRPr lang="en-US" altLang="zh-CN"/>
          </a:p>
        </p:txBody>
      </p:sp>
    </p:spTree>
    <p:extLst>
      <p:ext uri="{BB962C8B-B14F-4D97-AF65-F5344CB8AC3E}">
        <p14:creationId xmlns:p14="http://schemas.microsoft.com/office/powerpoint/2010/main" val="37267413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177</a:t>
            </a:fld>
            <a:endParaRPr lang="en-US" altLang="zh-CN"/>
          </a:p>
        </p:txBody>
      </p:sp>
    </p:spTree>
    <p:extLst>
      <p:ext uri="{BB962C8B-B14F-4D97-AF65-F5344CB8AC3E}">
        <p14:creationId xmlns:p14="http://schemas.microsoft.com/office/powerpoint/2010/main" val="9676315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真题，</a:t>
            </a:r>
            <a:r>
              <a:rPr lang="en-US" altLang="zh-CN" dirty="0"/>
              <a:t>B</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179</a:t>
            </a:fld>
            <a:endParaRPr lang="en-US" altLang="zh-CN"/>
          </a:p>
        </p:txBody>
      </p:sp>
    </p:spTree>
    <p:extLst>
      <p:ext uri="{BB962C8B-B14F-4D97-AF65-F5344CB8AC3E}">
        <p14:creationId xmlns:p14="http://schemas.microsoft.com/office/powerpoint/2010/main" val="4003536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2024</a:t>
            </a:r>
            <a:r>
              <a:rPr lang="zh-CN" altLang="en-US" dirty="0"/>
              <a:t>真题，</a:t>
            </a:r>
            <a:r>
              <a:rPr lang="en-US" altLang="zh-CN" dirty="0"/>
              <a:t>B</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180</a:t>
            </a:fld>
            <a:endParaRPr lang="en-US" altLang="zh-CN"/>
          </a:p>
        </p:txBody>
      </p:sp>
    </p:spTree>
    <p:extLst>
      <p:ext uri="{BB962C8B-B14F-4D97-AF65-F5344CB8AC3E}">
        <p14:creationId xmlns:p14="http://schemas.microsoft.com/office/powerpoint/2010/main" val="207391656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181</a:t>
            </a:fld>
            <a:endParaRPr lang="en-US" altLang="zh-CN"/>
          </a:p>
        </p:txBody>
      </p:sp>
    </p:spTree>
    <p:extLst>
      <p:ext uri="{BB962C8B-B14F-4D97-AF65-F5344CB8AC3E}">
        <p14:creationId xmlns:p14="http://schemas.microsoft.com/office/powerpoint/2010/main" val="313003079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a:t>
            </a:r>
            <a:r>
              <a:rPr lang="zh-CN" altLang="en-US" dirty="0"/>
              <a:t>真题，</a:t>
            </a:r>
            <a:r>
              <a:rPr lang="en-US" altLang="zh-CN" dirty="0"/>
              <a:t>A</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182</a:t>
            </a:fld>
            <a:endParaRPr lang="en-US" altLang="zh-CN"/>
          </a:p>
        </p:txBody>
      </p:sp>
    </p:spTree>
    <p:extLst>
      <p:ext uri="{BB962C8B-B14F-4D97-AF65-F5344CB8AC3E}">
        <p14:creationId xmlns:p14="http://schemas.microsoft.com/office/powerpoint/2010/main" val="134475166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2024</a:t>
            </a:r>
            <a:r>
              <a:rPr lang="zh-CN" altLang="en-US" dirty="0"/>
              <a:t>真题，</a:t>
            </a:r>
            <a:r>
              <a:rPr lang="en-US" altLang="zh-CN" dirty="0"/>
              <a:t>C</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183</a:t>
            </a:fld>
            <a:endParaRPr lang="en-US" altLang="zh-CN"/>
          </a:p>
        </p:txBody>
      </p:sp>
    </p:spTree>
    <p:extLst>
      <p:ext uri="{BB962C8B-B14F-4D97-AF65-F5344CB8AC3E}">
        <p14:creationId xmlns:p14="http://schemas.microsoft.com/office/powerpoint/2010/main" val="31153153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184</a:t>
            </a:fld>
            <a:endParaRPr lang="en-US" altLang="zh-CN"/>
          </a:p>
        </p:txBody>
      </p:sp>
    </p:spTree>
    <p:extLst>
      <p:ext uri="{BB962C8B-B14F-4D97-AF65-F5344CB8AC3E}">
        <p14:creationId xmlns:p14="http://schemas.microsoft.com/office/powerpoint/2010/main" val="2874986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a:t>
            </a:fld>
            <a:endParaRPr lang="en-US" altLang="zh-CN"/>
          </a:p>
        </p:txBody>
      </p:sp>
    </p:spTree>
    <p:extLst>
      <p:ext uri="{BB962C8B-B14F-4D97-AF65-F5344CB8AC3E}">
        <p14:creationId xmlns:p14="http://schemas.microsoft.com/office/powerpoint/2010/main" val="195344235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185</a:t>
            </a:fld>
            <a:endParaRPr lang="en-US" altLang="zh-CN"/>
          </a:p>
        </p:txBody>
      </p:sp>
    </p:spTree>
    <p:extLst>
      <p:ext uri="{BB962C8B-B14F-4D97-AF65-F5344CB8AC3E}">
        <p14:creationId xmlns:p14="http://schemas.microsoft.com/office/powerpoint/2010/main" val="18086546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真题，</a:t>
            </a:r>
            <a:r>
              <a:rPr lang="en-US" altLang="zh-CN" dirty="0"/>
              <a:t>C</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186</a:t>
            </a:fld>
            <a:endParaRPr lang="en-US" altLang="zh-CN"/>
          </a:p>
        </p:txBody>
      </p:sp>
    </p:spTree>
    <p:extLst>
      <p:ext uri="{BB962C8B-B14F-4D97-AF65-F5344CB8AC3E}">
        <p14:creationId xmlns:p14="http://schemas.microsoft.com/office/powerpoint/2010/main" val="33238715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187</a:t>
            </a:fld>
            <a:endParaRPr lang="en-US" altLang="zh-CN"/>
          </a:p>
        </p:txBody>
      </p:sp>
    </p:spTree>
    <p:extLst>
      <p:ext uri="{BB962C8B-B14F-4D97-AF65-F5344CB8AC3E}">
        <p14:creationId xmlns:p14="http://schemas.microsoft.com/office/powerpoint/2010/main" val="305262532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188</a:t>
            </a:fld>
            <a:endParaRPr lang="en-US" altLang="zh-CN"/>
          </a:p>
        </p:txBody>
      </p:sp>
    </p:spTree>
    <p:extLst>
      <p:ext uri="{BB962C8B-B14F-4D97-AF65-F5344CB8AC3E}">
        <p14:creationId xmlns:p14="http://schemas.microsoft.com/office/powerpoint/2010/main" val="68657615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2010</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190</a:t>
            </a:fld>
            <a:endParaRPr lang="en-US" altLang="zh-CN"/>
          </a:p>
        </p:txBody>
      </p:sp>
    </p:spTree>
    <p:extLst>
      <p:ext uri="{BB962C8B-B14F-4D97-AF65-F5344CB8AC3E}">
        <p14:creationId xmlns:p14="http://schemas.microsoft.com/office/powerpoint/2010/main" val="242359161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191</a:t>
            </a:fld>
            <a:endParaRPr lang="en-US" altLang="zh-CN"/>
          </a:p>
        </p:txBody>
      </p:sp>
    </p:spTree>
    <p:extLst>
      <p:ext uri="{BB962C8B-B14F-4D97-AF65-F5344CB8AC3E}">
        <p14:creationId xmlns:p14="http://schemas.microsoft.com/office/powerpoint/2010/main" val="18494731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192</a:t>
            </a:fld>
            <a:endParaRPr lang="en-US" altLang="zh-CN"/>
          </a:p>
        </p:txBody>
      </p:sp>
    </p:spTree>
    <p:extLst>
      <p:ext uri="{BB962C8B-B14F-4D97-AF65-F5344CB8AC3E}">
        <p14:creationId xmlns:p14="http://schemas.microsoft.com/office/powerpoint/2010/main" val="30884055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193</a:t>
            </a:fld>
            <a:endParaRPr lang="en-US" altLang="zh-CN"/>
          </a:p>
        </p:txBody>
      </p:sp>
    </p:spTree>
    <p:extLst>
      <p:ext uri="{BB962C8B-B14F-4D97-AF65-F5344CB8AC3E}">
        <p14:creationId xmlns:p14="http://schemas.microsoft.com/office/powerpoint/2010/main" val="240567174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年真题，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194</a:t>
            </a:fld>
            <a:endParaRPr lang="en-US" altLang="zh-CN"/>
          </a:p>
        </p:txBody>
      </p:sp>
    </p:spTree>
    <p:extLst>
      <p:ext uri="{BB962C8B-B14F-4D97-AF65-F5344CB8AC3E}">
        <p14:creationId xmlns:p14="http://schemas.microsoft.com/office/powerpoint/2010/main" val="323433172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195</a:t>
            </a:fld>
            <a:endParaRPr lang="en-US" altLang="zh-CN"/>
          </a:p>
        </p:txBody>
      </p:sp>
    </p:spTree>
    <p:extLst>
      <p:ext uri="{BB962C8B-B14F-4D97-AF65-F5344CB8AC3E}">
        <p14:creationId xmlns:p14="http://schemas.microsoft.com/office/powerpoint/2010/main" val="2899488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此时需知道各运算符的优先级</a:t>
            </a:r>
            <a:endParaRPr lang="en-US" altLang="zh-CN" dirty="0"/>
          </a:p>
          <a:p>
            <a:r>
              <a:rPr lang="en-US" altLang="zh-CN" dirty="0" err="1"/>
              <a:t>isp</a:t>
            </a:r>
            <a:r>
              <a:rPr lang="zh-CN" altLang="en-US" dirty="0"/>
              <a:t>叫做栈内</a:t>
            </a:r>
            <a:r>
              <a:rPr lang="en-US" altLang="zh-CN" dirty="0"/>
              <a:t>(in stack priority)</a:t>
            </a:r>
            <a:r>
              <a:rPr lang="zh-CN" altLang="en-US" dirty="0"/>
              <a:t>优先数，</a:t>
            </a:r>
          </a:p>
          <a:p>
            <a:r>
              <a:rPr lang="en-US" altLang="zh-CN" dirty="0" err="1"/>
              <a:t>icp</a:t>
            </a:r>
            <a:r>
              <a:rPr lang="zh-CN" altLang="en-US" dirty="0"/>
              <a:t>叫做栈外</a:t>
            </a:r>
            <a:r>
              <a:rPr lang="en-US" altLang="zh-CN" dirty="0"/>
              <a:t>(in coming priority)</a:t>
            </a:r>
            <a:r>
              <a:rPr lang="zh-CN" altLang="en-US" dirty="0"/>
              <a:t>优先数</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21</a:t>
            </a:fld>
            <a:endParaRPr lang="en-US" altLang="zh-CN"/>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a:t>
            </a:r>
            <a:r>
              <a:rPr lang="zh-CN" altLang="en-US" dirty="0"/>
              <a:t>真题</a:t>
            </a:r>
            <a:r>
              <a:rPr lang="en-US" altLang="zh-CN" dirty="0"/>
              <a:t>	D</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196</a:t>
            </a:fld>
            <a:endParaRPr lang="en-US" altLang="zh-CN"/>
          </a:p>
        </p:txBody>
      </p:sp>
    </p:spTree>
    <p:extLst>
      <p:ext uri="{BB962C8B-B14F-4D97-AF65-F5344CB8AC3E}">
        <p14:creationId xmlns:p14="http://schemas.microsoft.com/office/powerpoint/2010/main" val="350730782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a:t>
            </a:r>
            <a:r>
              <a:rPr lang="zh-CN" altLang="en-US" dirty="0"/>
              <a:t>真题，</a:t>
            </a:r>
            <a:r>
              <a:rPr lang="en-US" altLang="zh-CN" dirty="0"/>
              <a:t>C</a:t>
            </a:r>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197</a:t>
            </a:fld>
            <a:endParaRPr lang="en-US" altLang="zh-CN"/>
          </a:p>
        </p:txBody>
      </p:sp>
    </p:spTree>
    <p:extLst>
      <p:ext uri="{BB962C8B-B14F-4D97-AF65-F5344CB8AC3E}">
        <p14:creationId xmlns:p14="http://schemas.microsoft.com/office/powerpoint/2010/main" val="174085370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pPr>
                <a:defRPr/>
              </a:pPr>
              <a:t>201</a:t>
            </a:fld>
            <a:endParaRPr lang="en-US" altLang="zh-CN"/>
          </a:p>
        </p:txBody>
      </p:sp>
    </p:spTree>
    <p:extLst>
      <p:ext uri="{BB962C8B-B14F-4D97-AF65-F5344CB8AC3E}">
        <p14:creationId xmlns:p14="http://schemas.microsoft.com/office/powerpoint/2010/main" val="15116929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初始化</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210</a:t>
            </a:fld>
            <a:endParaRPr lang="en-US" altLang="zh-CN"/>
          </a:p>
        </p:txBody>
      </p:sp>
    </p:spTree>
    <p:extLst>
      <p:ext uri="{BB962C8B-B14F-4D97-AF65-F5344CB8AC3E}">
        <p14:creationId xmlns:p14="http://schemas.microsoft.com/office/powerpoint/2010/main" val="156594325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不带表尾指针的尾插</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211</a:t>
            </a:fld>
            <a:endParaRPr lang="en-US" altLang="zh-CN"/>
          </a:p>
        </p:txBody>
      </p:sp>
    </p:spTree>
    <p:extLst>
      <p:ext uri="{BB962C8B-B14F-4D97-AF65-F5344CB8AC3E}">
        <p14:creationId xmlns:p14="http://schemas.microsoft.com/office/powerpoint/2010/main" val="111397652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可以考虑加个尾指针，这个是基本操作函数抽象</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212</a:t>
            </a:fld>
            <a:endParaRPr lang="en-US" altLang="zh-CN"/>
          </a:p>
        </p:txBody>
      </p:sp>
    </p:spTree>
    <p:extLst>
      <p:ext uri="{BB962C8B-B14F-4D97-AF65-F5344CB8AC3E}">
        <p14:creationId xmlns:p14="http://schemas.microsoft.com/office/powerpoint/2010/main" val="8736090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加上尾指针后的模拟操作</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213</a:t>
            </a:fld>
            <a:endParaRPr lang="en-US" altLang="zh-CN"/>
          </a:p>
        </p:txBody>
      </p:sp>
    </p:spTree>
    <p:extLst>
      <p:ext uri="{BB962C8B-B14F-4D97-AF65-F5344CB8AC3E}">
        <p14:creationId xmlns:p14="http://schemas.microsoft.com/office/powerpoint/2010/main" val="99991263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大家也可以考虑下不带头结点的情况</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215</a:t>
            </a:fld>
            <a:endParaRPr lang="en-US" altLang="zh-CN"/>
          </a:p>
        </p:txBody>
      </p:sp>
    </p:spTree>
    <p:extLst>
      <p:ext uri="{BB962C8B-B14F-4D97-AF65-F5344CB8AC3E}">
        <p14:creationId xmlns:p14="http://schemas.microsoft.com/office/powerpoint/2010/main" val="298211673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偷天换日的做法</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219</a:t>
            </a:fld>
            <a:endParaRPr lang="en-US" altLang="zh-CN"/>
          </a:p>
        </p:txBody>
      </p:sp>
    </p:spTree>
    <p:extLst>
      <p:ext uri="{BB962C8B-B14F-4D97-AF65-F5344CB8AC3E}">
        <p14:creationId xmlns:p14="http://schemas.microsoft.com/office/powerpoint/2010/main" val="236419066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万一</a:t>
            </a:r>
            <a:r>
              <a:rPr lang="en-US" altLang="zh-CN" dirty="0"/>
              <a:t>p</a:t>
            </a:r>
            <a:r>
              <a:rPr lang="zh-CN" altLang="en-US" dirty="0"/>
              <a:t>是最后一个结点就踢上铁板了</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220</a:t>
            </a:fld>
            <a:endParaRPr lang="en-US" altLang="zh-CN"/>
          </a:p>
        </p:txBody>
      </p:sp>
    </p:spTree>
    <p:extLst>
      <p:ext uri="{BB962C8B-B14F-4D97-AF65-F5344CB8AC3E}">
        <p14:creationId xmlns:p14="http://schemas.microsoft.com/office/powerpoint/2010/main" val="1821130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a:t>
            </a:fld>
            <a:endParaRPr lang="en-US" altLang="zh-CN"/>
          </a:p>
        </p:txBody>
      </p:sp>
    </p:spTree>
    <p:extLst>
      <p:ext uri="{BB962C8B-B14F-4D97-AF65-F5344CB8AC3E}">
        <p14:creationId xmlns:p14="http://schemas.microsoft.com/office/powerpoint/2010/main" val="360243831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年真题</a:t>
            </a:r>
            <a:endParaRPr lang="en-US" altLang="zh-CN" dirty="0"/>
          </a:p>
          <a:p>
            <a:endParaRPr lang="en-US" altLang="zh-CN" dirty="0"/>
          </a:p>
          <a:p>
            <a:r>
              <a:rPr lang="en-US" altLang="zh-CN" dirty="0"/>
              <a:t>2019</a:t>
            </a:r>
            <a:r>
              <a:rPr lang="zh-CN" altLang="en-US" dirty="0"/>
              <a:t>年真题</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222</a:t>
            </a:fld>
            <a:endParaRPr lang="en-US" altLang="zh-CN"/>
          </a:p>
        </p:txBody>
      </p:sp>
    </p:spTree>
    <p:extLst>
      <p:ext uri="{BB962C8B-B14F-4D97-AF65-F5344CB8AC3E}">
        <p14:creationId xmlns:p14="http://schemas.microsoft.com/office/powerpoint/2010/main" val="410974858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真题，大题</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244</a:t>
            </a:fld>
            <a:endParaRPr lang="en-US" altLang="zh-CN"/>
          </a:p>
        </p:txBody>
      </p:sp>
    </p:spTree>
    <p:extLst>
      <p:ext uri="{BB962C8B-B14F-4D97-AF65-F5344CB8AC3E}">
        <p14:creationId xmlns:p14="http://schemas.microsoft.com/office/powerpoint/2010/main" val="26523553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幻灯片图像占位符 1"/>
          <p:cNvSpPr>
            <a:spLocks noGrp="1" noRot="1" noChangeAspect="1"/>
          </p:cNvSpPr>
          <p:nvPr>
            <p:ph type="sldImg"/>
          </p:nvPr>
        </p:nvSpPr>
        <p:spPr/>
      </p:sp>
      <p:sp>
        <p:nvSpPr>
          <p:cNvPr id="1048633" name="备注占位符 2"/>
          <p:cNvSpPr>
            <a:spLocks noGrp="1"/>
          </p:cNvSpPr>
          <p:nvPr>
            <p:ph type="body" idx="1"/>
          </p:nvPr>
        </p:nvSpPr>
        <p:spPr/>
        <p:txBody>
          <a:bodyPr/>
          <a:lstStyle/>
          <a:p>
            <a:endParaRPr lang="zh-CN" altLang="en-US" dirty="0"/>
          </a:p>
        </p:txBody>
      </p:sp>
      <p:sp>
        <p:nvSpPr>
          <p:cNvPr id="1048634" name="灯片编号占位符 3"/>
          <p:cNvSpPr>
            <a:spLocks noGrp="1"/>
          </p:cNvSpPr>
          <p:nvPr>
            <p:ph type="sldNum" sz="quarter" idx="10"/>
          </p:nvPr>
        </p:nvSpPr>
        <p:spPr/>
        <p:txBody>
          <a:bodyPr/>
          <a:lstStyle/>
          <a:p>
            <a:fld id="{2106F641-BC5C-4E07-960C-1E6D52375F79}" type="slidenum">
              <a:rPr lang="zh-CN" altLang="en-US" smtClean="0"/>
              <a:t>250</a:t>
            </a:fld>
            <a:endParaRPr lang="zh-CN" altLang="en-US"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6" name="幻灯片图像占位符 1"/>
          <p:cNvSpPr>
            <a:spLocks noGrp="1" noRot="1" noChangeAspect="1"/>
          </p:cNvSpPr>
          <p:nvPr>
            <p:ph type="sldImg"/>
          </p:nvPr>
        </p:nvSpPr>
        <p:spPr/>
      </p:sp>
      <p:sp>
        <p:nvSpPr>
          <p:cNvPr id="1048737" name="备注占位符 2"/>
          <p:cNvSpPr>
            <a:spLocks noGrp="1"/>
          </p:cNvSpPr>
          <p:nvPr>
            <p:ph type="body" idx="1"/>
          </p:nvPr>
        </p:nvSpPr>
        <p:spPr/>
        <p:txBody>
          <a:bodyPr/>
          <a:lstStyle/>
          <a:p>
            <a:endParaRPr lang="zh-CN" altLang="en-US" dirty="0"/>
          </a:p>
        </p:txBody>
      </p:sp>
      <p:sp>
        <p:nvSpPr>
          <p:cNvPr id="1048738" name="灯片编号占位符 3"/>
          <p:cNvSpPr>
            <a:spLocks noGrp="1"/>
          </p:cNvSpPr>
          <p:nvPr>
            <p:ph type="sldNum" sz="quarter" idx="10"/>
          </p:nvPr>
        </p:nvSpPr>
        <p:spPr/>
        <p:txBody>
          <a:bodyPr/>
          <a:lstStyle/>
          <a:p>
            <a:fld id="{2106F641-BC5C-4E07-960C-1E6D52375F79}" type="slidenum">
              <a:rPr lang="zh-CN" altLang="en-US" smtClean="0"/>
              <a:t>251</a:t>
            </a:fld>
            <a:endParaRPr lang="zh-CN" altLang="en-US"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7" name="幻灯片图像占位符 1"/>
          <p:cNvSpPr>
            <a:spLocks noGrp="1" noRot="1" noChangeAspect="1"/>
          </p:cNvSpPr>
          <p:nvPr>
            <p:ph type="sldImg"/>
          </p:nvPr>
        </p:nvSpPr>
        <p:spPr/>
      </p:sp>
      <p:sp>
        <p:nvSpPr>
          <p:cNvPr id="1048758" name="备注占位符 2"/>
          <p:cNvSpPr>
            <a:spLocks noGrp="1"/>
          </p:cNvSpPr>
          <p:nvPr>
            <p:ph type="body" idx="1"/>
          </p:nvPr>
        </p:nvSpPr>
        <p:spPr/>
        <p:txBody>
          <a:bodyPr/>
          <a:lstStyle/>
          <a:p>
            <a:endParaRPr lang="zh-CN" altLang="en-US" dirty="0"/>
          </a:p>
        </p:txBody>
      </p:sp>
      <p:sp>
        <p:nvSpPr>
          <p:cNvPr id="1048759" name="灯片编号占位符 3"/>
          <p:cNvSpPr>
            <a:spLocks noGrp="1"/>
          </p:cNvSpPr>
          <p:nvPr>
            <p:ph type="sldNum" sz="quarter" idx="10"/>
          </p:nvPr>
        </p:nvSpPr>
        <p:spPr/>
        <p:txBody>
          <a:bodyPr/>
          <a:lstStyle/>
          <a:p>
            <a:fld id="{2106F641-BC5C-4E07-960C-1E6D52375F79}" type="slidenum">
              <a:rPr lang="zh-CN" altLang="en-US" smtClean="0"/>
              <a:t>252</a:t>
            </a:fld>
            <a:endParaRPr lang="zh-CN" altLang="en-US"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5" name="幻灯片图像占位符 1"/>
          <p:cNvSpPr>
            <a:spLocks noGrp="1" noRot="1" noChangeAspect="1"/>
          </p:cNvSpPr>
          <p:nvPr>
            <p:ph type="sldImg"/>
          </p:nvPr>
        </p:nvSpPr>
        <p:spPr/>
      </p:sp>
      <p:sp>
        <p:nvSpPr>
          <p:cNvPr id="1048786" name="备注占位符 2"/>
          <p:cNvSpPr>
            <a:spLocks noGrp="1"/>
          </p:cNvSpPr>
          <p:nvPr>
            <p:ph type="body" idx="1"/>
          </p:nvPr>
        </p:nvSpPr>
        <p:spPr/>
        <p:txBody>
          <a:bodyPr/>
          <a:lstStyle/>
          <a:p>
            <a:endParaRPr lang="zh-CN" altLang="en-US" dirty="0"/>
          </a:p>
        </p:txBody>
      </p:sp>
      <p:sp>
        <p:nvSpPr>
          <p:cNvPr id="1048787" name="灯片编号占位符 3"/>
          <p:cNvSpPr>
            <a:spLocks noGrp="1"/>
          </p:cNvSpPr>
          <p:nvPr>
            <p:ph type="sldNum" sz="quarter" idx="10"/>
          </p:nvPr>
        </p:nvSpPr>
        <p:spPr/>
        <p:txBody>
          <a:bodyPr/>
          <a:lstStyle/>
          <a:p>
            <a:fld id="{2106F641-BC5C-4E07-960C-1E6D52375F79}" type="slidenum">
              <a:rPr lang="zh-CN" altLang="en-US" smtClean="0"/>
              <a:t>253</a:t>
            </a:fld>
            <a:endParaRPr lang="zh-CN" altLang="en-US"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7" name="幻灯片图像占位符 1"/>
          <p:cNvSpPr>
            <a:spLocks noGrp="1" noRot="1" noChangeAspect="1"/>
          </p:cNvSpPr>
          <p:nvPr>
            <p:ph type="sldImg"/>
          </p:nvPr>
        </p:nvSpPr>
        <p:spPr/>
      </p:sp>
      <p:sp>
        <p:nvSpPr>
          <p:cNvPr id="1048808" name="备注占位符 2"/>
          <p:cNvSpPr>
            <a:spLocks noGrp="1"/>
          </p:cNvSpPr>
          <p:nvPr>
            <p:ph type="body" idx="1"/>
          </p:nvPr>
        </p:nvSpPr>
        <p:spPr/>
        <p:txBody>
          <a:bodyPr/>
          <a:lstStyle/>
          <a:p>
            <a:r>
              <a:rPr lang="en-US" altLang="zh-CN" dirty="0"/>
              <a:t>https://en.cppreference.com/w/cpp/container/stack</a:t>
            </a:r>
            <a:endParaRPr lang="zh-CN" altLang="en-US" dirty="0"/>
          </a:p>
        </p:txBody>
      </p:sp>
      <p:sp>
        <p:nvSpPr>
          <p:cNvPr id="1048809" name="灯片编号占位符 3"/>
          <p:cNvSpPr>
            <a:spLocks noGrp="1"/>
          </p:cNvSpPr>
          <p:nvPr>
            <p:ph type="sldNum" sz="quarter" idx="10"/>
          </p:nvPr>
        </p:nvSpPr>
        <p:spPr/>
        <p:txBody>
          <a:bodyPr/>
          <a:lstStyle/>
          <a:p>
            <a:fld id="{2106F641-BC5C-4E07-960C-1E6D52375F79}" type="slidenum">
              <a:rPr lang="zh-CN" altLang="en-US" smtClean="0"/>
              <a:t>254</a:t>
            </a:fld>
            <a:endParaRPr lang="zh-CN" altLang="en-US"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4" name="幻灯片图像占位符 1"/>
          <p:cNvSpPr>
            <a:spLocks noGrp="1" noRot="1" noChangeAspect="1"/>
          </p:cNvSpPr>
          <p:nvPr>
            <p:ph type="sldImg"/>
          </p:nvPr>
        </p:nvSpPr>
        <p:spPr/>
      </p:sp>
      <p:sp>
        <p:nvSpPr>
          <p:cNvPr id="1048815" name="备注占位符 2"/>
          <p:cNvSpPr>
            <a:spLocks noGrp="1"/>
          </p:cNvSpPr>
          <p:nvPr>
            <p:ph type="body" idx="1"/>
          </p:nvPr>
        </p:nvSpPr>
        <p:spPr/>
        <p:txBody>
          <a:bodyPr/>
          <a:lstStyle/>
          <a:p>
            <a:r>
              <a:rPr lang="en-US" altLang="zh-CN" dirty="0"/>
              <a:t>https://en.cppreference.com/w/cpp/container/queue</a:t>
            </a:r>
            <a:endParaRPr lang="zh-CN" altLang="en-US" dirty="0"/>
          </a:p>
        </p:txBody>
      </p:sp>
      <p:sp>
        <p:nvSpPr>
          <p:cNvPr id="1048816" name="灯片编号占位符 3"/>
          <p:cNvSpPr>
            <a:spLocks noGrp="1"/>
          </p:cNvSpPr>
          <p:nvPr>
            <p:ph type="sldNum" sz="quarter" idx="10"/>
          </p:nvPr>
        </p:nvSpPr>
        <p:spPr/>
        <p:txBody>
          <a:bodyPr/>
          <a:lstStyle/>
          <a:p>
            <a:fld id="{2106F641-BC5C-4E07-960C-1E6D52375F79}" type="slidenum">
              <a:rPr lang="zh-CN" altLang="en-US" smtClean="0"/>
              <a:t>255</a:t>
            </a:fld>
            <a:endParaRPr lang="zh-CN" altLang="en-US"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a:t>递归带来的空间开销：递归本质是循环</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259</a:t>
            </a:fld>
            <a:endParaRPr lang="en-US" altLang="zh-CN"/>
          </a:p>
        </p:txBody>
      </p:sp>
    </p:spTree>
    <p:extLst>
      <p:ext uri="{BB962C8B-B14F-4D97-AF65-F5344CB8AC3E}">
        <p14:creationId xmlns:p14="http://schemas.microsoft.com/office/powerpoint/2010/main" val="42613567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书上数组从</a:t>
            </a:r>
            <a:r>
              <a:rPr lang="en-US" altLang="zh-CN" dirty="0"/>
              <a:t>0</a:t>
            </a:r>
            <a:r>
              <a:rPr lang="zh-CN" altLang="en-US" dirty="0"/>
              <a:t>开始存，所以是</a:t>
            </a:r>
            <a:r>
              <a:rPr lang="en-US" altLang="zh-CN" dirty="0"/>
              <a:t>-1</a:t>
            </a:r>
            <a:r>
              <a:rPr lang="zh-CN" altLang="en-US" dirty="0"/>
              <a:t>，前后缀相等长度，</a:t>
            </a:r>
            <a:r>
              <a:rPr lang="en-US" altLang="zh-CN" dirty="0"/>
              <a:t>0</a:t>
            </a:r>
            <a:r>
              <a:rPr lang="zh-CN" altLang="en-US" dirty="0"/>
              <a:t>；</a:t>
            </a:r>
            <a:endParaRPr lang="en-US" altLang="zh-CN" dirty="0"/>
          </a:p>
          <a:p>
            <a:r>
              <a:rPr lang="zh-CN" altLang="en-US" dirty="0"/>
              <a:t>这里从</a:t>
            </a:r>
            <a:r>
              <a:rPr lang="en-US" altLang="zh-CN" dirty="0"/>
              <a:t>1</a:t>
            </a:r>
            <a:r>
              <a:rPr lang="zh-CN" altLang="en-US" dirty="0"/>
              <a:t>开始存，因此是</a:t>
            </a:r>
            <a:r>
              <a:rPr lang="en-US" altLang="zh-CN" dirty="0"/>
              <a:t>0</a:t>
            </a:r>
            <a:r>
              <a:rPr lang="zh-CN" altLang="en-US" dirty="0"/>
              <a:t>，前后缀相等长度</a:t>
            </a:r>
            <a:r>
              <a:rPr lang="en-US" altLang="zh-CN" dirty="0"/>
              <a:t>+1</a:t>
            </a:r>
            <a:r>
              <a:rPr lang="zh-CN" altLang="en-US" dirty="0"/>
              <a:t>，</a:t>
            </a:r>
            <a:r>
              <a:rPr lang="en-US" altLang="zh-CN" dirty="0"/>
              <a:t>1</a:t>
            </a:r>
            <a:r>
              <a:rPr lang="zh-CN" altLang="en-US" dirty="0"/>
              <a:t>；</a:t>
            </a:r>
            <a:endParaRPr lang="en-US" altLang="zh-CN" dirty="0"/>
          </a:p>
          <a:p>
            <a:r>
              <a:rPr lang="zh-CN" altLang="en-US" dirty="0"/>
              <a:t>根据代码看是否要加</a:t>
            </a:r>
            <a:r>
              <a:rPr lang="en-US" altLang="zh-CN" dirty="0"/>
              <a:t>1</a:t>
            </a:r>
            <a:r>
              <a:rPr lang="zh-CN" altLang="en-US" dirty="0"/>
              <a:t>，先求交集</a:t>
            </a:r>
            <a:r>
              <a:rPr lang="en-US" altLang="zh-CN" dirty="0"/>
              <a:t>PM</a:t>
            </a:r>
            <a:r>
              <a:rPr lang="zh-CN" altLang="en-US" dirty="0"/>
              <a:t>，然后右移一位</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274</a:t>
            </a:fld>
            <a:endParaRPr lang="en-US" altLang="zh-CN"/>
          </a:p>
        </p:txBody>
      </p:sp>
    </p:spTree>
    <p:extLst>
      <p:ext uri="{BB962C8B-B14F-4D97-AF65-F5344CB8AC3E}">
        <p14:creationId xmlns:p14="http://schemas.microsoft.com/office/powerpoint/2010/main" val="2919424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a:t>
            </a:fld>
            <a:endParaRPr lang="en-US" altLang="zh-CN"/>
          </a:p>
        </p:txBody>
      </p:sp>
    </p:spTree>
    <p:extLst>
      <p:ext uri="{BB962C8B-B14F-4D97-AF65-F5344CB8AC3E}">
        <p14:creationId xmlns:p14="http://schemas.microsoft.com/office/powerpoint/2010/main" val="306307407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先得到</a:t>
            </a:r>
            <a:r>
              <a:rPr lang="en-US" altLang="zh-CN" dirty="0"/>
              <a:t>next</a:t>
            </a:r>
            <a:r>
              <a:rPr lang="zh-CN" altLang="en-US" dirty="0"/>
              <a:t>数组，再看其值所对应的字符是不是跟当前字符一样，一样则取其</a:t>
            </a:r>
            <a:r>
              <a:rPr lang="en-US" altLang="zh-CN" dirty="0"/>
              <a:t>next</a:t>
            </a:r>
            <a:r>
              <a:rPr lang="zh-CN" altLang="en-US" dirty="0"/>
              <a:t>数组值，循环往复</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276</a:t>
            </a:fld>
            <a:endParaRPr lang="en-US" altLang="zh-CN"/>
          </a:p>
        </p:txBody>
      </p:sp>
    </p:spTree>
    <p:extLst>
      <p:ext uri="{BB962C8B-B14F-4D97-AF65-F5344CB8AC3E}">
        <p14:creationId xmlns:p14="http://schemas.microsoft.com/office/powerpoint/2010/main" val="147926078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p>
          <a:p>
            <a:r>
              <a:rPr lang="zh-CN" altLang="en-US" dirty="0"/>
              <a:t>构造法</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279</a:t>
            </a:fld>
            <a:endParaRPr lang="en-US" altLang="zh-CN"/>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邻接表存储有向图时找顶点的入度不方便，而邻接矩阵存储有向图时则空间复杂度高</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296</a:t>
            </a:fld>
            <a:endParaRPr lang="en-US" altLang="zh-C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310</a:t>
            </a:fld>
            <a:endParaRPr lang="en-US" altLang="zh-CN"/>
          </a:p>
        </p:txBody>
      </p:sp>
    </p:spTree>
    <p:extLst>
      <p:ext uri="{BB962C8B-B14F-4D97-AF65-F5344CB8AC3E}">
        <p14:creationId xmlns:p14="http://schemas.microsoft.com/office/powerpoint/2010/main" val="12175184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23F99A-144B-4B98-BE8F-D3CDFEE60898}" type="slidenum">
              <a:rPr lang="en-US" altLang="zh-CN"/>
              <a:pPr/>
              <a:t>313</a:t>
            </a:fld>
            <a:endParaRPr lang="en-US" altLang="zh-CN"/>
          </a:p>
        </p:txBody>
      </p:sp>
      <p:sp>
        <p:nvSpPr>
          <p:cNvPr id="478210" name="Rectangle 2"/>
          <p:cNvSpPr>
            <a:spLocks noGrp="1" noRot="1" noChangeAspect="1" noChangeArrowheads="1" noTextEdit="1"/>
          </p:cNvSpPr>
          <p:nvPr>
            <p:ph type="sldImg"/>
          </p:nvPr>
        </p:nvSpPr>
        <p:spPr>
          <a:ln/>
        </p:spPr>
      </p:sp>
      <p:sp>
        <p:nvSpPr>
          <p:cNvPr id="478211" name="Rectangle 3"/>
          <p:cNvSpPr>
            <a:spLocks noGrp="1" noChangeArrowheads="1"/>
          </p:cNvSpPr>
          <p:nvPr>
            <p:ph type="body" idx="1"/>
          </p:nvPr>
        </p:nvSpPr>
        <p:spPr/>
        <p:txBody>
          <a:bodyPr/>
          <a:lstStyle/>
          <a:p>
            <a:r>
              <a:rPr lang="zh-CN" altLang="en-US"/>
              <a:t>与书上的字典查找法有区别</a:t>
            </a:r>
          </a:p>
        </p:txBody>
      </p:sp>
    </p:spTree>
    <p:extLst>
      <p:ext uri="{BB962C8B-B14F-4D97-AF65-F5344CB8AC3E}">
        <p14:creationId xmlns:p14="http://schemas.microsoft.com/office/powerpoint/2010/main" val="281522171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49C6BC-F416-46D1-A65F-911CAF3A0537}" type="slidenum">
              <a:rPr lang="en-US" altLang="zh-CN"/>
              <a:t>316</a:t>
            </a:fld>
            <a:endParaRPr lang="en-US" altLang="zh-CN"/>
          </a:p>
        </p:txBody>
      </p:sp>
      <p:sp>
        <p:nvSpPr>
          <p:cNvPr id="491522" name="Rectangle 2"/>
          <p:cNvSpPr>
            <a:spLocks noGrp="1" noRot="1" noChangeAspect="1" noChangeArrowheads="1" noTextEdit="1"/>
          </p:cNvSpPr>
          <p:nvPr>
            <p:ph type="sldImg"/>
          </p:nvPr>
        </p:nvSpPr>
        <p:spPr/>
      </p:sp>
      <p:sp>
        <p:nvSpPr>
          <p:cNvPr id="491523" name="Rectangle 3"/>
          <p:cNvSpPr>
            <a:spLocks noGrp="1" noChangeArrowheads="1"/>
          </p:cNvSpPr>
          <p:nvPr>
            <p:ph type="body" idx="1"/>
          </p:nvPr>
        </p:nvSpPr>
        <p:spPr/>
        <p:txBody>
          <a:bodyPr/>
          <a:lstStyle/>
          <a:p>
            <a:r>
              <a:rPr lang="zh-CN" altLang="en-US"/>
              <a:t>也有书上定义为右子树减去左子树</a:t>
            </a:r>
            <a:r>
              <a:rPr lang="en-US" altLang="zh-CN"/>
              <a:t>,</a:t>
            </a:r>
            <a:r>
              <a:rPr lang="zh-CN" altLang="en-US"/>
              <a:t>不是很有所谓</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最近访问节点包括：刚刚查找过的节点、刚刚插入的节点、刚刚删除节点的父节点</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318</a:t>
            </a:fld>
            <a:endParaRPr lang="en-US" altLang="zh-CN"/>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最近访问节点包括：刚刚查找过的节点、刚刚插入的节点、刚刚删除节点的父节点</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319</a:t>
            </a:fld>
            <a:endParaRPr lang="en-US" altLang="zh-CN"/>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325</a:t>
            </a:fld>
            <a:endParaRPr lang="en-US" altLang="zh-CN"/>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dirty="0"/>
              <a:t>1. </a:t>
            </a:r>
            <a:r>
              <a:rPr lang="zh-CN" altLang="en-US" dirty="0"/>
              <a:t>目的是减少排序过程中移动记录的次数，但是需要</a:t>
            </a:r>
            <a:r>
              <a:rPr lang="en-US" altLang="zh-CN" dirty="0"/>
              <a:t>n</a:t>
            </a:r>
            <a:r>
              <a:rPr lang="zh-CN" altLang="en-US" dirty="0"/>
              <a:t>个记录的辅助空间</a:t>
            </a:r>
          </a:p>
          <a:p>
            <a:pPr marL="228600" indent="-228600"/>
            <a:r>
              <a:rPr lang="en-US" altLang="zh-CN" dirty="0"/>
              <a:t>2. </a:t>
            </a:r>
            <a:r>
              <a:rPr lang="zh-CN" altLang="en-US" dirty="0"/>
              <a:t>用于对单链表进行排序，最后结果是求得一个有序链表</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331</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a:t>
            </a:fld>
            <a:endParaRPr lang="en-US" altLang="zh-CN"/>
          </a:p>
        </p:txBody>
      </p:sp>
    </p:spTree>
    <p:extLst>
      <p:ext uri="{BB962C8B-B14F-4D97-AF65-F5344CB8AC3E}">
        <p14:creationId xmlns:p14="http://schemas.microsoft.com/office/powerpoint/2010/main" val="249695008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计数排序可以认为是</a:t>
            </a:r>
            <a:r>
              <a:rPr lang="en-US" altLang="zh-CN" dirty="0"/>
              <a:t>m-&gt;n</a:t>
            </a:r>
            <a:r>
              <a:rPr lang="zh-CN" altLang="en-US" dirty="0"/>
              <a:t>时的桶式排序</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基数排序</a:t>
            </a:r>
            <a:r>
              <a:rPr lang="en-US" altLang="zh-CN" dirty="0"/>
              <a:t>(LSD)</a:t>
            </a:r>
            <a:r>
              <a:rPr lang="zh-CN" altLang="en-US" dirty="0"/>
              <a:t>的数组实现也可以看作多次计数排序</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335</a:t>
            </a:fld>
            <a:endParaRPr lang="en-US" altLang="zh-CN"/>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4192EF7-8FAB-4DBB-ABF4-5586931266FD}" type="slidenum">
              <a:rPr lang="en-US" altLang="zh-CN" smtClean="0"/>
              <a:t>336</a:t>
            </a:fld>
            <a:endParaRPr lang="en-US" altLang="zh-CN"/>
          </a:p>
        </p:txBody>
      </p:sp>
    </p:spTree>
    <p:extLst>
      <p:ext uri="{BB962C8B-B14F-4D97-AF65-F5344CB8AC3E}">
        <p14:creationId xmlns:p14="http://schemas.microsoft.com/office/powerpoint/2010/main" val="328695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a:t>
            </a:fld>
            <a:endParaRPr lang="en-US" altLang="zh-CN"/>
          </a:p>
        </p:txBody>
      </p:sp>
    </p:spTree>
    <p:extLst>
      <p:ext uri="{BB962C8B-B14F-4D97-AF65-F5344CB8AC3E}">
        <p14:creationId xmlns:p14="http://schemas.microsoft.com/office/powerpoint/2010/main" val="3415583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a:t>
            </a:fld>
            <a:endParaRPr lang="en-US" altLang="zh-CN"/>
          </a:p>
        </p:txBody>
      </p:sp>
    </p:spTree>
    <p:extLst>
      <p:ext uri="{BB962C8B-B14F-4D97-AF65-F5344CB8AC3E}">
        <p14:creationId xmlns:p14="http://schemas.microsoft.com/office/powerpoint/2010/main" val="1836788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a:t>
            </a:fld>
            <a:endParaRPr lang="en-US" altLang="zh-CN"/>
          </a:p>
        </p:txBody>
      </p:sp>
    </p:spTree>
    <p:extLst>
      <p:ext uri="{BB962C8B-B14F-4D97-AF65-F5344CB8AC3E}">
        <p14:creationId xmlns:p14="http://schemas.microsoft.com/office/powerpoint/2010/main" val="833553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a:t>
            </a:r>
            <a:r>
              <a:rPr lang="zh-CN" altLang="en-US" dirty="0"/>
              <a:t>真题</a:t>
            </a:r>
            <a:r>
              <a:rPr lang="en-US" altLang="zh-CN" baseline="0" dirty="0"/>
              <a:t>  </a:t>
            </a:r>
            <a:r>
              <a:rPr lang="en-US" altLang="zh-CN" dirty="0"/>
              <a:t>A</a:t>
            </a:r>
          </a:p>
          <a:p>
            <a:endParaRPr lang="en-US" altLang="zh-CN" dirty="0"/>
          </a:p>
          <a:p>
            <a:r>
              <a:rPr lang="zh-CN" altLang="en-US" dirty="0"/>
              <a:t>不然在一个稀疏矩阵外侧包裹更多的全</a:t>
            </a:r>
            <a:r>
              <a:rPr lang="en-US" altLang="zh-CN" dirty="0"/>
              <a:t>0</a:t>
            </a:r>
            <a:r>
              <a:rPr lang="zh-CN" altLang="en-US" dirty="0"/>
              <a:t>行列，则三元组相同</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a:t>
            </a:fld>
            <a:endParaRPr lang="en-US" altLang="zh-CN"/>
          </a:p>
        </p:txBody>
      </p:sp>
    </p:spTree>
    <p:extLst>
      <p:ext uri="{BB962C8B-B14F-4D97-AF65-F5344CB8AC3E}">
        <p14:creationId xmlns:p14="http://schemas.microsoft.com/office/powerpoint/2010/main" val="1539471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a:t>
            </a:r>
            <a:endParaRPr lang="en-US" altLang="zh-CN" dirty="0"/>
          </a:p>
          <a:p>
            <a:endParaRPr lang="en-US" altLang="zh-CN" dirty="0"/>
          </a:p>
          <a:p>
            <a:r>
              <a:rPr lang="en-US" altLang="zh-CN" dirty="0"/>
              <a:t>C</a:t>
            </a:r>
          </a:p>
          <a:p>
            <a:endParaRPr lang="en-US" altLang="zh-CN" dirty="0"/>
          </a:p>
          <a:p>
            <a:r>
              <a:rPr lang="zh-CN" altLang="en-US" dirty="0"/>
              <a:t>可知</a:t>
            </a:r>
            <a:r>
              <a:rPr lang="en-US" altLang="zh-CN" dirty="0"/>
              <a:t>S</a:t>
            </a:r>
            <a:r>
              <a:rPr lang="zh-CN" altLang="en-US" dirty="0"/>
              <a:t>和</a:t>
            </a:r>
            <a:r>
              <a:rPr lang="en-US" altLang="zh-CN" dirty="0"/>
              <a:t>t</a:t>
            </a:r>
            <a:r>
              <a:rPr lang="zh-CN" altLang="en-US" dirty="0"/>
              <a:t>都是从</a:t>
            </a:r>
            <a:r>
              <a:rPr lang="en-US" altLang="zh-CN" dirty="0"/>
              <a:t>0</a:t>
            </a:r>
            <a:r>
              <a:rPr lang="zh-CN" altLang="en-US" dirty="0"/>
              <a:t>开始，</a:t>
            </a:r>
            <a:r>
              <a:rPr lang="en-US" altLang="zh-CN" dirty="0"/>
              <a:t>next</a:t>
            </a:r>
            <a:r>
              <a:rPr lang="zh-CN" altLang="en-US" dirty="0"/>
              <a:t>值为</a:t>
            </a:r>
            <a:r>
              <a:rPr lang="en-US" altLang="zh-CN" dirty="0"/>
              <a:t>-1 0 0 1 1 2</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a:t>
            </a:fld>
            <a:endParaRPr lang="en-US" altLang="zh-CN"/>
          </a:p>
        </p:txBody>
      </p:sp>
    </p:spTree>
    <p:extLst>
      <p:ext uri="{BB962C8B-B14F-4D97-AF65-F5344CB8AC3E}">
        <p14:creationId xmlns:p14="http://schemas.microsoft.com/office/powerpoint/2010/main" val="425814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真题</a:t>
            </a:r>
            <a:endParaRPr lang="en-US" altLang="zh-CN" dirty="0"/>
          </a:p>
          <a:p>
            <a:endParaRPr lang="en-US" altLang="zh-CN" dirty="0"/>
          </a:p>
          <a:p>
            <a:r>
              <a:rPr lang="en-US" altLang="zh-CN" dirty="0"/>
              <a:t>B</a:t>
            </a:r>
          </a:p>
          <a:p>
            <a:endParaRPr lang="en-US" altLang="zh-CN" dirty="0"/>
          </a:p>
          <a:p>
            <a:r>
              <a:rPr lang="en-US" altLang="zh-CN" dirty="0"/>
              <a:t>next: -1 0 0 1 1 2</a:t>
            </a:r>
          </a:p>
          <a:p>
            <a:endParaRPr lang="en-US" altLang="zh-CN" dirty="0"/>
          </a:p>
          <a:p>
            <a:r>
              <a:rPr lang="zh-CN" altLang="en-US" dirty="0"/>
              <a:t>第一趟比较</a:t>
            </a:r>
            <a:r>
              <a:rPr lang="en-US" altLang="zh-CN" dirty="0"/>
              <a:t>6</a:t>
            </a:r>
            <a:r>
              <a:rPr lang="zh-CN" altLang="en-US" dirty="0"/>
              <a:t>次，失败后从模式串的</a:t>
            </a:r>
            <a:r>
              <a:rPr lang="en-US" altLang="zh-CN" dirty="0"/>
              <a:t>2</a:t>
            </a:r>
            <a:r>
              <a:rPr lang="zh-CN" altLang="en-US" dirty="0"/>
              <a:t>号位和主串的</a:t>
            </a:r>
            <a:r>
              <a:rPr lang="en-US" altLang="zh-CN" dirty="0"/>
              <a:t>5</a:t>
            </a:r>
            <a:r>
              <a:rPr lang="zh-CN" altLang="en-US" dirty="0"/>
              <a:t>号位开始匹配，再比较</a:t>
            </a:r>
            <a:r>
              <a:rPr lang="en-US" altLang="zh-CN" dirty="0"/>
              <a:t>4</a:t>
            </a:r>
            <a:r>
              <a:rPr lang="zh-CN" altLang="en-US" dirty="0"/>
              <a:t>次结束</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a:t>
            </a:fld>
            <a:endParaRPr lang="en-US" altLang="zh-CN"/>
          </a:p>
        </p:txBody>
      </p:sp>
    </p:spTree>
    <p:extLst>
      <p:ext uri="{BB962C8B-B14F-4D97-AF65-F5344CB8AC3E}">
        <p14:creationId xmlns:p14="http://schemas.microsoft.com/office/powerpoint/2010/main" val="2725254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2010</a:t>
            </a:r>
            <a:r>
              <a:rPr lang="zh-CN" altLang="en-US" dirty="0"/>
              <a:t>真题 </a:t>
            </a:r>
            <a:r>
              <a:rPr lang="en-US" altLang="zh-CN" dirty="0"/>
              <a:t>B</a:t>
            </a:r>
          </a:p>
          <a:p>
            <a:r>
              <a:rPr lang="zh-CN" altLang="en-US" dirty="0"/>
              <a:t>构造法</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a:t>
            </a:fld>
            <a:endParaRPr lang="en-US" altLang="zh-CN"/>
          </a:p>
        </p:txBody>
      </p:sp>
    </p:spTree>
    <p:extLst>
      <p:ext uri="{BB962C8B-B14F-4D97-AF65-F5344CB8AC3E}">
        <p14:creationId xmlns:p14="http://schemas.microsoft.com/office/powerpoint/2010/main" val="3548102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a:t>
            </a:r>
            <a:r>
              <a:rPr lang="zh-CN" altLang="en-US" dirty="0"/>
              <a:t>真题  </a:t>
            </a:r>
            <a:r>
              <a:rPr lang="en-US" altLang="zh-CN" dirty="0"/>
              <a:t>C</a:t>
            </a:r>
          </a:p>
          <a:p>
            <a:endParaRPr lang="en-US" altLang="zh-CN" dirty="0"/>
          </a:p>
          <a:p>
            <a:r>
              <a:rPr lang="zh-CN" altLang="en-US" dirty="0"/>
              <a:t>高度为</a:t>
            </a:r>
            <a:r>
              <a:rPr lang="en-US" altLang="zh-CN" dirty="0"/>
              <a:t>5</a:t>
            </a:r>
            <a:r>
              <a:rPr lang="zh-CN" altLang="en-US" dirty="0"/>
              <a:t>的满三叉树结点为</a:t>
            </a:r>
            <a:r>
              <a:rPr lang="en-US" altLang="zh-CN" dirty="0"/>
              <a:t>121</a:t>
            </a:r>
            <a:r>
              <a:rPr lang="zh-CN" altLang="en-US" dirty="0"/>
              <a:t>，高度为</a:t>
            </a:r>
            <a:r>
              <a:rPr lang="en-US" altLang="zh-CN" dirty="0"/>
              <a:t>6</a:t>
            </a:r>
            <a:r>
              <a:rPr lang="zh-CN" altLang="en-US" dirty="0"/>
              <a:t>的结点数为</a:t>
            </a:r>
            <a:r>
              <a:rPr lang="en-US" altLang="zh-CN" dirty="0"/>
              <a:t>364</a:t>
            </a:r>
            <a:r>
              <a:rPr lang="zh-CN" altLang="en-US" dirty="0"/>
              <a:t>，</a:t>
            </a:r>
            <a:r>
              <a:rPr lang="en-US" altLang="zh-CN" dirty="0"/>
              <a:t>244</a:t>
            </a:r>
            <a:r>
              <a:rPr lang="zh-CN" altLang="en-US" dirty="0"/>
              <a:t>介于两者之间，所以至少是</a:t>
            </a:r>
            <a:r>
              <a:rPr lang="en-US" altLang="zh-CN" dirty="0"/>
              <a:t>6</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32</a:t>
            </a:fld>
            <a:endParaRPr lang="en-US" altLang="zh-CN"/>
          </a:p>
        </p:txBody>
      </p:sp>
    </p:spTree>
    <p:extLst>
      <p:ext uri="{BB962C8B-B14F-4D97-AF65-F5344CB8AC3E}">
        <p14:creationId xmlns:p14="http://schemas.microsoft.com/office/powerpoint/2010/main" val="1207847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真题 </a:t>
            </a:r>
            <a:endParaRPr lang="en-US" altLang="zh-CN" dirty="0"/>
          </a:p>
          <a:p>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33</a:t>
            </a:fld>
            <a:endParaRPr lang="en-US" altLang="zh-CN"/>
          </a:p>
        </p:txBody>
      </p:sp>
    </p:spTree>
    <p:extLst>
      <p:ext uri="{BB962C8B-B14F-4D97-AF65-F5344CB8AC3E}">
        <p14:creationId xmlns:p14="http://schemas.microsoft.com/office/powerpoint/2010/main" val="3774070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2011</a:t>
            </a:r>
            <a:r>
              <a:rPr lang="zh-CN" altLang="en-US" dirty="0"/>
              <a:t>真题 </a:t>
            </a:r>
            <a:r>
              <a:rPr lang="en-US" altLang="zh-CN" dirty="0"/>
              <a:t>C</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34</a:t>
            </a:fld>
            <a:endParaRPr lang="en-US" altLang="zh-CN"/>
          </a:p>
        </p:txBody>
      </p:sp>
    </p:spTree>
    <p:extLst>
      <p:ext uri="{BB962C8B-B14F-4D97-AF65-F5344CB8AC3E}">
        <p14:creationId xmlns:p14="http://schemas.microsoft.com/office/powerpoint/2010/main" val="809960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真题 </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35</a:t>
            </a:fld>
            <a:endParaRPr lang="en-US" altLang="zh-CN"/>
          </a:p>
        </p:txBody>
      </p:sp>
    </p:spTree>
    <p:extLst>
      <p:ext uri="{BB962C8B-B14F-4D97-AF65-F5344CB8AC3E}">
        <p14:creationId xmlns:p14="http://schemas.microsoft.com/office/powerpoint/2010/main" val="331857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a:t>
            </a:fld>
            <a:endParaRPr lang="en-US" altLang="zh-CN"/>
          </a:p>
        </p:txBody>
      </p:sp>
    </p:spTree>
    <p:extLst>
      <p:ext uri="{BB962C8B-B14F-4D97-AF65-F5344CB8AC3E}">
        <p14:creationId xmlns:p14="http://schemas.microsoft.com/office/powerpoint/2010/main" val="3959061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真题 </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36</a:t>
            </a:fld>
            <a:endParaRPr lang="en-US" altLang="zh-CN"/>
          </a:p>
        </p:txBody>
      </p:sp>
    </p:spTree>
    <p:extLst>
      <p:ext uri="{BB962C8B-B14F-4D97-AF65-F5344CB8AC3E}">
        <p14:creationId xmlns:p14="http://schemas.microsoft.com/office/powerpoint/2010/main" val="1532847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a:t>
            </a:r>
            <a:r>
              <a:rPr lang="zh-CN" altLang="en-US" dirty="0"/>
              <a:t>真题 </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37</a:t>
            </a:fld>
            <a:endParaRPr lang="en-US" altLang="zh-CN"/>
          </a:p>
        </p:txBody>
      </p:sp>
    </p:spTree>
    <p:extLst>
      <p:ext uri="{BB962C8B-B14F-4D97-AF65-F5344CB8AC3E}">
        <p14:creationId xmlns:p14="http://schemas.microsoft.com/office/powerpoint/2010/main" val="560718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a:t>
            </a:r>
            <a:r>
              <a:rPr lang="zh-CN" altLang="en-US" dirty="0"/>
              <a:t>真题 </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38</a:t>
            </a:fld>
            <a:endParaRPr lang="en-US" altLang="zh-CN"/>
          </a:p>
        </p:txBody>
      </p:sp>
    </p:spTree>
    <p:extLst>
      <p:ext uri="{BB962C8B-B14F-4D97-AF65-F5344CB8AC3E}">
        <p14:creationId xmlns:p14="http://schemas.microsoft.com/office/powerpoint/2010/main" val="2720965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 </a:t>
            </a:r>
            <a:r>
              <a:rPr lang="en-US" altLang="zh-CN" dirty="0"/>
              <a:t>B</a:t>
            </a:r>
          </a:p>
          <a:p>
            <a:r>
              <a:rPr lang="zh-CN" altLang="en-US" dirty="0"/>
              <a:t>前序相当于入栈序列</a:t>
            </a:r>
            <a:endParaRPr lang="en-US" altLang="zh-CN" dirty="0"/>
          </a:p>
          <a:p>
            <a:r>
              <a:rPr lang="zh-CN" altLang="en-US" dirty="0"/>
              <a:t>中序相当于出栈序列</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a:t>
            </a:fld>
            <a:endParaRPr lang="en-US" altLang="zh-CN"/>
          </a:p>
        </p:txBody>
      </p:sp>
    </p:spTree>
    <p:extLst>
      <p:ext uri="{BB962C8B-B14F-4D97-AF65-F5344CB8AC3E}">
        <p14:creationId xmlns:p14="http://schemas.microsoft.com/office/powerpoint/2010/main" val="3659023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2024</a:t>
            </a:r>
            <a:r>
              <a:rPr lang="zh-CN" altLang="en-US" dirty="0"/>
              <a:t>真题</a:t>
            </a:r>
            <a:r>
              <a:rPr lang="en-US" altLang="zh-CN" dirty="0"/>
              <a:t>	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a:t>
            </a:fld>
            <a:endParaRPr lang="en-US" altLang="zh-CN"/>
          </a:p>
        </p:txBody>
      </p:sp>
    </p:spTree>
    <p:extLst>
      <p:ext uri="{BB962C8B-B14F-4D97-AF65-F5344CB8AC3E}">
        <p14:creationId xmlns:p14="http://schemas.microsoft.com/office/powerpoint/2010/main" val="4081832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zh-CN" altLang="en-US" baseline="0" dirty="0"/>
              <a:t> </a:t>
            </a:r>
            <a:r>
              <a:rPr lang="en-US" altLang="zh-CN" baseline="0"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a:t>
            </a:fld>
            <a:endParaRPr lang="en-US" altLang="zh-CN"/>
          </a:p>
        </p:txBody>
      </p:sp>
    </p:spTree>
    <p:extLst>
      <p:ext uri="{BB962C8B-B14F-4D97-AF65-F5344CB8AC3E}">
        <p14:creationId xmlns:p14="http://schemas.microsoft.com/office/powerpoint/2010/main" val="4285827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2010</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43</a:t>
            </a:fld>
            <a:endParaRPr lang="en-US" altLang="zh-CN"/>
          </a:p>
        </p:txBody>
      </p:sp>
    </p:spTree>
    <p:extLst>
      <p:ext uri="{BB962C8B-B14F-4D97-AF65-F5344CB8AC3E}">
        <p14:creationId xmlns:p14="http://schemas.microsoft.com/office/powerpoint/2010/main" val="1609692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45</a:t>
            </a:fld>
            <a:endParaRPr lang="en-US" altLang="zh-CN"/>
          </a:p>
        </p:txBody>
      </p:sp>
    </p:spTree>
    <p:extLst>
      <p:ext uri="{BB962C8B-B14F-4D97-AF65-F5344CB8AC3E}">
        <p14:creationId xmlns:p14="http://schemas.microsoft.com/office/powerpoint/2010/main" val="2347005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46</a:t>
            </a:fld>
            <a:endParaRPr lang="en-US" altLang="zh-CN"/>
          </a:p>
        </p:txBody>
      </p:sp>
    </p:spTree>
    <p:extLst>
      <p:ext uri="{BB962C8B-B14F-4D97-AF65-F5344CB8AC3E}">
        <p14:creationId xmlns:p14="http://schemas.microsoft.com/office/powerpoint/2010/main" val="2212185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2011</a:t>
            </a:r>
            <a:r>
              <a:rPr lang="zh-CN" altLang="en-US" dirty="0"/>
              <a:t>年真题，</a:t>
            </a:r>
            <a:r>
              <a:rPr lang="en-US" altLang="zh-CN" dirty="0"/>
              <a:t>D</a:t>
            </a:r>
            <a:r>
              <a:rPr lang="zh-CN" altLang="en-US" dirty="0"/>
              <a:t>，构造法</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47</a:t>
            </a:fld>
            <a:endParaRPr lang="en-US" altLang="zh-CN"/>
          </a:p>
        </p:txBody>
      </p:sp>
    </p:spTree>
    <p:extLst>
      <p:ext uri="{BB962C8B-B14F-4D97-AF65-F5344CB8AC3E}">
        <p14:creationId xmlns:p14="http://schemas.microsoft.com/office/powerpoint/2010/main" val="2574718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a:t>
            </a:fld>
            <a:endParaRPr lang="en-US" altLang="zh-CN"/>
          </a:p>
        </p:txBody>
      </p:sp>
    </p:spTree>
    <p:extLst>
      <p:ext uri="{BB962C8B-B14F-4D97-AF65-F5344CB8AC3E}">
        <p14:creationId xmlns:p14="http://schemas.microsoft.com/office/powerpoint/2010/main" val="2597966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48</a:t>
            </a:fld>
            <a:endParaRPr lang="en-US" altLang="zh-CN"/>
          </a:p>
        </p:txBody>
      </p:sp>
    </p:spTree>
    <p:extLst>
      <p:ext uri="{BB962C8B-B14F-4D97-AF65-F5344CB8AC3E}">
        <p14:creationId xmlns:p14="http://schemas.microsoft.com/office/powerpoint/2010/main" val="4077051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年真题，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49</a:t>
            </a:fld>
            <a:endParaRPr lang="en-US" altLang="zh-CN"/>
          </a:p>
        </p:txBody>
      </p:sp>
    </p:spTree>
    <p:extLst>
      <p:ext uri="{BB962C8B-B14F-4D97-AF65-F5344CB8AC3E}">
        <p14:creationId xmlns:p14="http://schemas.microsoft.com/office/powerpoint/2010/main" val="3790705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真题 </a:t>
            </a:r>
            <a:r>
              <a:rPr lang="en-US" altLang="zh-CN"/>
              <a:t>B</a:t>
            </a:r>
            <a:endParaRPr lang="zh-CN" altLang="en-US"/>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50</a:t>
            </a:fld>
            <a:endParaRPr lang="en-US" altLang="zh-CN"/>
          </a:p>
        </p:txBody>
      </p:sp>
    </p:spTree>
    <p:extLst>
      <p:ext uri="{BB962C8B-B14F-4D97-AF65-F5344CB8AC3E}">
        <p14:creationId xmlns:p14="http://schemas.microsoft.com/office/powerpoint/2010/main" val="416280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51</a:t>
            </a:fld>
            <a:endParaRPr lang="en-US" altLang="zh-CN"/>
          </a:p>
        </p:txBody>
      </p:sp>
    </p:spTree>
    <p:extLst>
      <p:ext uri="{BB962C8B-B14F-4D97-AF65-F5344CB8AC3E}">
        <p14:creationId xmlns:p14="http://schemas.microsoft.com/office/powerpoint/2010/main" val="408479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2010</a:t>
            </a:r>
            <a:r>
              <a:rPr lang="zh-CN" altLang="en-US" dirty="0"/>
              <a:t>真题</a:t>
            </a:r>
            <a:r>
              <a:rPr lang="zh-CN" altLang="en-US" baseline="0" dirty="0"/>
              <a:t> </a:t>
            </a:r>
            <a:r>
              <a:rPr lang="en-US" altLang="zh-CN" baseline="0"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52</a:t>
            </a:fld>
            <a:endParaRPr lang="en-US" altLang="zh-CN"/>
          </a:p>
        </p:txBody>
      </p:sp>
    </p:spTree>
    <p:extLst>
      <p:ext uri="{BB962C8B-B14F-4D97-AF65-F5344CB8AC3E}">
        <p14:creationId xmlns:p14="http://schemas.microsoft.com/office/powerpoint/2010/main" val="1083941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53</a:t>
            </a:fld>
            <a:endParaRPr lang="en-US" altLang="zh-CN"/>
          </a:p>
        </p:txBody>
      </p:sp>
    </p:spTree>
    <p:extLst>
      <p:ext uri="{BB962C8B-B14F-4D97-AF65-F5344CB8AC3E}">
        <p14:creationId xmlns:p14="http://schemas.microsoft.com/office/powerpoint/2010/main" val="33011399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B</a:t>
            </a:r>
            <a:r>
              <a:rPr lang="zh-CN" altLang="en-US"/>
              <a:t>，构造法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54</a:t>
            </a:fld>
            <a:endParaRPr lang="en-US" altLang="zh-CN"/>
          </a:p>
        </p:txBody>
      </p:sp>
    </p:spTree>
    <p:extLst>
      <p:ext uri="{BB962C8B-B14F-4D97-AF65-F5344CB8AC3E}">
        <p14:creationId xmlns:p14="http://schemas.microsoft.com/office/powerpoint/2010/main" val="2524763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真题</a:t>
            </a:r>
            <a:r>
              <a:rPr lang="en-US" altLang="zh-CN" dirty="0"/>
              <a:t>	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55</a:t>
            </a:fld>
            <a:endParaRPr lang="en-US" altLang="zh-CN"/>
          </a:p>
        </p:txBody>
      </p:sp>
    </p:spTree>
    <p:extLst>
      <p:ext uri="{BB962C8B-B14F-4D97-AF65-F5344CB8AC3E}">
        <p14:creationId xmlns:p14="http://schemas.microsoft.com/office/powerpoint/2010/main" val="3071302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a:t>
            </a:r>
            <a:r>
              <a:rPr lang="zh-CN" altLang="en-US" dirty="0"/>
              <a:t>真题</a:t>
            </a:r>
            <a:r>
              <a:rPr lang="en-US" altLang="zh-CN" dirty="0"/>
              <a:t>	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56</a:t>
            </a:fld>
            <a:endParaRPr lang="en-US" altLang="zh-CN"/>
          </a:p>
        </p:txBody>
      </p:sp>
    </p:spTree>
    <p:extLst>
      <p:ext uri="{BB962C8B-B14F-4D97-AF65-F5344CB8AC3E}">
        <p14:creationId xmlns:p14="http://schemas.microsoft.com/office/powerpoint/2010/main" val="968862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a:t>
            </a:r>
            <a:r>
              <a:rPr lang="zh-CN" altLang="en-US" dirty="0"/>
              <a:t>真题，</a:t>
            </a:r>
            <a:r>
              <a:rPr lang="en-US" altLang="zh-CN" dirty="0"/>
              <a:t>B</a:t>
            </a:r>
          </a:p>
          <a:p>
            <a:endParaRPr lang="en-US" altLang="zh-CN" dirty="0"/>
          </a:p>
          <a:p>
            <a:r>
              <a:rPr lang="en-US" altLang="zh-CN" dirty="0"/>
              <a:t>(3+4+5+6)*3+(8+10)*2 / (3+4+5+6+8+10) =2.5</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57</a:t>
            </a:fld>
            <a:endParaRPr lang="en-US" altLang="zh-CN"/>
          </a:p>
        </p:txBody>
      </p:sp>
    </p:spTree>
    <p:extLst>
      <p:ext uri="{BB962C8B-B14F-4D97-AF65-F5344CB8AC3E}">
        <p14:creationId xmlns:p14="http://schemas.microsoft.com/office/powerpoint/2010/main" val="1353737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a:t>
            </a:fld>
            <a:endParaRPr lang="en-US" altLang="zh-CN"/>
          </a:p>
        </p:txBody>
      </p:sp>
    </p:spTree>
    <p:extLst>
      <p:ext uri="{BB962C8B-B14F-4D97-AF65-F5344CB8AC3E}">
        <p14:creationId xmlns:p14="http://schemas.microsoft.com/office/powerpoint/2010/main" val="2121217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 C</a:t>
            </a:r>
          </a:p>
          <a:p>
            <a:r>
              <a:rPr lang="en-US" altLang="zh-CN" dirty="0"/>
              <a:t>n</a:t>
            </a:r>
            <a:r>
              <a:rPr lang="zh-CN" altLang="en-US" dirty="0"/>
              <a:t>个符号构成哈夫曼树的过程中，共新建</a:t>
            </a:r>
            <a:r>
              <a:rPr lang="en-US" altLang="zh-CN" dirty="0"/>
              <a:t>n-1</a:t>
            </a:r>
            <a:r>
              <a:rPr lang="zh-CN" altLang="en-US" dirty="0"/>
              <a:t>个结点（双分支结点），因此哈夫曼树结点总数为</a:t>
            </a:r>
            <a:r>
              <a:rPr lang="en-US" altLang="zh-CN" dirty="0"/>
              <a:t>2n-1=115</a:t>
            </a:r>
            <a:r>
              <a:rPr lang="zh-CN" altLang="en-US" dirty="0"/>
              <a:t>，</a:t>
            </a:r>
            <a:r>
              <a:rPr lang="en-US" altLang="zh-CN" dirty="0"/>
              <a:t>n</a:t>
            </a:r>
            <a:r>
              <a:rPr lang="zh-CN" altLang="en-US" dirty="0"/>
              <a:t>为</a:t>
            </a:r>
            <a:r>
              <a:rPr lang="en-US" altLang="zh-CN" dirty="0"/>
              <a:t>58</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58</a:t>
            </a:fld>
            <a:endParaRPr lang="en-US" altLang="zh-CN"/>
          </a:p>
        </p:txBody>
      </p:sp>
    </p:spTree>
    <p:extLst>
      <p:ext uri="{BB962C8B-B14F-4D97-AF65-F5344CB8AC3E}">
        <p14:creationId xmlns:p14="http://schemas.microsoft.com/office/powerpoint/2010/main" val="4192613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59</a:t>
            </a:fld>
            <a:endParaRPr lang="en-US" altLang="zh-CN"/>
          </a:p>
        </p:txBody>
      </p:sp>
    </p:spTree>
    <p:extLst>
      <p:ext uri="{BB962C8B-B14F-4D97-AF65-F5344CB8AC3E}">
        <p14:creationId xmlns:p14="http://schemas.microsoft.com/office/powerpoint/2010/main" val="1969459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60</a:t>
            </a:fld>
            <a:endParaRPr lang="en-US" altLang="zh-CN"/>
          </a:p>
        </p:txBody>
      </p:sp>
    </p:spTree>
    <p:extLst>
      <p:ext uri="{BB962C8B-B14F-4D97-AF65-F5344CB8AC3E}">
        <p14:creationId xmlns:p14="http://schemas.microsoft.com/office/powerpoint/2010/main" val="4499826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 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61</a:t>
            </a:fld>
            <a:endParaRPr lang="en-US" altLang="zh-CN"/>
          </a:p>
        </p:txBody>
      </p:sp>
    </p:spTree>
    <p:extLst>
      <p:ext uri="{BB962C8B-B14F-4D97-AF65-F5344CB8AC3E}">
        <p14:creationId xmlns:p14="http://schemas.microsoft.com/office/powerpoint/2010/main" val="4564982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 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62</a:t>
            </a:fld>
            <a:endParaRPr lang="en-US" altLang="zh-CN"/>
          </a:p>
        </p:txBody>
      </p:sp>
    </p:spTree>
    <p:extLst>
      <p:ext uri="{BB962C8B-B14F-4D97-AF65-F5344CB8AC3E}">
        <p14:creationId xmlns:p14="http://schemas.microsoft.com/office/powerpoint/2010/main" val="2631367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63</a:t>
            </a:fld>
            <a:endParaRPr lang="en-US" altLang="zh-CN"/>
          </a:p>
        </p:txBody>
      </p:sp>
    </p:spTree>
    <p:extLst>
      <p:ext uri="{BB962C8B-B14F-4D97-AF65-F5344CB8AC3E}">
        <p14:creationId xmlns:p14="http://schemas.microsoft.com/office/powerpoint/2010/main" val="539344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64</a:t>
            </a:fld>
            <a:endParaRPr lang="en-US" altLang="zh-CN"/>
          </a:p>
        </p:txBody>
      </p:sp>
    </p:spTree>
    <p:extLst>
      <p:ext uri="{BB962C8B-B14F-4D97-AF65-F5344CB8AC3E}">
        <p14:creationId xmlns:p14="http://schemas.microsoft.com/office/powerpoint/2010/main" val="26775837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65</a:t>
            </a:fld>
            <a:endParaRPr lang="en-US" altLang="zh-CN"/>
          </a:p>
        </p:txBody>
      </p:sp>
    </p:spTree>
    <p:extLst>
      <p:ext uri="{BB962C8B-B14F-4D97-AF65-F5344CB8AC3E}">
        <p14:creationId xmlns:p14="http://schemas.microsoft.com/office/powerpoint/2010/main" val="19516808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66</a:t>
            </a:fld>
            <a:endParaRPr lang="en-US" altLang="zh-CN"/>
          </a:p>
        </p:txBody>
      </p:sp>
    </p:spTree>
    <p:extLst>
      <p:ext uri="{BB962C8B-B14F-4D97-AF65-F5344CB8AC3E}">
        <p14:creationId xmlns:p14="http://schemas.microsoft.com/office/powerpoint/2010/main" val="3891032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2017</a:t>
            </a:r>
            <a:r>
              <a:rPr lang="zh-CN" altLang="en-US" dirty="0"/>
              <a:t>真题，</a:t>
            </a:r>
            <a:r>
              <a:rPr lang="en-US" altLang="zh-CN" dirty="0"/>
              <a:t>B</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67</a:t>
            </a:fld>
            <a:endParaRPr lang="en-US" altLang="zh-CN"/>
          </a:p>
        </p:txBody>
      </p:sp>
    </p:spTree>
    <p:extLst>
      <p:ext uri="{BB962C8B-B14F-4D97-AF65-F5344CB8AC3E}">
        <p14:creationId xmlns:p14="http://schemas.microsoft.com/office/powerpoint/2010/main" val="44852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a:t>
            </a:fld>
            <a:endParaRPr lang="en-US" altLang="zh-CN"/>
          </a:p>
        </p:txBody>
      </p:sp>
    </p:spTree>
    <p:extLst>
      <p:ext uri="{BB962C8B-B14F-4D97-AF65-F5344CB8AC3E}">
        <p14:creationId xmlns:p14="http://schemas.microsoft.com/office/powerpoint/2010/main" val="32858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p>
          <a:p>
            <a:endParaRPr lang="en-US" altLang="zh-CN" dirty="0"/>
          </a:p>
          <a:p>
            <a:r>
              <a:rPr lang="en-US" altLang="zh-CN" dirty="0"/>
              <a:t>e&lt;=n(n-1)/2</a:t>
            </a:r>
          </a:p>
          <a:p>
            <a:endParaRPr lang="en-US" altLang="zh-CN" dirty="0"/>
          </a:p>
          <a:p>
            <a:r>
              <a:rPr lang="en-US" altLang="zh-CN" dirty="0"/>
              <a:t>e=36</a:t>
            </a:r>
            <a:r>
              <a:rPr lang="zh-CN" altLang="en-US" dirty="0"/>
              <a:t>代入，</a:t>
            </a:r>
            <a:r>
              <a:rPr lang="en-US" altLang="zh-CN" dirty="0"/>
              <a:t>n&gt;=9</a:t>
            </a:r>
            <a:r>
              <a:rPr lang="zh-CN" altLang="en-US" dirty="0"/>
              <a:t>，于是取</a:t>
            </a:r>
            <a:r>
              <a:rPr lang="en-US" altLang="zh-CN" dirty="0"/>
              <a:t>10</a:t>
            </a:r>
            <a:r>
              <a:rPr lang="zh-CN" altLang="en-US" dirty="0"/>
              <a:t>，则可不连通</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68</a:t>
            </a:fld>
            <a:endParaRPr lang="en-US" altLang="zh-CN"/>
          </a:p>
        </p:txBody>
      </p:sp>
    </p:spTree>
    <p:extLst>
      <p:ext uri="{BB962C8B-B14F-4D97-AF65-F5344CB8AC3E}">
        <p14:creationId xmlns:p14="http://schemas.microsoft.com/office/powerpoint/2010/main" val="30360536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2010</a:t>
            </a:r>
            <a:r>
              <a:rPr lang="zh-CN" altLang="en-US" dirty="0"/>
              <a:t>真题，</a:t>
            </a:r>
            <a:r>
              <a:rPr lang="en-US" altLang="zh-CN" dirty="0"/>
              <a:t>C</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69</a:t>
            </a:fld>
            <a:endParaRPr lang="en-US" altLang="zh-CN"/>
          </a:p>
        </p:txBody>
      </p:sp>
    </p:spTree>
    <p:extLst>
      <p:ext uri="{BB962C8B-B14F-4D97-AF65-F5344CB8AC3E}">
        <p14:creationId xmlns:p14="http://schemas.microsoft.com/office/powerpoint/2010/main" val="15100684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70</a:t>
            </a:fld>
            <a:endParaRPr lang="en-US" altLang="zh-CN"/>
          </a:p>
        </p:txBody>
      </p:sp>
    </p:spTree>
    <p:extLst>
      <p:ext uri="{BB962C8B-B14F-4D97-AF65-F5344CB8AC3E}">
        <p14:creationId xmlns:p14="http://schemas.microsoft.com/office/powerpoint/2010/main" val="26778913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71</a:t>
            </a:fld>
            <a:endParaRPr lang="en-US" altLang="zh-CN"/>
          </a:p>
        </p:txBody>
      </p:sp>
    </p:spTree>
    <p:extLst>
      <p:ext uri="{BB962C8B-B14F-4D97-AF65-F5344CB8AC3E}">
        <p14:creationId xmlns:p14="http://schemas.microsoft.com/office/powerpoint/2010/main" val="39353546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72</a:t>
            </a:fld>
            <a:endParaRPr lang="en-US" altLang="zh-CN"/>
          </a:p>
        </p:txBody>
      </p:sp>
    </p:spTree>
    <p:extLst>
      <p:ext uri="{BB962C8B-B14F-4D97-AF65-F5344CB8AC3E}">
        <p14:creationId xmlns:p14="http://schemas.microsoft.com/office/powerpoint/2010/main" val="1393529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73</a:t>
            </a:fld>
            <a:endParaRPr lang="en-US" altLang="zh-CN"/>
          </a:p>
        </p:txBody>
      </p:sp>
    </p:spTree>
    <p:extLst>
      <p:ext uri="{BB962C8B-B14F-4D97-AF65-F5344CB8AC3E}">
        <p14:creationId xmlns:p14="http://schemas.microsoft.com/office/powerpoint/2010/main" val="101975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74</a:t>
            </a:fld>
            <a:endParaRPr lang="en-US" altLang="zh-CN"/>
          </a:p>
        </p:txBody>
      </p:sp>
    </p:spTree>
    <p:extLst>
      <p:ext uri="{BB962C8B-B14F-4D97-AF65-F5344CB8AC3E}">
        <p14:creationId xmlns:p14="http://schemas.microsoft.com/office/powerpoint/2010/main" val="3965671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75</a:t>
            </a:fld>
            <a:endParaRPr lang="en-US" altLang="zh-CN"/>
          </a:p>
        </p:txBody>
      </p:sp>
    </p:spTree>
    <p:extLst>
      <p:ext uri="{BB962C8B-B14F-4D97-AF65-F5344CB8AC3E}">
        <p14:creationId xmlns:p14="http://schemas.microsoft.com/office/powerpoint/2010/main" val="18817750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76</a:t>
            </a:fld>
            <a:endParaRPr lang="en-US" altLang="zh-CN"/>
          </a:p>
        </p:txBody>
      </p:sp>
    </p:spTree>
    <p:extLst>
      <p:ext uri="{BB962C8B-B14F-4D97-AF65-F5344CB8AC3E}">
        <p14:creationId xmlns:p14="http://schemas.microsoft.com/office/powerpoint/2010/main" val="26673401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77</a:t>
            </a:fld>
            <a:endParaRPr lang="en-US" altLang="zh-CN"/>
          </a:p>
        </p:txBody>
      </p:sp>
    </p:spTree>
    <p:extLst>
      <p:ext uri="{BB962C8B-B14F-4D97-AF65-F5344CB8AC3E}">
        <p14:creationId xmlns:p14="http://schemas.microsoft.com/office/powerpoint/2010/main" val="2817785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a:t>
            </a:fld>
            <a:endParaRPr lang="en-US" altLang="zh-CN"/>
          </a:p>
        </p:txBody>
      </p:sp>
    </p:spTree>
    <p:extLst>
      <p:ext uri="{BB962C8B-B14F-4D97-AF65-F5344CB8AC3E}">
        <p14:creationId xmlns:p14="http://schemas.microsoft.com/office/powerpoint/2010/main" val="22798668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78</a:t>
            </a:fld>
            <a:endParaRPr lang="en-US" altLang="zh-CN"/>
          </a:p>
        </p:txBody>
      </p:sp>
    </p:spTree>
    <p:extLst>
      <p:ext uri="{BB962C8B-B14F-4D97-AF65-F5344CB8AC3E}">
        <p14:creationId xmlns:p14="http://schemas.microsoft.com/office/powerpoint/2010/main" val="26307899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79</a:t>
            </a:fld>
            <a:endParaRPr lang="en-US" altLang="zh-CN"/>
          </a:p>
        </p:txBody>
      </p:sp>
    </p:spTree>
    <p:extLst>
      <p:ext uri="{BB962C8B-B14F-4D97-AF65-F5344CB8AC3E}">
        <p14:creationId xmlns:p14="http://schemas.microsoft.com/office/powerpoint/2010/main" val="33258653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80</a:t>
            </a:fld>
            <a:endParaRPr lang="en-US" altLang="zh-CN"/>
          </a:p>
        </p:txBody>
      </p:sp>
    </p:spTree>
    <p:extLst>
      <p:ext uri="{BB962C8B-B14F-4D97-AF65-F5344CB8AC3E}">
        <p14:creationId xmlns:p14="http://schemas.microsoft.com/office/powerpoint/2010/main" val="5903464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81</a:t>
            </a:fld>
            <a:endParaRPr lang="en-US" altLang="zh-CN"/>
          </a:p>
        </p:txBody>
      </p:sp>
    </p:spTree>
    <p:extLst>
      <p:ext uri="{BB962C8B-B14F-4D97-AF65-F5344CB8AC3E}">
        <p14:creationId xmlns:p14="http://schemas.microsoft.com/office/powerpoint/2010/main" val="36245768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真题</a:t>
            </a:r>
            <a:r>
              <a:rPr lang="en-US" altLang="zh-CN" dirty="0"/>
              <a:t>	C</a:t>
            </a:r>
          </a:p>
          <a:p>
            <a:endParaRPr lang="en-US" altLang="zh-CN" dirty="0"/>
          </a:p>
          <a:p>
            <a:r>
              <a:rPr lang="zh-CN" altLang="en-US" dirty="0"/>
              <a:t>第一个</a:t>
            </a:r>
            <a:r>
              <a:rPr lang="en-US" altLang="zh-CN" dirty="0"/>
              <a:t>3</a:t>
            </a:r>
            <a:r>
              <a:rPr lang="zh-CN" altLang="en-US" dirty="0"/>
              <a:t>入集合，第二个</a:t>
            </a:r>
            <a:r>
              <a:rPr lang="en-US" altLang="zh-CN" dirty="0"/>
              <a:t>5</a:t>
            </a:r>
            <a:r>
              <a:rPr lang="zh-CN" altLang="en-US" dirty="0"/>
              <a:t>入集合</a:t>
            </a:r>
            <a:endParaRPr lang="en-US" altLang="zh-CN" dirty="0"/>
          </a:p>
          <a:p>
            <a:endParaRPr lang="en-US" altLang="zh-CN" dirty="0"/>
          </a:p>
          <a:p>
            <a:r>
              <a:rPr lang="en-US" altLang="zh-CN" dirty="0"/>
              <a:t>26</a:t>
            </a:r>
            <a:r>
              <a:rPr lang="zh-CN" altLang="en-US" dirty="0"/>
              <a:t>，</a:t>
            </a:r>
            <a:r>
              <a:rPr lang="en-US" altLang="zh-CN" dirty="0"/>
              <a:t>3</a:t>
            </a:r>
            <a:r>
              <a:rPr lang="zh-CN" altLang="en-US" dirty="0"/>
              <a:t>，</a:t>
            </a:r>
            <a:r>
              <a:rPr lang="en-US" altLang="zh-CN" dirty="0"/>
              <a:t>&amp;</a:t>
            </a:r>
            <a:r>
              <a:rPr lang="zh-CN" altLang="en-US" dirty="0"/>
              <a:t>，</a:t>
            </a:r>
            <a:r>
              <a:rPr lang="en-US" altLang="zh-CN" dirty="0"/>
              <a:t>6 -&gt; 25</a:t>
            </a:r>
            <a:r>
              <a:rPr lang="zh-CN" altLang="en-US" dirty="0"/>
              <a:t>，</a:t>
            </a:r>
            <a:r>
              <a:rPr lang="en-US" altLang="zh-CN" dirty="0"/>
              <a:t>3</a:t>
            </a:r>
            <a:r>
              <a:rPr lang="zh-CN" altLang="en-US" dirty="0"/>
              <a:t>，</a:t>
            </a:r>
            <a:r>
              <a:rPr lang="en-US" altLang="zh-CN" dirty="0"/>
              <a:t>&amp;</a:t>
            </a:r>
            <a:r>
              <a:rPr lang="zh-CN" altLang="en-US" dirty="0"/>
              <a:t>，</a:t>
            </a:r>
            <a:r>
              <a:rPr lang="en-US" altLang="zh-CN" dirty="0"/>
              <a:t>6 -&gt; 21</a:t>
            </a:r>
            <a:r>
              <a:rPr lang="zh-CN" altLang="en-US" dirty="0"/>
              <a:t>，</a:t>
            </a:r>
            <a:r>
              <a:rPr lang="en-US" altLang="zh-CN" dirty="0"/>
              <a:t>3</a:t>
            </a:r>
            <a:r>
              <a:rPr lang="zh-CN" altLang="en-US" dirty="0"/>
              <a:t>，</a:t>
            </a:r>
            <a:r>
              <a:rPr lang="en-US" altLang="zh-CN" dirty="0"/>
              <a:t>14</a:t>
            </a:r>
            <a:r>
              <a:rPr lang="zh-CN" altLang="en-US" dirty="0"/>
              <a:t>，</a:t>
            </a:r>
            <a:r>
              <a:rPr lang="en-US" altLang="zh-CN" dirty="0"/>
              <a:t>6</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82</a:t>
            </a:fld>
            <a:endParaRPr lang="en-US" altLang="zh-CN"/>
          </a:p>
        </p:txBody>
      </p:sp>
    </p:spTree>
    <p:extLst>
      <p:ext uri="{BB962C8B-B14F-4D97-AF65-F5344CB8AC3E}">
        <p14:creationId xmlns:p14="http://schemas.microsoft.com/office/powerpoint/2010/main" val="22551843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83</a:t>
            </a:fld>
            <a:endParaRPr lang="en-US" altLang="zh-CN"/>
          </a:p>
        </p:txBody>
      </p:sp>
    </p:spTree>
    <p:extLst>
      <p:ext uri="{BB962C8B-B14F-4D97-AF65-F5344CB8AC3E}">
        <p14:creationId xmlns:p14="http://schemas.microsoft.com/office/powerpoint/2010/main" val="37308988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85</a:t>
            </a:fld>
            <a:endParaRPr lang="en-US" altLang="zh-CN"/>
          </a:p>
        </p:txBody>
      </p:sp>
    </p:spTree>
    <p:extLst>
      <p:ext uri="{BB962C8B-B14F-4D97-AF65-F5344CB8AC3E}">
        <p14:creationId xmlns:p14="http://schemas.microsoft.com/office/powerpoint/2010/main" val="34103056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86</a:t>
            </a:fld>
            <a:endParaRPr lang="en-US" altLang="zh-CN"/>
          </a:p>
        </p:txBody>
      </p:sp>
    </p:spTree>
    <p:extLst>
      <p:ext uri="{BB962C8B-B14F-4D97-AF65-F5344CB8AC3E}">
        <p14:creationId xmlns:p14="http://schemas.microsoft.com/office/powerpoint/2010/main" val="1063898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2011</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88</a:t>
            </a:fld>
            <a:endParaRPr lang="en-US" altLang="zh-CN"/>
          </a:p>
        </p:txBody>
      </p:sp>
    </p:spTree>
    <p:extLst>
      <p:ext uri="{BB962C8B-B14F-4D97-AF65-F5344CB8AC3E}">
        <p14:creationId xmlns:p14="http://schemas.microsoft.com/office/powerpoint/2010/main" val="19573162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89</a:t>
            </a:fld>
            <a:endParaRPr lang="en-US" altLang="zh-CN"/>
          </a:p>
        </p:txBody>
      </p:sp>
    </p:spTree>
    <p:extLst>
      <p:ext uri="{BB962C8B-B14F-4D97-AF65-F5344CB8AC3E}">
        <p14:creationId xmlns:p14="http://schemas.microsoft.com/office/powerpoint/2010/main" val="3611903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真题变形，</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a:t>
            </a:fld>
            <a:endParaRPr lang="en-US" altLang="zh-CN"/>
          </a:p>
        </p:txBody>
      </p:sp>
    </p:spTree>
    <p:extLst>
      <p:ext uri="{BB962C8B-B14F-4D97-AF65-F5344CB8AC3E}">
        <p14:creationId xmlns:p14="http://schemas.microsoft.com/office/powerpoint/2010/main" val="32957419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92</a:t>
            </a:fld>
            <a:endParaRPr lang="en-US" altLang="zh-CN"/>
          </a:p>
        </p:txBody>
      </p:sp>
    </p:spTree>
    <p:extLst>
      <p:ext uri="{BB962C8B-B14F-4D97-AF65-F5344CB8AC3E}">
        <p14:creationId xmlns:p14="http://schemas.microsoft.com/office/powerpoint/2010/main" val="31380185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2012</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93</a:t>
            </a:fld>
            <a:endParaRPr lang="en-US" altLang="zh-CN"/>
          </a:p>
        </p:txBody>
      </p:sp>
    </p:spTree>
    <p:extLst>
      <p:ext uri="{BB962C8B-B14F-4D97-AF65-F5344CB8AC3E}">
        <p14:creationId xmlns:p14="http://schemas.microsoft.com/office/powerpoint/2010/main" val="20909332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2010</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94</a:t>
            </a:fld>
            <a:endParaRPr lang="en-US" altLang="zh-CN"/>
          </a:p>
        </p:txBody>
      </p:sp>
    </p:spTree>
    <p:extLst>
      <p:ext uri="{BB962C8B-B14F-4D97-AF65-F5344CB8AC3E}">
        <p14:creationId xmlns:p14="http://schemas.microsoft.com/office/powerpoint/2010/main" val="35956690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95</a:t>
            </a:fld>
            <a:endParaRPr lang="en-US" altLang="zh-CN"/>
          </a:p>
        </p:txBody>
      </p:sp>
    </p:spTree>
    <p:extLst>
      <p:ext uri="{BB962C8B-B14F-4D97-AF65-F5344CB8AC3E}">
        <p14:creationId xmlns:p14="http://schemas.microsoft.com/office/powerpoint/2010/main" val="15036768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96</a:t>
            </a:fld>
            <a:endParaRPr lang="en-US" altLang="zh-CN"/>
          </a:p>
        </p:txBody>
      </p:sp>
    </p:spTree>
    <p:extLst>
      <p:ext uri="{BB962C8B-B14F-4D97-AF65-F5344CB8AC3E}">
        <p14:creationId xmlns:p14="http://schemas.microsoft.com/office/powerpoint/2010/main" val="4720585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真题</a:t>
            </a:r>
            <a:r>
              <a:rPr lang="en-US" altLang="zh-CN" dirty="0"/>
              <a:t>	A</a:t>
            </a:r>
          </a:p>
          <a:p>
            <a:endParaRPr lang="en-US" altLang="zh-CN" dirty="0"/>
          </a:p>
          <a:p>
            <a:r>
              <a:rPr lang="en-US" altLang="zh-CN" dirty="0" err="1"/>
              <a:t>abcdef</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97</a:t>
            </a:fld>
            <a:endParaRPr lang="en-US" altLang="zh-CN"/>
          </a:p>
        </p:txBody>
      </p:sp>
    </p:spTree>
    <p:extLst>
      <p:ext uri="{BB962C8B-B14F-4D97-AF65-F5344CB8AC3E}">
        <p14:creationId xmlns:p14="http://schemas.microsoft.com/office/powerpoint/2010/main" val="30485187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a:t>
            </a:r>
            <a:r>
              <a:rPr lang="zh-CN" altLang="en-US" dirty="0"/>
              <a:t>真题，</a:t>
            </a:r>
            <a:r>
              <a:rPr lang="en-US" altLang="zh-CN"/>
              <a:t>B </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98</a:t>
            </a:fld>
            <a:endParaRPr lang="en-US" altLang="zh-CN"/>
          </a:p>
        </p:txBody>
      </p:sp>
    </p:spTree>
    <p:extLst>
      <p:ext uri="{BB962C8B-B14F-4D97-AF65-F5344CB8AC3E}">
        <p14:creationId xmlns:p14="http://schemas.microsoft.com/office/powerpoint/2010/main" val="18144024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99</a:t>
            </a:fld>
            <a:endParaRPr lang="en-US" altLang="zh-CN"/>
          </a:p>
        </p:txBody>
      </p:sp>
    </p:spTree>
    <p:extLst>
      <p:ext uri="{BB962C8B-B14F-4D97-AF65-F5344CB8AC3E}">
        <p14:creationId xmlns:p14="http://schemas.microsoft.com/office/powerpoint/2010/main" val="39881440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2019</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100</a:t>
            </a:fld>
            <a:endParaRPr lang="en-US" altLang="zh-CN"/>
          </a:p>
        </p:txBody>
      </p:sp>
    </p:spTree>
    <p:extLst>
      <p:ext uri="{BB962C8B-B14F-4D97-AF65-F5344CB8AC3E}">
        <p14:creationId xmlns:p14="http://schemas.microsoft.com/office/powerpoint/2010/main" val="39370455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2022</a:t>
            </a:r>
            <a:r>
              <a:rPr lang="zh-CN" altLang="en-US" dirty="0"/>
              <a:t>真题</a:t>
            </a:r>
            <a:r>
              <a:rPr lang="en-US" altLang="zh-CN" dirty="0"/>
              <a:t>	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101</a:t>
            </a:fld>
            <a:endParaRPr lang="en-US" altLang="zh-CN"/>
          </a:p>
        </p:txBody>
      </p:sp>
    </p:spTree>
    <p:extLst>
      <p:ext uri="{BB962C8B-B14F-4D97-AF65-F5344CB8AC3E}">
        <p14:creationId xmlns:p14="http://schemas.microsoft.com/office/powerpoint/2010/main" val="2510562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2010</a:t>
            </a:r>
            <a:r>
              <a:rPr lang="zh-CN" altLang="en-US" dirty="0"/>
              <a:t>真题，</a:t>
            </a:r>
            <a:r>
              <a:rPr lang="en-US" altLang="zh-CN" dirty="0"/>
              <a:t>D</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a:t>
            </a:fld>
            <a:endParaRPr lang="en-US" altLang="zh-CN"/>
          </a:p>
        </p:txBody>
      </p:sp>
    </p:spTree>
    <p:extLst>
      <p:ext uri="{BB962C8B-B14F-4D97-AF65-F5344CB8AC3E}">
        <p14:creationId xmlns:p14="http://schemas.microsoft.com/office/powerpoint/2010/main" val="35111015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2010</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108</a:t>
            </a:fld>
            <a:endParaRPr lang="en-US" altLang="zh-CN"/>
          </a:p>
        </p:txBody>
      </p:sp>
    </p:spTree>
    <p:extLst>
      <p:ext uri="{BB962C8B-B14F-4D97-AF65-F5344CB8AC3E}">
        <p14:creationId xmlns:p14="http://schemas.microsoft.com/office/powerpoint/2010/main" val="21332005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110</a:t>
            </a:fld>
            <a:endParaRPr lang="en-US" altLang="zh-CN"/>
          </a:p>
        </p:txBody>
      </p:sp>
    </p:spTree>
    <p:extLst>
      <p:ext uri="{BB962C8B-B14F-4D97-AF65-F5344CB8AC3E}">
        <p14:creationId xmlns:p14="http://schemas.microsoft.com/office/powerpoint/2010/main" val="18080476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111</a:t>
            </a:fld>
            <a:endParaRPr lang="en-US" altLang="zh-CN"/>
          </a:p>
        </p:txBody>
      </p:sp>
    </p:spTree>
    <p:extLst>
      <p:ext uri="{BB962C8B-B14F-4D97-AF65-F5344CB8AC3E}">
        <p14:creationId xmlns:p14="http://schemas.microsoft.com/office/powerpoint/2010/main" val="2041396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2023</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112</a:t>
            </a:fld>
            <a:endParaRPr lang="en-US" altLang="zh-CN"/>
          </a:p>
        </p:txBody>
      </p:sp>
    </p:spTree>
    <p:extLst>
      <p:ext uri="{BB962C8B-B14F-4D97-AF65-F5344CB8AC3E}">
        <p14:creationId xmlns:p14="http://schemas.microsoft.com/office/powerpoint/2010/main" val="39478666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2024</a:t>
            </a:r>
            <a:r>
              <a:rPr lang="zh-CN" altLang="en-US" dirty="0"/>
              <a:t>真题</a:t>
            </a:r>
            <a:r>
              <a:rPr lang="en-US" altLang="zh-CN" dirty="0"/>
              <a:t>	D</a:t>
            </a:r>
          </a:p>
          <a:p>
            <a:endParaRPr lang="en-US" altLang="zh-CN" dirty="0"/>
          </a:p>
          <a:p>
            <a:r>
              <a:rPr lang="zh-CN" altLang="en-US" dirty="0"/>
              <a:t>使用折半查找的前提有两个：</a:t>
            </a:r>
          </a:p>
          <a:p>
            <a:r>
              <a:rPr lang="en-US" altLang="zh-CN" dirty="0"/>
              <a:t>-</a:t>
            </a:r>
            <a:r>
              <a:rPr lang="zh-CN" altLang="en-US" dirty="0"/>
              <a:t>有序：该数据结构中包含的所有关键字有序。</a:t>
            </a:r>
          </a:p>
          <a:p>
            <a:r>
              <a:rPr lang="en-US" altLang="zh-CN" dirty="0"/>
              <a:t>-</a:t>
            </a:r>
            <a:r>
              <a:rPr lang="zh-CN" altLang="en-US" dirty="0"/>
              <a:t>支持随机访问：该数据结构支持按下标访问关键字，默认该数据结构为数组。</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113</a:t>
            </a:fld>
            <a:endParaRPr lang="en-US" altLang="zh-CN"/>
          </a:p>
        </p:txBody>
      </p:sp>
    </p:spTree>
    <p:extLst>
      <p:ext uri="{BB962C8B-B14F-4D97-AF65-F5344CB8AC3E}">
        <p14:creationId xmlns:p14="http://schemas.microsoft.com/office/powerpoint/2010/main" val="12413884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2011</a:t>
            </a:r>
            <a:r>
              <a:rPr lang="zh-CN" altLang="en-US" dirty="0"/>
              <a:t>真题，</a:t>
            </a:r>
            <a:r>
              <a:rPr lang="en-US" altLang="zh-CN" dirty="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114</a:t>
            </a:fld>
            <a:endParaRPr lang="en-US" altLang="zh-CN"/>
          </a:p>
        </p:txBody>
      </p:sp>
    </p:spTree>
    <p:extLst>
      <p:ext uri="{BB962C8B-B14F-4D97-AF65-F5344CB8AC3E}">
        <p14:creationId xmlns:p14="http://schemas.microsoft.com/office/powerpoint/2010/main" val="35032573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2013</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115</a:t>
            </a:fld>
            <a:endParaRPr lang="en-US" altLang="zh-CN"/>
          </a:p>
        </p:txBody>
      </p:sp>
    </p:spTree>
    <p:extLst>
      <p:ext uri="{BB962C8B-B14F-4D97-AF65-F5344CB8AC3E}">
        <p14:creationId xmlns:p14="http://schemas.microsoft.com/office/powerpoint/2010/main" val="35377273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2018</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116</a:t>
            </a:fld>
            <a:endParaRPr lang="en-US" altLang="zh-CN"/>
          </a:p>
        </p:txBody>
      </p:sp>
    </p:spTree>
    <p:extLst>
      <p:ext uri="{BB962C8B-B14F-4D97-AF65-F5344CB8AC3E}">
        <p14:creationId xmlns:p14="http://schemas.microsoft.com/office/powerpoint/2010/main" val="39812501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2009</a:t>
            </a:r>
            <a:r>
              <a:rPr lang="zh-CN" altLang="en-US" dirty="0"/>
              <a:t>真题，</a:t>
            </a:r>
            <a:r>
              <a:rPr lang="en-US" altLang="zh-CN" dirty="0"/>
              <a:t>B</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117</a:t>
            </a:fld>
            <a:endParaRPr lang="en-US" altLang="zh-CN"/>
          </a:p>
        </p:txBody>
      </p:sp>
    </p:spTree>
    <p:extLst>
      <p:ext uri="{BB962C8B-B14F-4D97-AF65-F5344CB8AC3E}">
        <p14:creationId xmlns:p14="http://schemas.microsoft.com/office/powerpoint/2010/main" val="25069707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2010</a:t>
            </a:r>
            <a:r>
              <a:rPr lang="zh-CN" altLang="en-US" dirty="0"/>
              <a:t>真题，</a:t>
            </a:r>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118</a:t>
            </a:fld>
            <a:endParaRPr lang="en-US" altLang="zh-CN"/>
          </a:p>
        </p:txBody>
      </p:sp>
    </p:spTree>
    <p:extLst>
      <p:ext uri="{BB962C8B-B14F-4D97-AF65-F5344CB8AC3E}">
        <p14:creationId xmlns:p14="http://schemas.microsoft.com/office/powerpoint/2010/main" val="1610551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F9F9F9"/>
        </a:solidFill>
        <a:effectLst/>
      </p:bgPr>
    </p:bg>
    <p:spTree>
      <p:nvGrpSpPr>
        <p:cNvPr id="1" name=""/>
        <p:cNvGrpSpPr/>
        <p:nvPr/>
      </p:nvGrpSpPr>
      <p:grpSpPr>
        <a:xfrm>
          <a:off x="0" y="0"/>
          <a:ext cx="0" cy="0"/>
          <a:chOff x="0" y="0"/>
          <a:chExt cx="0" cy="0"/>
        </a:xfrm>
      </p:grpSpPr>
      <p:sp>
        <p:nvSpPr>
          <p:cNvPr id="1048576" name="矩形 1"/>
          <p:cNvSpPr/>
          <p:nvPr userDrawn="1"/>
        </p:nvSpPr>
        <p:spPr>
          <a:xfrm>
            <a:off x="609600" y="6288190"/>
            <a:ext cx="645233" cy="568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52" name="图片 2"/>
          <p:cNvPicPr>
            <a:picLocks noChangeAspect="1"/>
          </p:cNvPicPr>
          <p:nvPr userDrawn="1"/>
        </p:nvPicPr>
        <p:blipFill>
          <a:blip r:embed="rId2" cstate="print"/>
          <a:stretch>
            <a:fillRect/>
          </a:stretch>
        </p:blipFill>
        <p:spPr>
          <a:xfrm>
            <a:off x="678741" y="6326290"/>
            <a:ext cx="528467" cy="530020"/>
          </a:xfrm>
          <a:prstGeom prst="rect">
            <a:avLst/>
          </a:prstGeom>
        </p:spPr>
      </p:pic>
    </p:spTree>
    <p:extLst>
      <p:ext uri="{BB962C8B-B14F-4D97-AF65-F5344CB8AC3E}">
        <p14:creationId xmlns:p14="http://schemas.microsoft.com/office/powerpoint/2010/main" val="2895347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830530" name="Rectangle 66"/>
          <p:cNvSpPr>
            <a:spLocks noGrp="1" noChangeArrowheads="1"/>
          </p:cNvSpPr>
          <p:nvPr>
            <p:ph type="ftr" sz="quarter" idx="3"/>
          </p:nvPr>
        </p:nvSpPr>
        <p:spPr bwMode="auto">
          <a:xfrm>
            <a:off x="4165600" y="6248400"/>
            <a:ext cx="711411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dirty="0" smtClean="0">
                <a:latin typeface="+mn-lt"/>
              </a:defRPr>
            </a:lvl1pPr>
          </a:lstStyle>
          <a:p>
            <a:pPr>
              <a:defRPr/>
            </a:pPr>
            <a:endParaRPr lang="en-US" altLang="zh-CN" dirty="0"/>
          </a:p>
        </p:txBody>
      </p:sp>
      <p:sp>
        <p:nvSpPr>
          <p:cNvPr id="830531" name="Rectangle 67"/>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atin typeface="+mn-lt"/>
              </a:defRPr>
            </a:lvl1pPr>
          </a:lstStyle>
          <a:p>
            <a:pPr>
              <a:defRPr/>
            </a:pPr>
            <a:fld id="{A9383992-8E9F-402F-903C-68A540BFA1F5}" type="slidenum">
              <a:rPr lang="en-US" altLang="zh-CN"/>
              <a:pPr>
                <a:defRPr/>
              </a:pPr>
              <a:t>‹#›</a:t>
            </a:fld>
            <a:endParaRPr lang="en-US" altLang="zh-CN"/>
          </a:p>
        </p:txBody>
      </p:sp>
      <p:sp>
        <p:nvSpPr>
          <p:cNvPr id="68" name="页脚占位符 3"/>
          <p:cNvSpPr txBox="1">
            <a:spLocks/>
          </p:cNvSpPr>
          <p:nvPr userDrawn="1"/>
        </p:nvSpPr>
        <p:spPr bwMode="auto">
          <a:xfrm>
            <a:off x="4165600" y="6248400"/>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a:t>复旦大学软件学院</a:t>
            </a:r>
            <a:r>
              <a:rPr lang="en-US" altLang="zh-CN" sz="1400" dirty="0"/>
              <a:t>2025</a:t>
            </a:r>
            <a:r>
              <a:rPr lang="zh-CN" altLang="en-US" sz="1400" dirty="0"/>
              <a:t>秋 </a:t>
            </a:r>
            <a:r>
              <a:rPr lang="en-US" altLang="zh-CN" sz="1400" dirty="0"/>
              <a:t>Data Structure</a:t>
            </a:r>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3" r:id="rId12"/>
  </p:sldLayoutIdLst>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microsoft.com/office/2007/relationships/hdphoto" Target="../media/hdphoto1.wdp"/></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4.xml"/><Relationship Id="rId5" Type="http://schemas.openxmlformats.org/officeDocument/2006/relationships/image" Target="../media/image65.emf"/><Relationship Id="rId4" Type="http://schemas.openxmlformats.org/officeDocument/2006/relationships/image" Target="../media/image64.emf"/></Relationships>
</file>

<file path=ppt/slides/_rels/slide1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zhuanlan.zhihu.com/p/568802303" TargetMode="External"/><Relationship Id="rId2" Type="http://schemas.openxmlformats.org/officeDocument/2006/relationships/notesSlide" Target="../notesSlides/notesSlide123.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1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zhuanlan.zhihu.com/p/721714546"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hyperlink" Target="https://zhuanlan.zhihu.com/p/570153486"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zhuanlan.zhihu.com/p/721714546"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leetcode.cn/problems/rotate-array/description/" TargetMode="External"/><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leetcode.cn/problems/first-missing-positive/description/" TargetMode="Externa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zhuanlan.zhihu.com/p/572303218"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leetcode.cn/problems/reverse-linked-list/description/" TargetMode="Externa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hyperlink" Target="https://leetcode.cn/problems/middle-of-the-linked-list/description/"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leetcode.cn/problems/kth-node-from-end-of-list-lcci/description/"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leetcode.cn/problems/middle-of-the-linked-list/description/" TargetMode="External"/><Relationship Id="rId2" Type="http://schemas.openxmlformats.org/officeDocument/2006/relationships/hyperlink" Target="https://leetcode.cn/problems/reorder-list/description/" TargetMode="External"/><Relationship Id="rId1" Type="http://schemas.openxmlformats.org/officeDocument/2006/relationships/slideLayout" Target="../slideLayouts/slideLayout4.xml"/><Relationship Id="rId4" Type="http://schemas.openxmlformats.org/officeDocument/2006/relationships/hyperlink" Target="https://leetcode.cn/problems/reverse-linked-list/description/" TargetMode="Externa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zhuanlan.zhihu.com/p/571589683"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hyperlink" Target="https://zhuanlan.zhihu.com/p/570153486" TargetMode="External"/><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3" Type="http://schemas.openxmlformats.org/officeDocument/2006/relationships/hyperlink" Target="https://chatgpt.com/s/t_6951f31e58208191bf858aa75a30cd8e" TargetMode="External"/><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2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27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3.wmf"/><Relationship Id="rId5" Type="http://schemas.openxmlformats.org/officeDocument/2006/relationships/oleObject" Target="../embeddings/oleObject2.bin"/><Relationship Id="rId4" Type="http://schemas.openxmlformats.org/officeDocument/2006/relationships/image" Target="../media/image172.wmf"/></Relationships>
</file>

<file path=ppt/slides/_rels/slide32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Data Structure</a:t>
            </a:r>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a:p>
          <a:p>
            <a:pPr eaLnBrk="1" hangingPunct="1"/>
            <a:r>
              <a:rPr lang="zh-CN" altLang="en-US" sz="3600" dirty="0">
                <a:ea typeface="华文行楷" pitchFamily="2" charset="-122"/>
              </a:rPr>
              <a:t>复旦大学软件学院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链表与时间复杂度</a:t>
            </a:r>
          </a:p>
        </p:txBody>
      </p:sp>
      <p:sp>
        <p:nvSpPr>
          <p:cNvPr id="3" name="内容占位符 2"/>
          <p:cNvSpPr>
            <a:spLocks noGrp="1"/>
          </p:cNvSpPr>
          <p:nvPr>
            <p:ph idx="1"/>
          </p:nvPr>
        </p:nvSpPr>
        <p:spPr/>
        <p:txBody>
          <a:bodyPr/>
          <a:lstStyle/>
          <a:p>
            <a:r>
              <a:rPr lang="zh-CN" altLang="en-US" dirty="0"/>
              <a:t>将长度为</a:t>
            </a:r>
            <a:r>
              <a:rPr lang="en-US" altLang="zh-CN" dirty="0"/>
              <a:t>n</a:t>
            </a:r>
            <a:r>
              <a:rPr lang="zh-CN" altLang="en-US" dirty="0"/>
              <a:t>的单链表链接在长度为</a:t>
            </a:r>
            <a:r>
              <a:rPr lang="en-US" altLang="zh-CN" dirty="0"/>
              <a:t>m</a:t>
            </a:r>
            <a:r>
              <a:rPr lang="zh-CN" altLang="en-US" dirty="0"/>
              <a:t>的单链表后面，其算法复杂度采用大</a:t>
            </a:r>
            <a:r>
              <a:rPr lang="en-US" altLang="zh-CN" dirty="0"/>
              <a:t>O</a:t>
            </a:r>
            <a:r>
              <a:rPr lang="zh-CN" altLang="en-US" dirty="0"/>
              <a:t>形式表示应该是（）</a:t>
            </a:r>
            <a:endParaRPr lang="en-US" altLang="zh-CN" dirty="0"/>
          </a:p>
          <a:p>
            <a:pPr marL="914400" lvl="1" indent="-457200">
              <a:buFont typeface="+mj-lt"/>
              <a:buAutoNum type="alphaUcPeriod"/>
            </a:pPr>
            <a:r>
              <a:rPr lang="en-US" altLang="zh-CN" dirty="0"/>
              <a:t>O(1)</a:t>
            </a:r>
          </a:p>
          <a:p>
            <a:pPr marL="914400" lvl="1" indent="-457200">
              <a:buFont typeface="+mj-lt"/>
              <a:buAutoNum type="alphaUcPeriod"/>
            </a:pPr>
            <a:r>
              <a:rPr lang="en-US" altLang="zh-CN" dirty="0">
                <a:solidFill>
                  <a:srgbClr val="00B050"/>
                </a:solidFill>
              </a:rPr>
              <a:t>O(m)</a:t>
            </a:r>
          </a:p>
          <a:p>
            <a:pPr marL="914400" lvl="1" indent="-457200">
              <a:buFont typeface="+mj-lt"/>
              <a:buAutoNum type="alphaUcPeriod"/>
            </a:pPr>
            <a:r>
              <a:rPr lang="en-US" altLang="zh-CN" dirty="0"/>
              <a:t>O(n)</a:t>
            </a:r>
          </a:p>
          <a:p>
            <a:pPr marL="914400" lvl="1" indent="-457200">
              <a:buFont typeface="+mj-lt"/>
              <a:buAutoNum type="alphaUcPeriod"/>
            </a:pPr>
            <a:r>
              <a:rPr lang="en-US" altLang="zh-CN" dirty="0"/>
              <a:t>O(</a:t>
            </a:r>
            <a:r>
              <a:rPr lang="en-US" altLang="zh-CN" dirty="0" err="1"/>
              <a:t>m+n</a:t>
            </a:r>
            <a:r>
              <a:rPr lang="en-US" altLang="zh-CN" dirty="0"/>
              <a:t>)</a:t>
            </a:r>
          </a:p>
          <a:p>
            <a:pPr marL="914400" lvl="1" indent="-457200">
              <a:buFont typeface="+mj-lt"/>
              <a:buAutoNum type="alphaUcPeriod"/>
            </a:pPr>
            <a:endParaRPr lang="en-US" altLang="zh-CN" dirty="0"/>
          </a:p>
          <a:p>
            <a:pPr marL="514350" indent="-457200"/>
            <a:r>
              <a:rPr lang="zh-CN" altLang="en-US" dirty="0">
                <a:solidFill>
                  <a:srgbClr val="00B050"/>
                </a:solidFill>
              </a:rPr>
              <a:t>需要遍历长度为 </a:t>
            </a:r>
            <a:r>
              <a:rPr lang="en-US" altLang="zh-CN" dirty="0">
                <a:solidFill>
                  <a:srgbClr val="00B050"/>
                </a:solidFill>
              </a:rPr>
              <a:t>m </a:t>
            </a:r>
            <a:r>
              <a:rPr lang="zh-CN" altLang="en-US" dirty="0">
                <a:solidFill>
                  <a:srgbClr val="00B050"/>
                </a:solidFill>
              </a:rPr>
              <a:t>的链表找到其尾结点，才能链接长度为 </a:t>
            </a:r>
            <a:r>
              <a:rPr lang="en-US" altLang="zh-CN" dirty="0">
                <a:solidFill>
                  <a:srgbClr val="00B050"/>
                </a:solidFill>
              </a:rPr>
              <a:t>n </a:t>
            </a:r>
            <a:r>
              <a:rPr lang="zh-CN" altLang="en-US" dirty="0">
                <a:solidFill>
                  <a:srgbClr val="00B050"/>
                </a:solidFill>
              </a:rPr>
              <a:t>的链表。</a:t>
            </a:r>
          </a:p>
        </p:txBody>
      </p:sp>
    </p:spTree>
    <p:extLst>
      <p:ext uri="{BB962C8B-B14F-4D97-AF65-F5344CB8AC3E}">
        <p14:creationId xmlns:p14="http://schemas.microsoft.com/office/powerpoint/2010/main" val="1841115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sz="half" idx="1"/>
          </p:nvPr>
        </p:nvSpPr>
        <p:spPr/>
        <p:txBody>
          <a:bodyPr/>
          <a:lstStyle/>
          <a:p>
            <a:r>
              <a:rPr lang="zh-CN" altLang="en-US" dirty="0"/>
              <a:t>右图所示</a:t>
            </a:r>
            <a:r>
              <a:rPr lang="en-US" altLang="zh-CN" dirty="0"/>
              <a:t>AOE</a:t>
            </a:r>
            <a:r>
              <a:rPr lang="zh-CN" altLang="en-US" dirty="0"/>
              <a:t>网表示一项包括</a:t>
            </a:r>
            <a:r>
              <a:rPr lang="en-US" altLang="zh-CN" dirty="0"/>
              <a:t>8</a:t>
            </a:r>
            <a:r>
              <a:rPr lang="zh-CN" altLang="en-US" dirty="0"/>
              <a:t>个活动的工程。活动</a:t>
            </a:r>
            <a:r>
              <a:rPr lang="en-US" altLang="zh-CN" dirty="0"/>
              <a:t>d</a:t>
            </a:r>
            <a:r>
              <a:rPr lang="zh-CN" altLang="en-US" dirty="0"/>
              <a:t>最早开始和最迟开始时间分别是（）</a:t>
            </a:r>
            <a:endParaRPr lang="en-US" altLang="zh-CN" dirty="0"/>
          </a:p>
          <a:p>
            <a:pPr marL="914400" lvl="1" indent="-457200">
              <a:buFont typeface="+mj-lt"/>
              <a:buAutoNum type="alphaUcPeriod"/>
            </a:pPr>
            <a:r>
              <a:rPr lang="en-US" altLang="zh-CN" dirty="0"/>
              <a:t>3</a:t>
            </a:r>
            <a:r>
              <a:rPr lang="zh-CN" altLang="en-US" dirty="0"/>
              <a:t>和</a:t>
            </a:r>
            <a:r>
              <a:rPr lang="en-US" altLang="zh-CN" dirty="0"/>
              <a:t>7</a:t>
            </a:r>
          </a:p>
          <a:p>
            <a:pPr marL="914400" lvl="1" indent="-457200">
              <a:buFont typeface="+mj-lt"/>
              <a:buAutoNum type="alphaUcPeriod"/>
            </a:pPr>
            <a:r>
              <a:rPr lang="en-US" altLang="zh-CN" dirty="0"/>
              <a:t>12</a:t>
            </a:r>
            <a:r>
              <a:rPr lang="zh-CN" altLang="en-US" dirty="0"/>
              <a:t>和</a:t>
            </a:r>
            <a:r>
              <a:rPr lang="en-US" altLang="zh-CN" dirty="0"/>
              <a:t>12</a:t>
            </a:r>
          </a:p>
          <a:p>
            <a:pPr marL="914400" lvl="1" indent="-457200">
              <a:buFont typeface="+mj-lt"/>
              <a:buAutoNum type="alphaUcPeriod"/>
            </a:pPr>
            <a:r>
              <a:rPr lang="en-US" altLang="zh-CN" dirty="0">
                <a:solidFill>
                  <a:srgbClr val="00B050"/>
                </a:solidFill>
              </a:rPr>
              <a:t>12</a:t>
            </a:r>
            <a:r>
              <a:rPr lang="zh-CN" altLang="en-US" dirty="0">
                <a:solidFill>
                  <a:srgbClr val="00B050"/>
                </a:solidFill>
              </a:rPr>
              <a:t>和</a:t>
            </a:r>
            <a:r>
              <a:rPr lang="en-US" altLang="zh-CN" dirty="0">
                <a:solidFill>
                  <a:srgbClr val="00B050"/>
                </a:solidFill>
              </a:rPr>
              <a:t>14</a:t>
            </a:r>
          </a:p>
          <a:p>
            <a:pPr marL="914400" lvl="1" indent="-457200">
              <a:buFont typeface="+mj-lt"/>
              <a:buAutoNum type="alphaUcPeriod"/>
            </a:pPr>
            <a:r>
              <a:rPr lang="en-US" altLang="zh-CN" dirty="0"/>
              <a:t>15</a:t>
            </a:r>
            <a:r>
              <a:rPr lang="zh-CN" altLang="en-US" dirty="0"/>
              <a:t>和</a:t>
            </a:r>
            <a:r>
              <a:rPr lang="en-US" altLang="zh-CN" dirty="0"/>
              <a:t>15</a:t>
            </a:r>
            <a:endParaRPr lang="zh-CN" altLang="en-US" dirty="0"/>
          </a:p>
        </p:txBody>
      </p:sp>
      <p:pic>
        <p:nvPicPr>
          <p:cNvPr id="5" name="内容占位符 4"/>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2959644"/>
            <a:ext cx="5080000" cy="2005512"/>
          </a:xfrm>
          <a:prstGeom prst="rect">
            <a:avLst/>
          </a:prstGeom>
        </p:spPr>
      </p:pic>
    </p:spTree>
    <p:extLst>
      <p:ext uri="{BB962C8B-B14F-4D97-AF65-F5344CB8AC3E}">
        <p14:creationId xmlns:p14="http://schemas.microsoft.com/office/powerpoint/2010/main" val="27139702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sz="half" idx="1"/>
          </p:nvPr>
        </p:nvSpPr>
        <p:spPr/>
        <p:txBody>
          <a:bodyPr/>
          <a:lstStyle/>
          <a:p>
            <a:r>
              <a:rPr lang="zh-CN" altLang="en-US" dirty="0"/>
              <a:t>下图是个有</a:t>
            </a:r>
            <a:r>
              <a:rPr lang="en-US" altLang="zh-CN" dirty="0"/>
              <a:t>10</a:t>
            </a:r>
            <a:r>
              <a:rPr lang="zh-CN" altLang="en-US" dirty="0"/>
              <a:t>个活动的</a:t>
            </a:r>
            <a:r>
              <a:rPr lang="en-US" altLang="zh-CN" dirty="0"/>
              <a:t>AOE</a:t>
            </a:r>
            <a:r>
              <a:rPr lang="zh-CN" altLang="en-US" dirty="0"/>
              <a:t>网，时间余量最大的活动是（）。</a:t>
            </a:r>
            <a:endParaRPr lang="en-US" altLang="zh-CN" dirty="0"/>
          </a:p>
          <a:p>
            <a:pPr marL="914400" lvl="1" indent="-457200">
              <a:buFont typeface="+mj-lt"/>
              <a:buAutoNum type="alphaUcPeriod"/>
            </a:pPr>
            <a:r>
              <a:rPr lang="en-US" altLang="zh-CN" dirty="0"/>
              <a:t>c</a:t>
            </a:r>
          </a:p>
          <a:p>
            <a:pPr marL="914400" lvl="1" indent="-457200">
              <a:buFont typeface="+mj-lt"/>
              <a:buAutoNum type="alphaUcPeriod"/>
            </a:pPr>
            <a:r>
              <a:rPr lang="en-US" altLang="zh-CN" dirty="0">
                <a:solidFill>
                  <a:srgbClr val="00B050"/>
                </a:solidFill>
              </a:rPr>
              <a:t>g</a:t>
            </a:r>
          </a:p>
          <a:p>
            <a:pPr marL="914400" lvl="1" indent="-457200">
              <a:buFont typeface="+mj-lt"/>
              <a:buAutoNum type="alphaUcPeriod"/>
            </a:pPr>
            <a:r>
              <a:rPr lang="en-US" altLang="zh-CN" dirty="0"/>
              <a:t>h</a:t>
            </a:r>
          </a:p>
          <a:p>
            <a:pPr marL="914400" lvl="1" indent="-457200">
              <a:buFont typeface="+mj-lt"/>
              <a:buAutoNum type="alphaUcPeriod"/>
            </a:pPr>
            <a:r>
              <a:rPr lang="en-US" altLang="zh-CN" dirty="0" err="1"/>
              <a:t>i</a:t>
            </a:r>
            <a:endParaRPr lang="zh-CN" altLang="en-US" dirty="0"/>
          </a:p>
        </p:txBody>
      </p:sp>
      <p:graphicFrame>
        <p:nvGraphicFramePr>
          <p:cNvPr id="6" name="内容占位符 5">
            <a:extLst>
              <a:ext uri="{FF2B5EF4-FFF2-40B4-BE49-F238E27FC236}">
                <a16:creationId xmlns:a16="http://schemas.microsoft.com/office/drawing/2014/main" id="{01A8EACE-A852-4883-80E6-3CB2A48E03EC}"/>
              </a:ext>
            </a:extLst>
          </p:cNvPr>
          <p:cNvGraphicFramePr>
            <a:graphicFrameLocks noGrp="1"/>
          </p:cNvGraphicFramePr>
          <p:nvPr>
            <p:ph sz="half" idx="2"/>
            <p:extLst>
              <p:ext uri="{D42A27DB-BD31-4B8C-83A1-F6EECF244321}">
                <p14:modId xmlns:p14="http://schemas.microsoft.com/office/powerpoint/2010/main" val="317420841"/>
              </p:ext>
            </p:extLst>
          </p:nvPr>
        </p:nvGraphicFramePr>
        <p:xfrm>
          <a:off x="6400800" y="4653136"/>
          <a:ext cx="5079998" cy="1483360"/>
        </p:xfrm>
        <a:graphic>
          <a:graphicData uri="http://schemas.openxmlformats.org/drawingml/2006/table">
            <a:tbl>
              <a:tblPr firstRow="1" bandRow="1">
                <a:tableStyleId>{5C22544A-7EE6-4342-B048-85BDC9FD1C3A}</a:tableStyleId>
              </a:tblPr>
              <a:tblGrid>
                <a:gridCol w="461818">
                  <a:extLst>
                    <a:ext uri="{9D8B030D-6E8A-4147-A177-3AD203B41FA5}">
                      <a16:colId xmlns:a16="http://schemas.microsoft.com/office/drawing/2014/main" val="4091722461"/>
                    </a:ext>
                  </a:extLst>
                </a:gridCol>
                <a:gridCol w="461818">
                  <a:extLst>
                    <a:ext uri="{9D8B030D-6E8A-4147-A177-3AD203B41FA5}">
                      <a16:colId xmlns:a16="http://schemas.microsoft.com/office/drawing/2014/main" val="3722566407"/>
                    </a:ext>
                  </a:extLst>
                </a:gridCol>
                <a:gridCol w="461818">
                  <a:extLst>
                    <a:ext uri="{9D8B030D-6E8A-4147-A177-3AD203B41FA5}">
                      <a16:colId xmlns:a16="http://schemas.microsoft.com/office/drawing/2014/main" val="413600359"/>
                    </a:ext>
                  </a:extLst>
                </a:gridCol>
                <a:gridCol w="461818">
                  <a:extLst>
                    <a:ext uri="{9D8B030D-6E8A-4147-A177-3AD203B41FA5}">
                      <a16:colId xmlns:a16="http://schemas.microsoft.com/office/drawing/2014/main" val="699741911"/>
                    </a:ext>
                  </a:extLst>
                </a:gridCol>
                <a:gridCol w="461818">
                  <a:extLst>
                    <a:ext uri="{9D8B030D-6E8A-4147-A177-3AD203B41FA5}">
                      <a16:colId xmlns:a16="http://schemas.microsoft.com/office/drawing/2014/main" val="791630618"/>
                    </a:ext>
                  </a:extLst>
                </a:gridCol>
                <a:gridCol w="461818">
                  <a:extLst>
                    <a:ext uri="{9D8B030D-6E8A-4147-A177-3AD203B41FA5}">
                      <a16:colId xmlns:a16="http://schemas.microsoft.com/office/drawing/2014/main" val="4035526236"/>
                    </a:ext>
                  </a:extLst>
                </a:gridCol>
                <a:gridCol w="461818">
                  <a:extLst>
                    <a:ext uri="{9D8B030D-6E8A-4147-A177-3AD203B41FA5}">
                      <a16:colId xmlns:a16="http://schemas.microsoft.com/office/drawing/2014/main" val="668528864"/>
                    </a:ext>
                  </a:extLst>
                </a:gridCol>
                <a:gridCol w="461818">
                  <a:extLst>
                    <a:ext uri="{9D8B030D-6E8A-4147-A177-3AD203B41FA5}">
                      <a16:colId xmlns:a16="http://schemas.microsoft.com/office/drawing/2014/main" val="193782659"/>
                    </a:ext>
                  </a:extLst>
                </a:gridCol>
                <a:gridCol w="461818">
                  <a:extLst>
                    <a:ext uri="{9D8B030D-6E8A-4147-A177-3AD203B41FA5}">
                      <a16:colId xmlns:a16="http://schemas.microsoft.com/office/drawing/2014/main" val="2715108741"/>
                    </a:ext>
                  </a:extLst>
                </a:gridCol>
                <a:gridCol w="461818">
                  <a:extLst>
                    <a:ext uri="{9D8B030D-6E8A-4147-A177-3AD203B41FA5}">
                      <a16:colId xmlns:a16="http://schemas.microsoft.com/office/drawing/2014/main" val="2106031384"/>
                    </a:ext>
                  </a:extLst>
                </a:gridCol>
                <a:gridCol w="461818">
                  <a:extLst>
                    <a:ext uri="{9D8B030D-6E8A-4147-A177-3AD203B41FA5}">
                      <a16:colId xmlns:a16="http://schemas.microsoft.com/office/drawing/2014/main" val="2810421447"/>
                    </a:ext>
                  </a:extLst>
                </a:gridCol>
              </a:tblGrid>
              <a:tr h="370840">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tc>
                  <a:txBody>
                    <a:bodyPr/>
                    <a:lstStyle/>
                    <a:p>
                      <a:r>
                        <a:rPr lang="en-US" altLang="zh-CN" dirty="0"/>
                        <a:t>f</a:t>
                      </a:r>
                      <a:endParaRPr lang="zh-CN" altLang="en-US" dirty="0"/>
                    </a:p>
                  </a:txBody>
                  <a:tcPr/>
                </a:tc>
                <a:tc>
                  <a:txBody>
                    <a:bodyPr/>
                    <a:lstStyle/>
                    <a:p>
                      <a:r>
                        <a:rPr lang="en-US" altLang="zh-CN" dirty="0"/>
                        <a:t>g</a:t>
                      </a:r>
                      <a:endParaRPr lang="zh-CN" altLang="en-US" dirty="0"/>
                    </a:p>
                  </a:txBody>
                  <a:tcPr/>
                </a:tc>
                <a:tc>
                  <a:txBody>
                    <a:bodyPr/>
                    <a:lstStyle/>
                    <a:p>
                      <a:r>
                        <a:rPr lang="en-US" altLang="zh-CN" dirty="0"/>
                        <a:t>h</a:t>
                      </a:r>
                      <a:endParaRPr lang="zh-CN" altLang="en-US" dirty="0"/>
                    </a:p>
                  </a:txBody>
                  <a:tcPr/>
                </a:tc>
                <a:tc>
                  <a:txBody>
                    <a:bodyPr/>
                    <a:lstStyle/>
                    <a:p>
                      <a:r>
                        <a:rPr lang="en-US" altLang="zh-CN" dirty="0" err="1"/>
                        <a:t>i</a:t>
                      </a:r>
                      <a:endParaRPr lang="zh-CN" altLang="en-US" dirty="0"/>
                    </a:p>
                  </a:txBody>
                  <a:tcPr/>
                </a:tc>
                <a:tc>
                  <a:txBody>
                    <a:bodyPr/>
                    <a:lstStyle/>
                    <a:p>
                      <a:r>
                        <a:rPr lang="en-US" altLang="zh-CN" dirty="0"/>
                        <a:t>j</a:t>
                      </a:r>
                      <a:endParaRPr lang="zh-CN" altLang="en-US" dirty="0"/>
                    </a:p>
                  </a:txBody>
                  <a:tcPr/>
                </a:tc>
                <a:extLst>
                  <a:ext uri="{0D108BD9-81ED-4DB2-BD59-A6C34878D82A}">
                    <a16:rowId xmlns:a16="http://schemas.microsoft.com/office/drawing/2014/main" val="2851018138"/>
                  </a:ext>
                </a:extLst>
              </a:tr>
              <a:tr h="370840">
                <a:tc>
                  <a:txBody>
                    <a:bodyPr/>
                    <a:lstStyle/>
                    <a:p>
                      <a:r>
                        <a:rPr lang="en-US" altLang="zh-CN" dirty="0"/>
                        <a:t>e()</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tc>
                  <a:txBody>
                    <a:bodyPr/>
                    <a:lstStyle/>
                    <a:p>
                      <a:r>
                        <a:rPr lang="en-US" altLang="zh-CN" dirty="0"/>
                        <a:t>5</a:t>
                      </a:r>
                      <a:endParaRPr lang="zh-CN" altLang="en-US" dirty="0"/>
                    </a:p>
                  </a:txBody>
                  <a:tcPr/>
                </a:tc>
                <a:tc>
                  <a:txBody>
                    <a:bodyPr/>
                    <a:lstStyle/>
                    <a:p>
                      <a:r>
                        <a:rPr lang="en-US" altLang="zh-CN" dirty="0"/>
                        <a:t>5</a:t>
                      </a:r>
                      <a:endParaRPr lang="zh-CN" altLang="en-US" dirty="0"/>
                    </a:p>
                  </a:txBody>
                  <a:tcPr/>
                </a:tc>
                <a:tc>
                  <a:txBody>
                    <a:bodyPr/>
                    <a:lstStyle/>
                    <a:p>
                      <a:r>
                        <a:rPr lang="en-US" altLang="zh-CN" dirty="0"/>
                        <a:t>5</a:t>
                      </a:r>
                      <a:endParaRPr lang="zh-CN" altLang="en-US" dirty="0"/>
                    </a:p>
                  </a:txBody>
                  <a:tcPr/>
                </a:tc>
                <a:tc>
                  <a:txBody>
                    <a:bodyPr/>
                    <a:lstStyle/>
                    <a:p>
                      <a:r>
                        <a:rPr lang="en-US" altLang="zh-CN" dirty="0"/>
                        <a:t>8</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extLst>
                  <a:ext uri="{0D108BD9-81ED-4DB2-BD59-A6C34878D82A}">
                    <a16:rowId xmlns:a16="http://schemas.microsoft.com/office/drawing/2014/main" val="449564680"/>
                  </a:ext>
                </a:extLst>
              </a:tr>
              <a:tr h="370840">
                <a:tc>
                  <a:txBody>
                    <a:bodyPr/>
                    <a:lstStyle/>
                    <a:p>
                      <a:r>
                        <a:rPr lang="en-US" altLang="zh-CN" dirty="0"/>
                        <a:t>l()</a:t>
                      </a:r>
                      <a:endParaRPr lang="zh-CN" altLang="en-US" dirty="0"/>
                    </a:p>
                  </a:txBody>
                  <a:tcPr/>
                </a:tc>
                <a:tc>
                  <a:txBody>
                    <a:bodyPr/>
                    <a:lstStyle/>
                    <a:p>
                      <a:r>
                        <a:rPr lang="en-US" altLang="zh-CN" dirty="0"/>
                        <a:t>0</a:t>
                      </a:r>
                      <a:endParaRPr lang="zh-CN" altLang="en-US" dirty="0"/>
                    </a:p>
                  </a:txBody>
                  <a:tcPr/>
                </a:tc>
                <a:tc>
                  <a:txBody>
                    <a:bodyPr/>
                    <a:lstStyle/>
                    <a:p>
                      <a:r>
                        <a:rPr lang="en-US" altLang="zh-CN" dirty="0"/>
                        <a:t>2</a:t>
                      </a:r>
                      <a:endParaRPr lang="zh-CN" altLang="en-US" dirty="0"/>
                    </a:p>
                  </a:txBody>
                  <a:tcPr/>
                </a:tc>
                <a:tc>
                  <a:txBody>
                    <a:bodyPr/>
                    <a:lstStyle/>
                    <a:p>
                      <a:r>
                        <a:rPr lang="en-US" altLang="zh-CN" dirty="0"/>
                        <a:t>6</a:t>
                      </a:r>
                      <a:endParaRPr lang="zh-CN" altLang="en-US" dirty="0"/>
                    </a:p>
                  </a:txBody>
                  <a:tcPr/>
                </a:tc>
                <a:tc>
                  <a:txBody>
                    <a:bodyPr/>
                    <a:lstStyle/>
                    <a:p>
                      <a:r>
                        <a:rPr lang="en-US" altLang="zh-CN" dirty="0"/>
                        <a:t>5</a:t>
                      </a:r>
                      <a:endParaRPr lang="zh-CN" altLang="en-US" dirty="0"/>
                    </a:p>
                  </a:txBody>
                  <a:tcPr/>
                </a:tc>
                <a:tc>
                  <a:txBody>
                    <a:bodyPr/>
                    <a:lstStyle/>
                    <a:p>
                      <a:r>
                        <a:rPr lang="en-US" altLang="zh-CN" dirty="0"/>
                        <a:t>5</a:t>
                      </a:r>
                      <a:endParaRPr lang="zh-CN" altLang="en-US" dirty="0"/>
                    </a:p>
                  </a:txBody>
                  <a:tcPr/>
                </a:tc>
                <a:tc>
                  <a:txBody>
                    <a:bodyPr/>
                    <a:lstStyle/>
                    <a:p>
                      <a:r>
                        <a:rPr lang="en-US" altLang="zh-CN" dirty="0"/>
                        <a:t>7</a:t>
                      </a:r>
                      <a:endParaRPr lang="zh-CN" altLang="en-US" dirty="0"/>
                    </a:p>
                  </a:txBody>
                  <a:tcPr/>
                </a:tc>
                <a:tc>
                  <a:txBody>
                    <a:bodyPr/>
                    <a:lstStyle/>
                    <a:p>
                      <a:r>
                        <a:rPr lang="en-US" altLang="zh-CN" dirty="0"/>
                        <a:t>11</a:t>
                      </a:r>
                      <a:endParaRPr lang="zh-CN" altLang="en-US" dirty="0"/>
                    </a:p>
                  </a:txBody>
                  <a:tcPr/>
                </a:tc>
                <a:tc>
                  <a:txBody>
                    <a:bodyPr/>
                    <a:lstStyle/>
                    <a:p>
                      <a:r>
                        <a:rPr lang="en-US" altLang="zh-CN" dirty="0"/>
                        <a:t>10</a:t>
                      </a:r>
                      <a:endParaRPr lang="zh-CN" altLang="en-US" dirty="0"/>
                    </a:p>
                  </a:txBody>
                  <a:tcPr/>
                </a:tc>
                <a:tc>
                  <a:txBody>
                    <a:bodyPr/>
                    <a:lstStyle/>
                    <a:p>
                      <a:r>
                        <a:rPr lang="en-US" altLang="zh-CN" dirty="0"/>
                        <a:t>8</a:t>
                      </a:r>
                      <a:endParaRPr lang="zh-CN" altLang="en-US" dirty="0"/>
                    </a:p>
                  </a:txBody>
                  <a:tcPr/>
                </a:tc>
                <a:tc>
                  <a:txBody>
                    <a:bodyPr/>
                    <a:lstStyle/>
                    <a:p>
                      <a:r>
                        <a:rPr lang="en-US" altLang="zh-CN" dirty="0"/>
                        <a:t>11</a:t>
                      </a:r>
                      <a:endParaRPr lang="zh-CN" altLang="en-US" dirty="0"/>
                    </a:p>
                  </a:txBody>
                  <a:tcPr/>
                </a:tc>
                <a:extLst>
                  <a:ext uri="{0D108BD9-81ED-4DB2-BD59-A6C34878D82A}">
                    <a16:rowId xmlns:a16="http://schemas.microsoft.com/office/drawing/2014/main" val="303349480"/>
                  </a:ext>
                </a:extLst>
              </a:tr>
              <a:tr h="370840">
                <a:tc>
                  <a:txBody>
                    <a:bodyPr/>
                    <a:lstStyle/>
                    <a:p>
                      <a:r>
                        <a:rPr lang="en-US" altLang="zh-CN" dirty="0"/>
                        <a:t>d()</a:t>
                      </a:r>
                      <a:endParaRPr lang="zh-CN" altLang="en-US" dirty="0"/>
                    </a:p>
                  </a:txBody>
                  <a:tcPr/>
                </a:tc>
                <a:tc>
                  <a:txBody>
                    <a:bodyPr/>
                    <a:lstStyle/>
                    <a:p>
                      <a:r>
                        <a:rPr lang="en-US" altLang="zh-CN" dirty="0"/>
                        <a:t>0</a:t>
                      </a:r>
                      <a:endParaRPr lang="zh-CN" altLang="en-US" dirty="0"/>
                    </a:p>
                  </a:txBody>
                  <a:tcPr/>
                </a:tc>
                <a:tc>
                  <a:txBody>
                    <a:bodyPr/>
                    <a:lstStyle/>
                    <a:p>
                      <a:r>
                        <a:rPr lang="en-US" altLang="zh-CN" dirty="0"/>
                        <a:t>2</a:t>
                      </a:r>
                      <a:endParaRPr lang="zh-CN" altLang="en-US" dirty="0"/>
                    </a:p>
                  </a:txBody>
                  <a:tcPr/>
                </a:tc>
                <a:tc>
                  <a:txBody>
                    <a:bodyPr/>
                    <a:lstStyle/>
                    <a:p>
                      <a:r>
                        <a:rPr lang="en-US" altLang="zh-CN" dirty="0"/>
                        <a:t>4</a:t>
                      </a:r>
                      <a:endParaRPr lang="zh-CN" altLang="en-US" dirty="0"/>
                    </a:p>
                  </a:txBody>
                  <a:tcPr/>
                </a:tc>
                <a:tc>
                  <a:txBody>
                    <a:bodyPr/>
                    <a:lstStyle/>
                    <a:p>
                      <a:r>
                        <a:rPr lang="en-US" altLang="zh-CN" dirty="0"/>
                        <a:t>3</a:t>
                      </a:r>
                      <a:endParaRPr lang="zh-CN" altLang="en-US" dirty="0"/>
                    </a:p>
                  </a:txBody>
                  <a:tcPr/>
                </a:tc>
                <a:tc>
                  <a:txBody>
                    <a:bodyPr/>
                    <a:lstStyle/>
                    <a:p>
                      <a:r>
                        <a:rPr lang="en-US" altLang="zh-CN" dirty="0"/>
                        <a:t>0</a:t>
                      </a:r>
                      <a:endParaRPr lang="zh-CN" altLang="en-US" dirty="0"/>
                    </a:p>
                  </a:txBody>
                  <a:tcPr/>
                </a:tc>
                <a:tc>
                  <a:txBody>
                    <a:bodyPr/>
                    <a:lstStyle/>
                    <a:p>
                      <a:r>
                        <a:rPr lang="en-US" altLang="zh-CN" dirty="0"/>
                        <a:t>2</a:t>
                      </a:r>
                      <a:endParaRPr lang="zh-CN" altLang="en-US" dirty="0"/>
                    </a:p>
                  </a:txBody>
                  <a:tcPr/>
                </a:tc>
                <a:tc>
                  <a:txBody>
                    <a:bodyPr/>
                    <a:lstStyle/>
                    <a:p>
                      <a:r>
                        <a:rPr lang="en-US" altLang="zh-CN" dirty="0"/>
                        <a:t>6</a:t>
                      </a:r>
                      <a:endParaRPr lang="zh-CN" altLang="en-US" dirty="0"/>
                    </a:p>
                  </a:txBody>
                  <a:tcPr/>
                </a:tc>
                <a:tc>
                  <a:txBody>
                    <a:bodyPr/>
                    <a:lstStyle/>
                    <a:p>
                      <a:r>
                        <a:rPr lang="en-US" altLang="zh-CN" dirty="0"/>
                        <a:t>2</a:t>
                      </a:r>
                      <a:endParaRPr lang="zh-CN" altLang="en-US" dirty="0"/>
                    </a:p>
                  </a:txBody>
                  <a:tcPr/>
                </a:tc>
                <a:tc>
                  <a:txBody>
                    <a:bodyPr/>
                    <a:lstStyle/>
                    <a:p>
                      <a:r>
                        <a:rPr lang="en-US" altLang="zh-CN" dirty="0"/>
                        <a:t>0</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3511957551"/>
                  </a:ext>
                </a:extLst>
              </a:tr>
            </a:tbl>
          </a:graphicData>
        </a:graphic>
      </p:graphicFrame>
      <p:pic>
        <p:nvPicPr>
          <p:cNvPr id="4" name="图片 3"/>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295886" y="780992"/>
            <a:ext cx="5289822" cy="2248016"/>
          </a:xfrm>
          <a:prstGeom prst="rect">
            <a:avLst/>
          </a:prstGeom>
        </p:spPr>
      </p:pic>
      <p:graphicFrame>
        <p:nvGraphicFramePr>
          <p:cNvPr id="7" name="表格 6">
            <a:extLst>
              <a:ext uri="{FF2B5EF4-FFF2-40B4-BE49-F238E27FC236}">
                <a16:creationId xmlns:a16="http://schemas.microsoft.com/office/drawing/2014/main" id="{44300362-6F96-4286-AC36-786A7A4799D3}"/>
              </a:ext>
            </a:extLst>
          </p:cNvPr>
          <p:cNvGraphicFramePr>
            <a:graphicFrameLocks noGrp="1"/>
          </p:cNvGraphicFramePr>
          <p:nvPr>
            <p:extLst>
              <p:ext uri="{D42A27DB-BD31-4B8C-83A1-F6EECF244321}">
                <p14:modId xmlns:p14="http://schemas.microsoft.com/office/powerpoint/2010/main" val="1291278921"/>
              </p:ext>
            </p:extLst>
          </p:nvPr>
        </p:nvGraphicFramePr>
        <p:xfrm>
          <a:off x="6400798" y="3273152"/>
          <a:ext cx="5079998" cy="1112520"/>
        </p:xfrm>
        <a:graphic>
          <a:graphicData uri="http://schemas.openxmlformats.org/drawingml/2006/table">
            <a:tbl>
              <a:tblPr firstRow="1" bandRow="1">
                <a:tableStyleId>{5C22544A-7EE6-4342-B048-85BDC9FD1C3A}</a:tableStyleId>
              </a:tblPr>
              <a:tblGrid>
                <a:gridCol w="725714">
                  <a:extLst>
                    <a:ext uri="{9D8B030D-6E8A-4147-A177-3AD203B41FA5}">
                      <a16:colId xmlns:a16="http://schemas.microsoft.com/office/drawing/2014/main" val="739942782"/>
                    </a:ext>
                  </a:extLst>
                </a:gridCol>
                <a:gridCol w="725714">
                  <a:extLst>
                    <a:ext uri="{9D8B030D-6E8A-4147-A177-3AD203B41FA5}">
                      <a16:colId xmlns:a16="http://schemas.microsoft.com/office/drawing/2014/main" val="1392049093"/>
                    </a:ext>
                  </a:extLst>
                </a:gridCol>
                <a:gridCol w="725714">
                  <a:extLst>
                    <a:ext uri="{9D8B030D-6E8A-4147-A177-3AD203B41FA5}">
                      <a16:colId xmlns:a16="http://schemas.microsoft.com/office/drawing/2014/main" val="2850559278"/>
                    </a:ext>
                  </a:extLst>
                </a:gridCol>
                <a:gridCol w="725714">
                  <a:extLst>
                    <a:ext uri="{9D8B030D-6E8A-4147-A177-3AD203B41FA5}">
                      <a16:colId xmlns:a16="http://schemas.microsoft.com/office/drawing/2014/main" val="599579915"/>
                    </a:ext>
                  </a:extLst>
                </a:gridCol>
                <a:gridCol w="725714">
                  <a:extLst>
                    <a:ext uri="{9D8B030D-6E8A-4147-A177-3AD203B41FA5}">
                      <a16:colId xmlns:a16="http://schemas.microsoft.com/office/drawing/2014/main" val="2865642873"/>
                    </a:ext>
                  </a:extLst>
                </a:gridCol>
                <a:gridCol w="725714">
                  <a:extLst>
                    <a:ext uri="{9D8B030D-6E8A-4147-A177-3AD203B41FA5}">
                      <a16:colId xmlns:a16="http://schemas.microsoft.com/office/drawing/2014/main" val="2905785523"/>
                    </a:ext>
                  </a:extLst>
                </a:gridCol>
                <a:gridCol w="725714">
                  <a:extLst>
                    <a:ext uri="{9D8B030D-6E8A-4147-A177-3AD203B41FA5}">
                      <a16:colId xmlns:a16="http://schemas.microsoft.com/office/drawing/2014/main" val="2603523680"/>
                    </a:ext>
                  </a:extLst>
                </a:gridCol>
              </a:tblGrid>
              <a:tr h="370840">
                <a:tc>
                  <a:txBody>
                    <a:bodyPr/>
                    <a:lstStyle/>
                    <a:p>
                      <a:endParaRPr lang="zh-CN" altLang="en-US" dirty="0"/>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extLst>
                  <a:ext uri="{0D108BD9-81ED-4DB2-BD59-A6C34878D82A}">
                    <a16:rowId xmlns:a16="http://schemas.microsoft.com/office/drawing/2014/main" val="1171017218"/>
                  </a:ext>
                </a:extLst>
              </a:tr>
              <a:tr h="370840">
                <a:tc>
                  <a:txBody>
                    <a:bodyPr/>
                    <a:lstStyle/>
                    <a:p>
                      <a:r>
                        <a:rPr lang="en-US" altLang="zh-CN" dirty="0" err="1"/>
                        <a:t>ve</a:t>
                      </a:r>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2</a:t>
                      </a:r>
                      <a:endParaRPr lang="zh-CN" altLang="en-US" dirty="0"/>
                    </a:p>
                  </a:txBody>
                  <a:tcPr/>
                </a:tc>
                <a:tc>
                  <a:txBody>
                    <a:bodyPr/>
                    <a:lstStyle/>
                    <a:p>
                      <a:r>
                        <a:rPr lang="en-US" altLang="zh-CN" dirty="0"/>
                        <a:t>5</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12</a:t>
                      </a:r>
                      <a:endParaRPr lang="zh-CN" altLang="en-US" dirty="0"/>
                    </a:p>
                  </a:txBody>
                  <a:tcPr/>
                </a:tc>
                <a:extLst>
                  <a:ext uri="{0D108BD9-81ED-4DB2-BD59-A6C34878D82A}">
                    <a16:rowId xmlns:a16="http://schemas.microsoft.com/office/drawing/2014/main" val="3595757875"/>
                  </a:ext>
                </a:extLst>
              </a:tr>
              <a:tr h="370840">
                <a:tc>
                  <a:txBody>
                    <a:bodyPr/>
                    <a:lstStyle/>
                    <a:p>
                      <a:r>
                        <a:rPr lang="en-US" altLang="zh-CN" dirty="0" err="1"/>
                        <a:t>vl</a:t>
                      </a:r>
                      <a:r>
                        <a:rPr lang="en-US" altLang="zh-CN" dirty="0"/>
                        <a:t>()</a:t>
                      </a:r>
                      <a:endParaRPr lang="zh-CN" altLang="en-US" dirty="0"/>
                    </a:p>
                  </a:txBody>
                  <a:tcPr/>
                </a:tc>
                <a:tc>
                  <a:txBody>
                    <a:bodyPr/>
                    <a:lstStyle/>
                    <a:p>
                      <a:r>
                        <a:rPr lang="en-US" altLang="zh-CN" dirty="0"/>
                        <a:t>0</a:t>
                      </a:r>
                      <a:endParaRPr lang="zh-CN" altLang="en-US" dirty="0"/>
                    </a:p>
                  </a:txBody>
                  <a:tcPr/>
                </a:tc>
                <a:tc>
                  <a:txBody>
                    <a:bodyPr/>
                    <a:lstStyle/>
                    <a:p>
                      <a:r>
                        <a:rPr lang="en-US" altLang="zh-CN" dirty="0"/>
                        <a:t>5</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11</a:t>
                      </a:r>
                      <a:endParaRPr lang="zh-CN" altLang="en-US" dirty="0"/>
                    </a:p>
                  </a:txBody>
                  <a:tcPr/>
                </a:tc>
                <a:tc>
                  <a:txBody>
                    <a:bodyPr/>
                    <a:lstStyle/>
                    <a:p>
                      <a:r>
                        <a:rPr lang="en-US" altLang="zh-CN" dirty="0"/>
                        <a:t>12</a:t>
                      </a:r>
                      <a:endParaRPr lang="zh-CN" altLang="en-US" dirty="0"/>
                    </a:p>
                  </a:txBody>
                  <a:tcPr/>
                </a:tc>
                <a:extLst>
                  <a:ext uri="{0D108BD9-81ED-4DB2-BD59-A6C34878D82A}">
                    <a16:rowId xmlns:a16="http://schemas.microsoft.com/office/drawing/2014/main" val="306896836"/>
                  </a:ext>
                </a:extLst>
              </a:tr>
            </a:tbl>
          </a:graphicData>
        </a:graphic>
      </p:graphicFrame>
    </p:spTree>
    <p:extLst>
      <p:ext uri="{BB962C8B-B14F-4D97-AF65-F5344CB8AC3E}">
        <p14:creationId xmlns:p14="http://schemas.microsoft.com/office/powerpoint/2010/main" val="36241637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求所有事件的最早发生时间</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53719" y="1556792"/>
            <a:ext cx="10890962" cy="4811216"/>
          </a:xfrm>
          <a:prstGeom prst="rect">
            <a:avLst/>
          </a:prstGeom>
        </p:spPr>
      </p:pic>
    </p:spTree>
    <p:extLst>
      <p:ext uri="{BB962C8B-B14F-4D97-AF65-F5344CB8AC3E}">
        <p14:creationId xmlns:p14="http://schemas.microsoft.com/office/powerpoint/2010/main" val="8334455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求所有事件的最迟发生时间</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49442" y="1556792"/>
            <a:ext cx="10299516" cy="4811216"/>
          </a:xfrm>
          <a:prstGeom prst="rect">
            <a:avLst/>
          </a:prstGeom>
        </p:spPr>
      </p:pic>
    </p:spTree>
    <p:extLst>
      <p:ext uri="{BB962C8B-B14F-4D97-AF65-F5344CB8AC3E}">
        <p14:creationId xmlns:p14="http://schemas.microsoft.com/office/powerpoint/2010/main" val="2274322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求所有活动的最早发生时间</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57752" y="1447800"/>
            <a:ext cx="10682896" cy="5029200"/>
          </a:xfrm>
          <a:prstGeom prst="rect">
            <a:avLst/>
          </a:prstGeom>
        </p:spPr>
      </p:pic>
    </p:spTree>
    <p:extLst>
      <p:ext uri="{BB962C8B-B14F-4D97-AF65-F5344CB8AC3E}">
        <p14:creationId xmlns:p14="http://schemas.microsoft.com/office/powerpoint/2010/main" val="4036369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求所有活动的最迟发生时间</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29195" y="1447800"/>
            <a:ext cx="10940010" cy="5029200"/>
          </a:xfrm>
          <a:prstGeom prst="rect">
            <a:avLst/>
          </a:prstGeom>
        </p:spPr>
      </p:pic>
    </p:spTree>
    <p:extLst>
      <p:ext uri="{BB962C8B-B14F-4D97-AF65-F5344CB8AC3E}">
        <p14:creationId xmlns:p14="http://schemas.microsoft.com/office/powerpoint/2010/main" val="10942704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求所有活动的时间余量</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53121" y="1496144"/>
            <a:ext cx="10615487" cy="4993137"/>
          </a:xfrm>
          <a:prstGeom prst="rect">
            <a:avLst/>
          </a:prstGeom>
        </p:spPr>
      </p:pic>
    </p:spTree>
    <p:extLst>
      <p:ext uri="{BB962C8B-B14F-4D97-AF65-F5344CB8AC3E}">
        <p14:creationId xmlns:p14="http://schemas.microsoft.com/office/powerpoint/2010/main" val="32298019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不等概率查找</a:t>
            </a:r>
          </a:p>
        </p:txBody>
      </p:sp>
      <p:sp>
        <p:nvSpPr>
          <p:cNvPr id="3" name="内容占位符 2"/>
          <p:cNvSpPr>
            <a:spLocks noGrp="1"/>
          </p:cNvSpPr>
          <p:nvPr>
            <p:ph idx="1"/>
          </p:nvPr>
        </p:nvSpPr>
        <p:spPr>
          <a:xfrm>
            <a:off x="1117600" y="1905000"/>
            <a:ext cx="10667032" cy="4114800"/>
          </a:xfrm>
        </p:spPr>
        <p:txBody>
          <a:bodyPr/>
          <a:lstStyle/>
          <a:p>
            <a:r>
              <a:rPr lang="zh-CN" altLang="en-US" dirty="0"/>
              <a:t>设包含</a:t>
            </a:r>
            <a:r>
              <a:rPr lang="en-US" altLang="zh-CN" dirty="0"/>
              <a:t>4</a:t>
            </a:r>
            <a:r>
              <a:rPr lang="zh-CN" altLang="en-US" dirty="0"/>
              <a:t>个数据元素的集合</a:t>
            </a:r>
            <a:r>
              <a:rPr lang="en-US" altLang="zh-CN" dirty="0"/>
              <a:t>S={ "do"</a:t>
            </a:r>
            <a:r>
              <a:rPr lang="zh-CN" altLang="en-US" dirty="0"/>
              <a:t>，</a:t>
            </a:r>
            <a:r>
              <a:rPr lang="en-US" altLang="zh-CN" dirty="0"/>
              <a:t>"for"</a:t>
            </a:r>
            <a:r>
              <a:rPr lang="zh-CN" altLang="en-US" dirty="0"/>
              <a:t>，</a:t>
            </a:r>
            <a:r>
              <a:rPr lang="en-US" altLang="zh-CN" dirty="0"/>
              <a:t>" repeat"</a:t>
            </a:r>
            <a:r>
              <a:rPr lang="zh-CN" altLang="en-US" dirty="0"/>
              <a:t>，</a:t>
            </a:r>
            <a:r>
              <a:rPr lang="en-US" altLang="zh-CN" dirty="0"/>
              <a:t>"while"}</a:t>
            </a:r>
            <a:r>
              <a:rPr lang="zh-CN" altLang="en-US" dirty="0"/>
              <a:t>，各元素的查找概率依次为：</a:t>
            </a:r>
            <a:r>
              <a:rPr lang="en-US" altLang="zh-CN" dirty="0"/>
              <a:t>p1=0.35</a:t>
            </a:r>
            <a:r>
              <a:rPr lang="zh-CN" altLang="en-US" dirty="0"/>
              <a:t>，</a:t>
            </a:r>
            <a:r>
              <a:rPr lang="en-US" altLang="zh-CN" dirty="0"/>
              <a:t>p2 = 0.15</a:t>
            </a:r>
            <a:r>
              <a:rPr lang="zh-CN" altLang="en-US" dirty="0"/>
              <a:t>，</a:t>
            </a:r>
            <a:r>
              <a:rPr lang="en-US" altLang="zh-CN" dirty="0"/>
              <a:t>p3=0. 15</a:t>
            </a:r>
            <a:r>
              <a:rPr lang="zh-CN" altLang="en-US" dirty="0"/>
              <a:t>，</a:t>
            </a:r>
            <a:r>
              <a:rPr lang="en-US" altLang="zh-CN" dirty="0"/>
              <a:t>p4=0.35</a:t>
            </a:r>
            <a:r>
              <a:rPr lang="zh-CN" altLang="en-US" dirty="0"/>
              <a:t>。将</a:t>
            </a:r>
            <a:r>
              <a:rPr lang="en-US" altLang="zh-CN" dirty="0"/>
              <a:t>S</a:t>
            </a:r>
            <a:r>
              <a:rPr lang="zh-CN" altLang="en-US" dirty="0"/>
              <a:t>保存在一个长度为</a:t>
            </a:r>
            <a:r>
              <a:rPr lang="en-US" altLang="zh-CN" dirty="0"/>
              <a:t>4</a:t>
            </a:r>
            <a:r>
              <a:rPr lang="zh-CN" altLang="en-US" dirty="0"/>
              <a:t>的顺序表中，采用折半查找法，查找成功时的平均查找长度为</a:t>
            </a:r>
            <a:r>
              <a:rPr lang="en-US" altLang="zh-CN" dirty="0"/>
              <a:t>2.2</a:t>
            </a:r>
            <a:r>
              <a:rPr lang="zh-CN" altLang="en-US" dirty="0"/>
              <a:t>。请回答：</a:t>
            </a:r>
            <a:endParaRPr lang="en-US" altLang="zh-CN" dirty="0"/>
          </a:p>
          <a:p>
            <a:pPr marL="457200" lvl="1" indent="0">
              <a:buNone/>
            </a:pPr>
            <a:r>
              <a:rPr lang="zh-CN" altLang="en-US" dirty="0"/>
              <a:t>（</a:t>
            </a:r>
            <a:r>
              <a:rPr lang="en-US" altLang="zh-CN" dirty="0"/>
              <a:t>1</a:t>
            </a:r>
            <a:r>
              <a:rPr lang="zh-CN" altLang="en-US" dirty="0"/>
              <a:t>）若采用顺序存储结构保存</a:t>
            </a:r>
            <a:r>
              <a:rPr lang="en-US" altLang="zh-CN" dirty="0"/>
              <a:t>S</a:t>
            </a:r>
            <a:r>
              <a:rPr lang="zh-CN" altLang="en-US" dirty="0"/>
              <a:t>，且要求平均查找长度更短，则元素应如何排列？应使用何种查找方法？查找成功时的平均查找长度是多少？</a:t>
            </a:r>
            <a:endParaRPr lang="en-US" altLang="zh-CN" dirty="0"/>
          </a:p>
          <a:p>
            <a:pPr marL="457200" lvl="1" indent="0">
              <a:buNone/>
            </a:pPr>
            <a:r>
              <a:rPr lang="zh-CN" altLang="en-US" dirty="0"/>
              <a:t>（</a:t>
            </a:r>
            <a:r>
              <a:rPr lang="en-US" altLang="zh-CN" dirty="0"/>
              <a:t>2</a:t>
            </a:r>
            <a:r>
              <a:rPr lang="zh-CN" altLang="en-US" dirty="0"/>
              <a:t>）若采用链式存储结构保存</a:t>
            </a:r>
            <a:r>
              <a:rPr lang="en-US" altLang="zh-CN" dirty="0"/>
              <a:t>S</a:t>
            </a:r>
            <a:r>
              <a:rPr lang="zh-CN" altLang="en-US" dirty="0"/>
              <a:t>，且要求平均查找长度更短，则元素应如何排列？应使用何种查找方法？查找成功时的平均查找长度是多少？</a:t>
            </a:r>
            <a:endParaRPr lang="en-US" altLang="zh-CN" dirty="0">
              <a:solidFill>
                <a:srgbClr val="00B050"/>
              </a:solidFill>
            </a:endParaRPr>
          </a:p>
          <a:p>
            <a:pPr marL="514350" indent="-457200"/>
            <a:r>
              <a:rPr lang="zh-CN" altLang="en-US" dirty="0">
                <a:solidFill>
                  <a:srgbClr val="00B050"/>
                </a:solidFill>
              </a:rPr>
              <a:t>按查找概率从大到小排序，顺序查找，</a:t>
            </a:r>
            <a:r>
              <a:rPr lang="en-US" altLang="zh-CN" dirty="0">
                <a:solidFill>
                  <a:srgbClr val="00B050"/>
                </a:solidFill>
              </a:rPr>
              <a:t>ASL=1×0.35+2×0.35+3×0.15+4×0.15 =2.10</a:t>
            </a:r>
            <a:endParaRPr lang="zh-CN" altLang="en-US" dirty="0">
              <a:solidFill>
                <a:srgbClr val="00B050"/>
              </a:solidFill>
            </a:endParaRPr>
          </a:p>
        </p:txBody>
      </p:sp>
    </p:spTree>
    <p:extLst>
      <p:ext uri="{BB962C8B-B14F-4D97-AF65-F5344CB8AC3E}">
        <p14:creationId xmlns:p14="http://schemas.microsoft.com/office/powerpoint/2010/main" val="18441573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折半查找</a:t>
            </a:r>
          </a:p>
        </p:txBody>
      </p:sp>
      <p:sp>
        <p:nvSpPr>
          <p:cNvPr id="6" name="内容占位符 5"/>
          <p:cNvSpPr>
            <a:spLocks noGrp="1"/>
          </p:cNvSpPr>
          <p:nvPr>
            <p:ph sz="half" idx="1"/>
          </p:nvPr>
        </p:nvSpPr>
        <p:spPr/>
        <p:txBody>
          <a:bodyPr/>
          <a:lstStyle/>
          <a:p>
            <a:r>
              <a:rPr lang="zh-CN" altLang="en-US" dirty="0"/>
              <a:t>已知一个长度为</a:t>
            </a:r>
            <a:r>
              <a:rPr lang="en-US" altLang="zh-CN" dirty="0"/>
              <a:t>16</a:t>
            </a:r>
            <a:r>
              <a:rPr lang="zh-CN" altLang="en-US" dirty="0"/>
              <a:t>的顺序表</a:t>
            </a:r>
            <a:r>
              <a:rPr lang="en-US" altLang="zh-CN" dirty="0"/>
              <a:t>L</a:t>
            </a:r>
            <a:r>
              <a:rPr lang="zh-CN" altLang="en-US" dirty="0"/>
              <a:t>，其元素按关键字有序排列，若采用折半查找法查找一个</a:t>
            </a:r>
            <a:r>
              <a:rPr lang="en-US" altLang="zh-CN" dirty="0"/>
              <a:t>L</a:t>
            </a:r>
            <a:r>
              <a:rPr lang="zh-CN" altLang="en-US" dirty="0"/>
              <a:t>中不存在的元素，则关键字的比较次数最多是（）。</a:t>
            </a:r>
            <a:endParaRPr lang="en-US" altLang="zh-CN" dirty="0"/>
          </a:p>
          <a:p>
            <a:pPr marL="914400" lvl="1" indent="-457200">
              <a:buFont typeface="+mj-lt"/>
              <a:buAutoNum type="alphaUcPeriod"/>
            </a:pPr>
            <a:r>
              <a:rPr lang="en-US" altLang="zh-CN" dirty="0"/>
              <a:t>4</a:t>
            </a:r>
          </a:p>
          <a:p>
            <a:pPr marL="914400" lvl="1" indent="-457200">
              <a:buFont typeface="+mj-lt"/>
              <a:buAutoNum type="alphaUcPeriod"/>
            </a:pPr>
            <a:r>
              <a:rPr lang="en-US" altLang="zh-CN" dirty="0">
                <a:solidFill>
                  <a:srgbClr val="00B050"/>
                </a:solidFill>
              </a:rPr>
              <a:t>5</a:t>
            </a:r>
          </a:p>
          <a:p>
            <a:pPr marL="914400" lvl="1" indent="-457200">
              <a:buFont typeface="+mj-lt"/>
              <a:buAutoNum type="alphaUcPeriod"/>
            </a:pPr>
            <a:r>
              <a:rPr lang="en-US" altLang="zh-CN" dirty="0"/>
              <a:t>6</a:t>
            </a:r>
          </a:p>
          <a:p>
            <a:pPr marL="914400" lvl="1" indent="-457200">
              <a:buFont typeface="+mj-lt"/>
              <a:buAutoNum type="alphaUcPeriod"/>
            </a:pPr>
            <a:r>
              <a:rPr lang="en-US" altLang="zh-CN" dirty="0"/>
              <a:t>7</a:t>
            </a:r>
          </a:p>
          <a:p>
            <a:pPr marL="914400" lvl="1" indent="-457200">
              <a:buFont typeface="+mj-lt"/>
              <a:buAutoNum type="alphaUcPeriod"/>
            </a:pPr>
            <a:endParaRPr lang="zh-CN" altLang="en-US" dirty="0"/>
          </a:p>
        </p:txBody>
      </p:sp>
      <p:sp>
        <p:nvSpPr>
          <p:cNvPr id="7" name="内容占位符 6">
            <a:extLst>
              <a:ext uri="{FF2B5EF4-FFF2-40B4-BE49-F238E27FC236}">
                <a16:creationId xmlns:a16="http://schemas.microsoft.com/office/drawing/2014/main" id="{B643C093-4CFC-46FF-BB0B-0C8AFC400B7D}"/>
              </a:ext>
            </a:extLst>
          </p:cNvPr>
          <p:cNvSpPr>
            <a:spLocks noGrp="1"/>
          </p:cNvSpPr>
          <p:nvPr>
            <p:ph sz="half" idx="2"/>
          </p:nvPr>
        </p:nvSpPr>
        <p:spPr/>
        <p:txBody>
          <a:bodyPr/>
          <a:lstStyle/>
          <a:p>
            <a:r>
              <a:rPr lang="zh-CN" altLang="en-US" dirty="0">
                <a:solidFill>
                  <a:srgbClr val="00B050"/>
                </a:solidFill>
              </a:rPr>
              <a:t>不成功比成功多一次</a:t>
            </a:r>
            <a:endParaRPr lang="en-US" altLang="zh-CN" dirty="0">
              <a:solidFill>
                <a:srgbClr val="00B050"/>
              </a:solidFill>
            </a:endParaRPr>
          </a:p>
          <a:p>
            <a:r>
              <a:rPr lang="zh-CN" altLang="en-US" dirty="0">
                <a:solidFill>
                  <a:srgbClr val="00B050"/>
                </a:solidFill>
              </a:rPr>
              <a:t>成功查找：在某次比较中刚好命中</a:t>
            </a:r>
            <a:endParaRPr lang="en-US" altLang="zh-CN" dirty="0">
              <a:solidFill>
                <a:srgbClr val="00B050"/>
              </a:solidFill>
            </a:endParaRPr>
          </a:p>
          <a:p>
            <a:r>
              <a:rPr lang="zh-CN" altLang="en-US" dirty="0">
                <a:solidFill>
                  <a:srgbClr val="00B050"/>
                </a:solidFill>
              </a:rPr>
              <a:t>不成功查找：必须一直查到区间为空（</a:t>
            </a:r>
            <a:r>
              <a:rPr lang="en-US" altLang="zh-CN" dirty="0">
                <a:solidFill>
                  <a:srgbClr val="00B050"/>
                </a:solidFill>
              </a:rPr>
              <a:t>left &gt; right</a:t>
            </a:r>
            <a:r>
              <a:rPr lang="zh-CN" altLang="en-US" dirty="0">
                <a:solidFill>
                  <a:srgbClr val="00B050"/>
                </a:solidFill>
              </a:rPr>
              <a:t>）</a:t>
            </a:r>
          </a:p>
        </p:txBody>
      </p:sp>
    </p:spTree>
    <p:extLst>
      <p:ext uri="{BB962C8B-B14F-4D97-AF65-F5344CB8AC3E}">
        <p14:creationId xmlns:p14="http://schemas.microsoft.com/office/powerpoint/2010/main" val="7628251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折半查找判定树的构造</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212211" y="1524000"/>
            <a:ext cx="8173978" cy="5029200"/>
          </a:xfrm>
          <a:prstGeom prst="rect">
            <a:avLst/>
          </a:prstGeom>
        </p:spPr>
      </p:pic>
    </p:spTree>
    <p:extLst>
      <p:ext uri="{BB962C8B-B14F-4D97-AF65-F5344CB8AC3E}">
        <p14:creationId xmlns:p14="http://schemas.microsoft.com/office/powerpoint/2010/main" val="411248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链表与时间复杂度</a:t>
            </a:r>
          </a:p>
        </p:txBody>
      </p:sp>
      <p:sp>
        <p:nvSpPr>
          <p:cNvPr id="3" name="内容占位符 2"/>
          <p:cNvSpPr>
            <a:spLocks noGrp="1"/>
          </p:cNvSpPr>
          <p:nvPr>
            <p:ph sz="half" idx="1"/>
          </p:nvPr>
        </p:nvSpPr>
        <p:spPr/>
        <p:txBody>
          <a:bodyPr/>
          <a:lstStyle/>
          <a:p>
            <a:r>
              <a:rPr lang="zh-CN" altLang="en-US" dirty="0"/>
              <a:t>已知两个长度分别为</a:t>
            </a:r>
            <a:r>
              <a:rPr lang="en-US" altLang="zh-CN" dirty="0"/>
              <a:t>m</a:t>
            </a:r>
            <a:r>
              <a:rPr lang="zh-CN" altLang="en-US" dirty="0"/>
              <a:t>和</a:t>
            </a:r>
            <a:r>
              <a:rPr lang="en-US" altLang="zh-CN" dirty="0"/>
              <a:t>n</a:t>
            </a:r>
            <a:r>
              <a:rPr lang="zh-CN" altLang="en-US" dirty="0"/>
              <a:t>的升序链表，若将他们合并为长度为</a:t>
            </a:r>
            <a:r>
              <a:rPr lang="en-US" altLang="zh-CN" dirty="0" err="1"/>
              <a:t>m+n</a:t>
            </a:r>
            <a:r>
              <a:rPr lang="zh-CN" altLang="en-US" dirty="0"/>
              <a:t>的一个降序链表，则最坏情况下的时间复杂度为（）</a:t>
            </a:r>
            <a:endParaRPr lang="en-US" altLang="zh-CN" dirty="0"/>
          </a:p>
          <a:p>
            <a:pPr marL="914400" lvl="1" indent="-457200">
              <a:buFont typeface="+mj-lt"/>
              <a:buAutoNum type="alphaUcPeriod"/>
            </a:pPr>
            <a:r>
              <a:rPr lang="en-US" altLang="zh-CN" dirty="0"/>
              <a:t>O(n)</a:t>
            </a:r>
          </a:p>
          <a:p>
            <a:pPr marL="914400" lvl="1" indent="-457200">
              <a:buFont typeface="+mj-lt"/>
              <a:buAutoNum type="alphaUcPeriod"/>
            </a:pPr>
            <a:r>
              <a:rPr lang="en-US" altLang="zh-CN" dirty="0"/>
              <a:t>O(</a:t>
            </a:r>
            <a:r>
              <a:rPr lang="en-US" altLang="zh-CN" dirty="0" err="1"/>
              <a:t>mn</a:t>
            </a:r>
            <a:r>
              <a:rPr lang="en-US" altLang="zh-CN" dirty="0"/>
              <a:t>)</a:t>
            </a:r>
          </a:p>
          <a:p>
            <a:pPr marL="914400" lvl="1" indent="-457200">
              <a:buFont typeface="+mj-lt"/>
              <a:buAutoNum type="alphaUcPeriod"/>
            </a:pPr>
            <a:r>
              <a:rPr lang="en-US" altLang="zh-CN" dirty="0"/>
              <a:t>O(min(</a:t>
            </a:r>
            <a:r>
              <a:rPr lang="en-US" altLang="zh-CN" dirty="0" err="1"/>
              <a:t>m,n</a:t>
            </a:r>
            <a:r>
              <a:rPr lang="en-US" altLang="zh-CN" dirty="0"/>
              <a:t>))</a:t>
            </a:r>
          </a:p>
          <a:p>
            <a:pPr marL="914400" lvl="1" indent="-457200">
              <a:buFont typeface="+mj-lt"/>
              <a:buAutoNum type="alphaUcPeriod"/>
            </a:pPr>
            <a:r>
              <a:rPr lang="en-US" altLang="zh-CN" dirty="0">
                <a:solidFill>
                  <a:srgbClr val="00B050"/>
                </a:solidFill>
              </a:rPr>
              <a:t>O(max(</a:t>
            </a:r>
            <a:r>
              <a:rPr lang="en-US" altLang="zh-CN" dirty="0" err="1">
                <a:solidFill>
                  <a:srgbClr val="00B050"/>
                </a:solidFill>
              </a:rPr>
              <a:t>m,n</a:t>
            </a:r>
            <a:r>
              <a:rPr lang="en-US" altLang="zh-CN" dirty="0">
                <a:solidFill>
                  <a:srgbClr val="00B050"/>
                </a:solidFill>
              </a:rPr>
              <a:t>))</a:t>
            </a:r>
            <a:endParaRPr lang="zh-CN" altLang="en-US" dirty="0">
              <a:solidFill>
                <a:srgbClr val="00B050"/>
              </a:solidFill>
            </a:endParaRPr>
          </a:p>
        </p:txBody>
      </p:sp>
      <p:sp>
        <p:nvSpPr>
          <p:cNvPr id="4" name="内容占位符 3">
            <a:extLst>
              <a:ext uri="{FF2B5EF4-FFF2-40B4-BE49-F238E27FC236}">
                <a16:creationId xmlns:a16="http://schemas.microsoft.com/office/drawing/2014/main" id="{BD2D53CA-9F44-45DE-AF4B-22F3DA6D970F}"/>
              </a:ext>
            </a:extLst>
          </p:cNvPr>
          <p:cNvSpPr>
            <a:spLocks noGrp="1"/>
          </p:cNvSpPr>
          <p:nvPr>
            <p:ph sz="half" idx="2"/>
          </p:nvPr>
        </p:nvSpPr>
        <p:spPr/>
        <p:txBody>
          <a:bodyPr/>
          <a:lstStyle/>
          <a:p>
            <a:r>
              <a:rPr lang="zh-CN" altLang="en-US" sz="2400" dirty="0">
                <a:solidFill>
                  <a:srgbClr val="00B050"/>
                </a:solidFill>
              </a:rPr>
              <a:t>每次比较两个升序链表的头节点值，</a:t>
            </a:r>
            <a:r>
              <a:rPr lang="zh-CN" altLang="en-US" sz="2400" b="1" dirty="0">
                <a:solidFill>
                  <a:srgbClr val="00B050"/>
                </a:solidFill>
              </a:rPr>
              <a:t>取较小的那个</a:t>
            </a:r>
            <a:r>
              <a:rPr lang="zh-CN" altLang="en-US" sz="2400" dirty="0">
                <a:solidFill>
                  <a:srgbClr val="00B050"/>
                </a:solidFill>
              </a:rPr>
              <a:t>；</a:t>
            </a:r>
          </a:p>
          <a:p>
            <a:r>
              <a:rPr lang="zh-CN" altLang="en-US" sz="2400" dirty="0">
                <a:solidFill>
                  <a:srgbClr val="00B050"/>
                </a:solidFill>
              </a:rPr>
              <a:t>将取出的节点用「</a:t>
            </a:r>
            <a:r>
              <a:rPr lang="zh-CN" altLang="en-US" sz="2400" b="1" dirty="0">
                <a:solidFill>
                  <a:srgbClr val="00B050"/>
                </a:solidFill>
              </a:rPr>
              <a:t>头插法</a:t>
            </a:r>
            <a:r>
              <a:rPr lang="zh-CN" altLang="en-US" sz="2400" dirty="0">
                <a:solidFill>
                  <a:srgbClr val="00B050"/>
                </a:solidFill>
              </a:rPr>
              <a:t>」插入新链表；</a:t>
            </a:r>
            <a:endParaRPr lang="en-US" altLang="zh-CN" sz="2400" dirty="0">
              <a:solidFill>
                <a:srgbClr val="00B050"/>
              </a:solidFill>
            </a:endParaRPr>
          </a:p>
          <a:p>
            <a:r>
              <a:rPr lang="zh-CN" altLang="en-US" sz="2400" dirty="0">
                <a:solidFill>
                  <a:srgbClr val="00B050"/>
                </a:solidFill>
              </a:rPr>
              <a:t>当其中一个链表遍历完后，把另一个链表剩余的节点依次用头插法接入新链表。</a:t>
            </a:r>
            <a:endParaRPr lang="en-US" altLang="zh-CN" sz="2400" dirty="0">
              <a:solidFill>
                <a:srgbClr val="00B050"/>
              </a:solidFill>
            </a:endParaRPr>
          </a:p>
          <a:p>
            <a:endParaRPr lang="en-US" altLang="zh-CN" sz="2400" dirty="0">
              <a:solidFill>
                <a:srgbClr val="00B050"/>
              </a:solidFill>
            </a:endParaRPr>
          </a:p>
          <a:p>
            <a:r>
              <a:rPr lang="zh-CN" altLang="en-US" sz="2400" dirty="0">
                <a:solidFill>
                  <a:srgbClr val="00B050"/>
                </a:solidFill>
              </a:rPr>
              <a:t>每个节点访问一次；</a:t>
            </a:r>
            <a:endParaRPr lang="en-US" altLang="zh-CN" sz="2400" dirty="0">
              <a:solidFill>
                <a:srgbClr val="00B050"/>
              </a:solidFill>
            </a:endParaRPr>
          </a:p>
          <a:p>
            <a:r>
              <a:rPr lang="en-US" altLang="zh-CN" sz="2400" dirty="0">
                <a:solidFill>
                  <a:srgbClr val="00B050"/>
                </a:solidFill>
              </a:rPr>
              <a:t>O(</a:t>
            </a:r>
            <a:r>
              <a:rPr lang="en-US" altLang="zh-CN" sz="2400" dirty="0" err="1">
                <a:solidFill>
                  <a:srgbClr val="00B050"/>
                </a:solidFill>
              </a:rPr>
              <a:t>m+n</a:t>
            </a:r>
            <a:r>
              <a:rPr lang="en-US" altLang="zh-CN" sz="2400" dirty="0">
                <a:solidFill>
                  <a:srgbClr val="00B050"/>
                </a:solidFill>
              </a:rPr>
              <a:t>) </a:t>
            </a:r>
            <a:r>
              <a:rPr lang="zh-CN" altLang="en-US" sz="2400" dirty="0">
                <a:solidFill>
                  <a:srgbClr val="00B050"/>
                </a:solidFill>
              </a:rPr>
              <a:t>等价于 </a:t>
            </a:r>
            <a:r>
              <a:rPr lang="en-US" altLang="zh-CN" sz="2400" dirty="0">
                <a:solidFill>
                  <a:srgbClr val="00B050"/>
                </a:solidFill>
              </a:rPr>
              <a:t>O(max(</a:t>
            </a:r>
            <a:r>
              <a:rPr lang="en-US" altLang="zh-CN" sz="2400" dirty="0" err="1">
                <a:solidFill>
                  <a:srgbClr val="00B050"/>
                </a:solidFill>
              </a:rPr>
              <a:t>m,n</a:t>
            </a:r>
            <a:r>
              <a:rPr lang="en-US" altLang="zh-CN" sz="2400" dirty="0">
                <a:solidFill>
                  <a:srgbClr val="00B050"/>
                </a:solidFill>
              </a:rPr>
              <a:t>))</a:t>
            </a:r>
            <a:r>
              <a:rPr lang="zh-CN" altLang="en-US" sz="2400" dirty="0">
                <a:solidFill>
                  <a:srgbClr val="00B050"/>
                </a:solidFill>
              </a:rPr>
              <a:t>。</a:t>
            </a:r>
          </a:p>
        </p:txBody>
      </p:sp>
    </p:spTree>
    <p:extLst>
      <p:ext uri="{BB962C8B-B14F-4D97-AF65-F5344CB8AC3E}">
        <p14:creationId xmlns:p14="http://schemas.microsoft.com/office/powerpoint/2010/main" val="7325580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折半查找</a:t>
            </a:r>
          </a:p>
        </p:txBody>
      </p:sp>
      <p:sp>
        <p:nvSpPr>
          <p:cNvPr id="3" name="内容占位符 2"/>
          <p:cNvSpPr>
            <a:spLocks noGrp="1"/>
          </p:cNvSpPr>
          <p:nvPr>
            <p:ph idx="1"/>
          </p:nvPr>
        </p:nvSpPr>
        <p:spPr/>
        <p:txBody>
          <a:bodyPr/>
          <a:lstStyle/>
          <a:p>
            <a:r>
              <a:rPr lang="zh-CN" altLang="en-US" dirty="0"/>
              <a:t>下列选项中，不能构成折半查找中关键字比较序列的是（）。</a:t>
            </a:r>
            <a:endParaRPr lang="en-US" altLang="zh-CN" dirty="0"/>
          </a:p>
          <a:p>
            <a:pPr marL="914400" lvl="1" indent="-457200">
              <a:buFont typeface="+mj-lt"/>
              <a:buAutoNum type="alphaUcPeriod"/>
            </a:pPr>
            <a:r>
              <a:rPr lang="en-US" altLang="zh-CN" dirty="0">
                <a:solidFill>
                  <a:srgbClr val="00B050"/>
                </a:solidFill>
              </a:rPr>
              <a:t>500</a:t>
            </a:r>
            <a:r>
              <a:rPr lang="zh-CN" altLang="en-US" dirty="0">
                <a:solidFill>
                  <a:srgbClr val="00B050"/>
                </a:solidFill>
              </a:rPr>
              <a:t>，</a:t>
            </a:r>
            <a:r>
              <a:rPr lang="en-US" altLang="zh-CN" dirty="0">
                <a:solidFill>
                  <a:srgbClr val="00B050"/>
                </a:solidFill>
              </a:rPr>
              <a:t>200</a:t>
            </a:r>
            <a:r>
              <a:rPr lang="zh-CN" altLang="en-US" dirty="0">
                <a:solidFill>
                  <a:srgbClr val="00B050"/>
                </a:solidFill>
              </a:rPr>
              <a:t>，</a:t>
            </a:r>
            <a:r>
              <a:rPr lang="en-US" altLang="zh-CN" dirty="0">
                <a:solidFill>
                  <a:srgbClr val="00B050"/>
                </a:solidFill>
              </a:rPr>
              <a:t>415</a:t>
            </a:r>
            <a:r>
              <a:rPr lang="zh-CN" altLang="en-US" dirty="0">
                <a:solidFill>
                  <a:srgbClr val="00B050"/>
                </a:solidFill>
              </a:rPr>
              <a:t>，</a:t>
            </a:r>
            <a:r>
              <a:rPr lang="en-US" altLang="zh-CN" dirty="0">
                <a:solidFill>
                  <a:srgbClr val="00B050"/>
                </a:solidFill>
              </a:rPr>
              <a:t>180</a:t>
            </a:r>
          </a:p>
          <a:p>
            <a:pPr marL="914400" lvl="1" indent="-457200">
              <a:buFont typeface="+mj-lt"/>
              <a:buAutoNum type="alphaUcPeriod"/>
            </a:pPr>
            <a:r>
              <a:rPr lang="en-US" altLang="zh-CN" dirty="0"/>
              <a:t>500</a:t>
            </a:r>
            <a:r>
              <a:rPr lang="zh-CN" altLang="en-US" dirty="0"/>
              <a:t>，</a:t>
            </a:r>
            <a:r>
              <a:rPr lang="en-US" altLang="zh-CN" dirty="0"/>
              <a:t>450</a:t>
            </a:r>
            <a:r>
              <a:rPr lang="zh-CN" altLang="en-US" dirty="0"/>
              <a:t>，</a:t>
            </a:r>
            <a:r>
              <a:rPr lang="en-US" altLang="zh-CN" dirty="0"/>
              <a:t>200</a:t>
            </a:r>
            <a:r>
              <a:rPr lang="zh-CN" altLang="en-US" dirty="0"/>
              <a:t>，</a:t>
            </a:r>
            <a:r>
              <a:rPr lang="en-US" altLang="zh-CN" dirty="0"/>
              <a:t>180</a:t>
            </a:r>
          </a:p>
          <a:p>
            <a:pPr marL="914400" lvl="1" indent="-457200">
              <a:buFont typeface="+mj-lt"/>
              <a:buAutoNum type="alphaUcPeriod"/>
            </a:pPr>
            <a:r>
              <a:rPr lang="en-US" altLang="zh-CN" dirty="0"/>
              <a:t>180</a:t>
            </a:r>
            <a:r>
              <a:rPr lang="zh-CN" altLang="en-US" dirty="0"/>
              <a:t>，</a:t>
            </a:r>
            <a:r>
              <a:rPr lang="en-US" altLang="zh-CN" dirty="0"/>
              <a:t>500</a:t>
            </a:r>
            <a:r>
              <a:rPr lang="zh-CN" altLang="en-US" dirty="0"/>
              <a:t>，</a:t>
            </a:r>
            <a:r>
              <a:rPr lang="en-US" altLang="zh-CN" dirty="0"/>
              <a:t>200</a:t>
            </a:r>
            <a:r>
              <a:rPr lang="zh-CN" altLang="en-US" dirty="0"/>
              <a:t>，</a:t>
            </a:r>
            <a:r>
              <a:rPr lang="en-US" altLang="zh-CN" dirty="0"/>
              <a:t>450</a:t>
            </a:r>
          </a:p>
          <a:p>
            <a:pPr marL="914400" lvl="1" indent="-457200">
              <a:buFont typeface="+mj-lt"/>
              <a:buAutoNum type="alphaUcPeriod"/>
            </a:pPr>
            <a:r>
              <a:rPr lang="en-US" altLang="zh-CN" dirty="0"/>
              <a:t>180</a:t>
            </a:r>
            <a:r>
              <a:rPr lang="zh-CN" altLang="en-US" dirty="0"/>
              <a:t>，</a:t>
            </a:r>
            <a:r>
              <a:rPr lang="en-US" altLang="zh-CN" dirty="0"/>
              <a:t>200</a:t>
            </a:r>
            <a:r>
              <a:rPr lang="zh-CN" altLang="en-US" dirty="0"/>
              <a:t>，</a:t>
            </a:r>
            <a:r>
              <a:rPr lang="en-US" altLang="zh-CN" dirty="0"/>
              <a:t>500</a:t>
            </a:r>
            <a:r>
              <a:rPr lang="zh-CN" altLang="en-US" dirty="0"/>
              <a:t>，</a:t>
            </a:r>
            <a:r>
              <a:rPr lang="en-US" altLang="zh-CN" dirty="0"/>
              <a:t>450</a:t>
            </a:r>
            <a:endParaRPr lang="zh-CN" altLang="en-US" dirty="0"/>
          </a:p>
        </p:txBody>
      </p:sp>
    </p:spTree>
    <p:extLst>
      <p:ext uri="{BB962C8B-B14F-4D97-AF65-F5344CB8AC3E}">
        <p14:creationId xmlns:p14="http://schemas.microsoft.com/office/powerpoint/2010/main" val="18149195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折半查找</a:t>
            </a:r>
          </a:p>
        </p:txBody>
      </p:sp>
      <p:sp>
        <p:nvSpPr>
          <p:cNvPr id="4" name="内容占位符 3"/>
          <p:cNvSpPr>
            <a:spLocks noGrp="1"/>
          </p:cNvSpPr>
          <p:nvPr>
            <p:ph sz="half" idx="1"/>
          </p:nvPr>
        </p:nvSpPr>
        <p:spPr/>
        <p:txBody>
          <a:bodyPr/>
          <a:lstStyle/>
          <a:p>
            <a:r>
              <a:rPr lang="zh-CN" altLang="en-US" sz="2400" dirty="0"/>
              <a:t>在有</a:t>
            </a:r>
            <a:r>
              <a:rPr lang="en-US" altLang="zh-CN" sz="2400" dirty="0"/>
              <a:t>n</a:t>
            </a:r>
            <a:r>
              <a:rPr lang="zh-CN" altLang="en-US" sz="2400" dirty="0"/>
              <a:t>（</a:t>
            </a:r>
            <a:r>
              <a:rPr lang="en-US" altLang="zh-CN" sz="2400" dirty="0"/>
              <a:t>n&gt;1000</a:t>
            </a:r>
            <a:r>
              <a:rPr lang="zh-CN" altLang="en-US" sz="2400" dirty="0"/>
              <a:t>）个元素的升序数组</a:t>
            </a:r>
            <a:r>
              <a:rPr lang="en-US" altLang="zh-CN" sz="2400" dirty="0"/>
              <a:t>A</a:t>
            </a:r>
            <a:r>
              <a:rPr lang="zh-CN" altLang="en-US" sz="2400" dirty="0"/>
              <a:t>中查找关键字</a:t>
            </a:r>
            <a:r>
              <a:rPr lang="en-US" altLang="zh-CN" sz="2400" dirty="0"/>
              <a:t>x</a:t>
            </a:r>
            <a:r>
              <a:rPr lang="zh-CN" altLang="en-US" sz="2400" dirty="0"/>
              <a:t>，查找算法的伪代码如右。本算法与折半查找相比，有可能具有更少比较次数的情形是（）。</a:t>
            </a:r>
            <a:endParaRPr lang="en-US" altLang="zh-CN" sz="2400" dirty="0"/>
          </a:p>
          <a:p>
            <a:pPr marL="914400" lvl="1" indent="-457200">
              <a:buFont typeface="+mj-lt"/>
              <a:buAutoNum type="alphaUcPeriod"/>
            </a:pPr>
            <a:r>
              <a:rPr lang="zh-CN" altLang="en-US" sz="2000" dirty="0"/>
              <a:t>当</a:t>
            </a:r>
            <a:r>
              <a:rPr lang="en-US" altLang="zh-CN" sz="2000" dirty="0"/>
              <a:t>x</a:t>
            </a:r>
            <a:r>
              <a:rPr lang="zh-CN" altLang="en-US" sz="2000" dirty="0"/>
              <a:t>不在数组中</a:t>
            </a:r>
            <a:endParaRPr lang="en-US" altLang="zh-CN" sz="2000" dirty="0"/>
          </a:p>
          <a:p>
            <a:pPr marL="914400" lvl="1" indent="-457200">
              <a:buFont typeface="+mj-lt"/>
              <a:buAutoNum type="alphaUcPeriod"/>
            </a:pPr>
            <a:r>
              <a:rPr lang="zh-CN" altLang="en-US" sz="2000" dirty="0">
                <a:solidFill>
                  <a:srgbClr val="00B050"/>
                </a:solidFill>
              </a:rPr>
              <a:t>当</a:t>
            </a:r>
            <a:r>
              <a:rPr lang="en-US" altLang="zh-CN" sz="2000" dirty="0">
                <a:solidFill>
                  <a:srgbClr val="00B050"/>
                </a:solidFill>
              </a:rPr>
              <a:t>x</a:t>
            </a:r>
            <a:r>
              <a:rPr lang="zh-CN" altLang="en-US" sz="2000" dirty="0">
                <a:solidFill>
                  <a:srgbClr val="00B050"/>
                </a:solidFill>
              </a:rPr>
              <a:t>接近数组开头处</a:t>
            </a:r>
            <a:endParaRPr lang="en-US" altLang="zh-CN" sz="2000" dirty="0">
              <a:solidFill>
                <a:srgbClr val="00B050"/>
              </a:solidFill>
            </a:endParaRPr>
          </a:p>
          <a:p>
            <a:pPr marL="914400" lvl="1" indent="-457200">
              <a:buFont typeface="+mj-lt"/>
              <a:buAutoNum type="alphaUcPeriod"/>
            </a:pPr>
            <a:r>
              <a:rPr lang="zh-CN" altLang="en-US" sz="2000" dirty="0"/>
              <a:t>当</a:t>
            </a:r>
            <a:r>
              <a:rPr lang="en-US" altLang="zh-CN" sz="2000" dirty="0"/>
              <a:t>x</a:t>
            </a:r>
            <a:r>
              <a:rPr lang="zh-CN" altLang="en-US" sz="2000" dirty="0"/>
              <a:t>接近数组结尾处</a:t>
            </a:r>
            <a:endParaRPr lang="en-US" altLang="zh-CN" sz="2000" dirty="0"/>
          </a:p>
          <a:p>
            <a:pPr marL="914400" lvl="1" indent="-457200">
              <a:buFont typeface="+mj-lt"/>
              <a:buAutoNum type="alphaUcPeriod"/>
            </a:pPr>
            <a:r>
              <a:rPr lang="zh-CN" altLang="en-US" sz="2000" dirty="0"/>
              <a:t>当</a:t>
            </a:r>
            <a:r>
              <a:rPr lang="en-US" altLang="zh-CN" sz="2000" dirty="0"/>
              <a:t>x</a:t>
            </a:r>
            <a:r>
              <a:rPr lang="zh-CN" altLang="en-US" sz="2000" dirty="0"/>
              <a:t>接近数组中间位置</a:t>
            </a:r>
            <a:endParaRPr lang="en-US" altLang="zh-CN" sz="2000" dirty="0"/>
          </a:p>
          <a:p>
            <a:r>
              <a:rPr lang="zh-CN" altLang="en-US" sz="2400" dirty="0">
                <a:solidFill>
                  <a:srgbClr val="00B050"/>
                </a:solidFill>
              </a:rPr>
              <a:t>本题代码为一步一跳的线性查找代码的优化，三步一跳找到目标元素或者目标元素附近再进行进一步检查。</a:t>
            </a:r>
          </a:p>
        </p:txBody>
      </p:sp>
      <p:pic>
        <p:nvPicPr>
          <p:cNvPr id="6" name="内容占位符 5"/>
          <p:cNvPicPr>
            <a:picLocks noGrp="1" noChangeAspect="1"/>
          </p:cNvPicPr>
          <p:nvPr>
            <p:ph sz="half" idx="2"/>
          </p:nvPr>
        </p:nvPicPr>
        <p:blipFill>
          <a:blip r:embed="rId3"/>
          <a:stretch>
            <a:fillRect/>
          </a:stretch>
        </p:blipFill>
        <p:spPr>
          <a:xfrm>
            <a:off x="6400800" y="3111301"/>
            <a:ext cx="5080000" cy="1702198"/>
          </a:xfrm>
          <a:prstGeom prst="rect">
            <a:avLst/>
          </a:prstGeom>
        </p:spPr>
      </p:pic>
    </p:spTree>
    <p:extLst>
      <p:ext uri="{BB962C8B-B14F-4D97-AF65-F5344CB8AC3E}">
        <p14:creationId xmlns:p14="http://schemas.microsoft.com/office/powerpoint/2010/main" val="33468034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折半查找</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lstStyle/>
              <a:p>
                <a:r>
                  <a:rPr lang="zh-CN" altLang="en-US" dirty="0"/>
                  <a:t>对含</a:t>
                </a:r>
                <a:r>
                  <a:rPr lang="en-US" altLang="zh-CN" dirty="0"/>
                  <a:t>600</a:t>
                </a:r>
                <a:r>
                  <a:rPr lang="zh-CN" altLang="en-US" dirty="0"/>
                  <a:t>个元素的有序顺序表进行折半查找，关键字间的比较次数最多是（）</a:t>
                </a:r>
                <a:endParaRPr lang="en-US" altLang="zh-CN" dirty="0"/>
              </a:p>
              <a:p>
                <a:pPr marL="914400" lvl="1" indent="-457200">
                  <a:buFont typeface="+mj-lt"/>
                  <a:buAutoNum type="alphaUcPeriod"/>
                </a:pPr>
                <a:r>
                  <a:rPr lang="en-US" altLang="zh-CN" dirty="0"/>
                  <a:t>9</a:t>
                </a:r>
              </a:p>
              <a:p>
                <a:pPr marL="914400" lvl="1" indent="-457200">
                  <a:buFont typeface="+mj-lt"/>
                  <a:buAutoNum type="alphaUcPeriod"/>
                </a:pPr>
                <a:r>
                  <a:rPr lang="en-US" altLang="zh-CN" dirty="0">
                    <a:solidFill>
                      <a:srgbClr val="00B050"/>
                    </a:solidFill>
                  </a:rPr>
                  <a:t>10</a:t>
                </a:r>
              </a:p>
              <a:p>
                <a:pPr marL="914400" lvl="1" indent="-457200">
                  <a:buFont typeface="+mj-lt"/>
                  <a:buAutoNum type="alphaUcPeriod"/>
                </a:pPr>
                <a:r>
                  <a:rPr lang="en-US" altLang="zh-CN" dirty="0"/>
                  <a:t>30</a:t>
                </a:r>
              </a:p>
              <a:p>
                <a:pPr marL="914400" lvl="1" indent="-457200">
                  <a:buFont typeface="+mj-lt"/>
                  <a:buAutoNum type="alphaUcPeriod"/>
                </a:pPr>
                <a:r>
                  <a:rPr lang="en-US" altLang="zh-CN" dirty="0"/>
                  <a:t>300</a:t>
                </a:r>
              </a:p>
              <a:p>
                <a:pPr marL="914400" lvl="1" indent="-457200">
                  <a:buFont typeface="+mj-lt"/>
                  <a:buAutoNum type="alphaUcPeriod"/>
                </a:pPr>
                <a:endParaRPr lang="en-US" altLang="zh-CN" dirty="0"/>
              </a:p>
              <a:p>
                <a:pPr marL="514350" indent="-457200"/>
                <a14:m>
                  <m:oMath xmlns:m="http://schemas.openxmlformats.org/officeDocument/2006/math">
                    <m:d>
                      <m:dPr>
                        <m:begChr m:val="⌈"/>
                        <m:endChr m:val="⌉"/>
                        <m:ctrlPr>
                          <a:rPr lang="zh-CN" altLang="en-US" i="1" smtClean="0">
                            <a:solidFill>
                              <a:srgbClr val="00B050"/>
                            </a:solidFill>
                            <a:latin typeface="Cambria Math" panose="02040503050406030204" pitchFamily="18" charset="0"/>
                          </a:rPr>
                        </m:ctrlPr>
                      </m:dPr>
                      <m:e>
                        <m:func>
                          <m:funcPr>
                            <m:ctrlPr>
                              <a:rPr lang="en-US" altLang="zh-CN" i="1" smtClean="0">
                                <a:solidFill>
                                  <a:srgbClr val="00B050"/>
                                </a:solidFill>
                                <a:latin typeface="Cambria Math" panose="02040503050406030204" pitchFamily="18" charset="0"/>
                              </a:rPr>
                            </m:ctrlPr>
                          </m:funcPr>
                          <m:fName>
                            <m:sSub>
                              <m:sSubPr>
                                <m:ctrlPr>
                                  <a:rPr lang="en-US" altLang="zh-CN" i="1" smtClean="0">
                                    <a:solidFill>
                                      <a:srgbClr val="00B050"/>
                                    </a:solidFill>
                                    <a:latin typeface="Cambria Math" panose="02040503050406030204" pitchFamily="18" charset="0"/>
                                  </a:rPr>
                                </m:ctrlPr>
                              </m:sSubPr>
                              <m:e>
                                <m:r>
                                  <m:rPr>
                                    <m:sty m:val="p"/>
                                  </m:rPr>
                                  <a:rPr lang="en-US" altLang="zh-CN" i="0" smtClean="0">
                                    <a:solidFill>
                                      <a:srgbClr val="00B050"/>
                                    </a:solidFill>
                                    <a:latin typeface="Cambria Math" panose="02040503050406030204" pitchFamily="18" charset="0"/>
                                  </a:rPr>
                                  <m:t>log</m:t>
                                </m:r>
                              </m:e>
                              <m:sub>
                                <m:r>
                                  <a:rPr lang="en-US" altLang="zh-CN" b="0" i="1" smtClean="0">
                                    <a:solidFill>
                                      <a:srgbClr val="00B050"/>
                                    </a:solidFill>
                                    <a:latin typeface="Cambria Math" panose="02040503050406030204" pitchFamily="18" charset="0"/>
                                  </a:rPr>
                                  <m:t>2</m:t>
                                </m:r>
                              </m:sub>
                            </m:sSub>
                          </m:fName>
                          <m:e>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𝑛</m:t>
                            </m:r>
                            <m:r>
                              <a:rPr lang="en-US" altLang="zh-CN" b="0" i="1" smtClean="0">
                                <a:solidFill>
                                  <a:srgbClr val="00B050"/>
                                </a:solidFill>
                                <a:latin typeface="Cambria Math" panose="02040503050406030204" pitchFamily="18" charset="0"/>
                              </a:rPr>
                              <m:t>+1)</m:t>
                            </m:r>
                          </m:e>
                        </m:func>
                      </m:e>
                    </m:d>
                  </m:oMath>
                </a14:m>
                <a:endParaRPr lang="zh-CN" altLang="en-US"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3"/>
                <a:stretch>
                  <a:fillRect l="-941" t="-1926" r="-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52477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折半查找</a:t>
            </a:r>
          </a:p>
        </p:txBody>
      </p:sp>
      <p:sp>
        <p:nvSpPr>
          <p:cNvPr id="3" name="内容占位符 2"/>
          <p:cNvSpPr>
            <a:spLocks noGrp="1"/>
          </p:cNvSpPr>
          <p:nvPr>
            <p:ph sz="half" idx="1"/>
          </p:nvPr>
        </p:nvSpPr>
        <p:spPr/>
        <p:txBody>
          <a:bodyPr/>
          <a:lstStyle/>
          <a:p>
            <a:r>
              <a:rPr lang="zh-CN" altLang="en-US" dirty="0"/>
              <a:t>下列数据结构中，不适合直接使用折半查找的是（）。</a:t>
            </a:r>
            <a:br>
              <a:rPr lang="en-US" altLang="zh-CN" dirty="0"/>
            </a:br>
            <a:r>
              <a:rPr lang="en-US" altLang="zh-CN" dirty="0"/>
              <a:t>I. </a:t>
            </a:r>
            <a:r>
              <a:rPr lang="zh-CN" altLang="en-US" dirty="0"/>
              <a:t>有序链表</a:t>
            </a:r>
            <a:r>
              <a:rPr lang="en-US" altLang="zh-CN" dirty="0"/>
              <a:t>	II. </a:t>
            </a:r>
            <a:r>
              <a:rPr lang="zh-CN" altLang="en-US" dirty="0"/>
              <a:t>无序数组</a:t>
            </a:r>
            <a:r>
              <a:rPr lang="en-US" altLang="zh-CN" dirty="0"/>
              <a:t>	III. </a:t>
            </a:r>
            <a:r>
              <a:rPr lang="zh-CN" altLang="en-US" dirty="0"/>
              <a:t>有序静态链表</a:t>
            </a:r>
            <a:br>
              <a:rPr lang="en-US" altLang="zh-CN" dirty="0"/>
            </a:br>
            <a:r>
              <a:rPr lang="en-US" altLang="zh-CN" dirty="0"/>
              <a:t>IV. </a:t>
            </a:r>
            <a:r>
              <a:rPr lang="zh-CN" altLang="en-US" dirty="0"/>
              <a:t>无序静态链表</a:t>
            </a:r>
            <a:br>
              <a:rPr lang="en-US" altLang="zh-CN" dirty="0"/>
            </a:br>
            <a:br>
              <a:rPr lang="en-US" altLang="zh-CN" dirty="0"/>
            </a:br>
            <a:r>
              <a:rPr lang="en-US" altLang="zh-CN" dirty="0"/>
              <a:t>A.</a:t>
            </a:r>
            <a:r>
              <a:rPr lang="zh-CN" altLang="en-US" dirty="0"/>
              <a:t>仅</a:t>
            </a:r>
            <a:r>
              <a:rPr lang="en-US" altLang="zh-CN" dirty="0"/>
              <a:t>I, III</a:t>
            </a:r>
            <a:br>
              <a:rPr lang="en-US" altLang="zh-CN" dirty="0"/>
            </a:br>
            <a:r>
              <a:rPr lang="en-US" altLang="zh-CN" dirty="0"/>
              <a:t>B. </a:t>
            </a:r>
            <a:r>
              <a:rPr lang="zh-CN" altLang="en-US" dirty="0"/>
              <a:t>仅</a:t>
            </a:r>
            <a:r>
              <a:rPr lang="en-US" altLang="zh-CN" dirty="0"/>
              <a:t>II, IV</a:t>
            </a:r>
            <a:br>
              <a:rPr lang="en-US" altLang="zh-CN" dirty="0"/>
            </a:br>
            <a:r>
              <a:rPr lang="en-US" altLang="zh-CN" dirty="0"/>
              <a:t>C. </a:t>
            </a:r>
            <a:r>
              <a:rPr lang="zh-CN" altLang="en-US" dirty="0"/>
              <a:t>仅</a:t>
            </a:r>
            <a:r>
              <a:rPr lang="en-US" altLang="zh-CN" dirty="0"/>
              <a:t>II, III, IV</a:t>
            </a:r>
            <a:br>
              <a:rPr lang="en-US" altLang="zh-CN" dirty="0"/>
            </a:br>
            <a:r>
              <a:rPr lang="en-US" altLang="zh-CN" dirty="0">
                <a:solidFill>
                  <a:srgbClr val="00B050"/>
                </a:solidFill>
              </a:rPr>
              <a:t>D. I, II, III, IV</a:t>
            </a:r>
            <a:endParaRPr lang="zh-CN" altLang="en-US" dirty="0">
              <a:solidFill>
                <a:srgbClr val="00B050"/>
              </a:solidFill>
            </a:endParaRPr>
          </a:p>
        </p:txBody>
      </p:sp>
      <p:sp>
        <p:nvSpPr>
          <p:cNvPr id="4" name="内容占位符 3">
            <a:extLst>
              <a:ext uri="{FF2B5EF4-FFF2-40B4-BE49-F238E27FC236}">
                <a16:creationId xmlns:a16="http://schemas.microsoft.com/office/drawing/2014/main" id="{B385B6D4-F224-4F35-85E7-368E51107D83}"/>
              </a:ext>
            </a:extLst>
          </p:cNvPr>
          <p:cNvSpPr>
            <a:spLocks noGrp="1"/>
          </p:cNvSpPr>
          <p:nvPr>
            <p:ph sz="half" idx="2"/>
          </p:nvPr>
        </p:nvSpPr>
        <p:spPr/>
        <p:txBody>
          <a:bodyPr/>
          <a:lstStyle/>
          <a:p>
            <a:pPr marL="0" indent="0">
              <a:buNone/>
            </a:pPr>
            <a:r>
              <a:rPr lang="zh-CN" altLang="en-US" dirty="0">
                <a:solidFill>
                  <a:srgbClr val="00B050"/>
                </a:solidFill>
              </a:rPr>
              <a:t>使用折半查找的前提有两个：</a:t>
            </a:r>
          </a:p>
          <a:p>
            <a:r>
              <a:rPr lang="zh-CN" altLang="en-US" dirty="0">
                <a:solidFill>
                  <a:srgbClr val="00B050"/>
                </a:solidFill>
              </a:rPr>
              <a:t>有序：该数据结构中包含的所有关键字有序。</a:t>
            </a:r>
          </a:p>
          <a:p>
            <a:r>
              <a:rPr lang="zh-CN" altLang="en-US" dirty="0">
                <a:solidFill>
                  <a:srgbClr val="00B050"/>
                </a:solidFill>
              </a:rPr>
              <a:t>支持随机访问：该数据结构支持按下标访问关键字，默认该数据结构为数组。</a:t>
            </a:r>
          </a:p>
          <a:p>
            <a:endParaRPr lang="zh-CN" altLang="en-US" dirty="0">
              <a:solidFill>
                <a:srgbClr val="00B050"/>
              </a:solidFill>
            </a:endParaRPr>
          </a:p>
        </p:txBody>
      </p:sp>
    </p:spTree>
    <p:extLst>
      <p:ext uri="{BB962C8B-B14F-4D97-AF65-F5344CB8AC3E}">
        <p14:creationId xmlns:p14="http://schemas.microsoft.com/office/powerpoint/2010/main" val="34742569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BST</a:t>
            </a:r>
            <a:r>
              <a:rPr lang="zh-CN" altLang="en-US" dirty="0"/>
              <a:t>树</a:t>
            </a:r>
          </a:p>
        </p:txBody>
      </p:sp>
      <p:sp>
        <p:nvSpPr>
          <p:cNvPr id="3" name="内容占位符 2"/>
          <p:cNvSpPr>
            <a:spLocks noGrp="1"/>
          </p:cNvSpPr>
          <p:nvPr>
            <p:ph idx="1"/>
          </p:nvPr>
        </p:nvSpPr>
        <p:spPr/>
        <p:txBody>
          <a:bodyPr/>
          <a:lstStyle/>
          <a:p>
            <a:r>
              <a:rPr lang="zh-CN" altLang="en-US" dirty="0"/>
              <a:t>对于下列关键字序列，不可能构成某二叉排序树中一条查找路径的是（）。</a:t>
            </a:r>
            <a:endParaRPr lang="en-US" altLang="zh-CN" dirty="0"/>
          </a:p>
          <a:p>
            <a:pPr marL="914400" lvl="1" indent="-457200">
              <a:buFont typeface="+mj-lt"/>
              <a:buAutoNum type="alphaUcPeriod"/>
            </a:pPr>
            <a:r>
              <a:rPr lang="en-US" altLang="zh-CN" dirty="0">
                <a:solidFill>
                  <a:srgbClr val="00B050"/>
                </a:solidFill>
              </a:rPr>
              <a:t>95</a:t>
            </a:r>
            <a:r>
              <a:rPr lang="zh-CN" altLang="en-US" dirty="0">
                <a:solidFill>
                  <a:srgbClr val="00B050"/>
                </a:solidFill>
              </a:rPr>
              <a:t>、</a:t>
            </a:r>
            <a:r>
              <a:rPr lang="en-US" altLang="zh-CN" dirty="0">
                <a:solidFill>
                  <a:srgbClr val="00B050"/>
                </a:solidFill>
              </a:rPr>
              <a:t>22</a:t>
            </a:r>
            <a:r>
              <a:rPr lang="zh-CN" altLang="en-US" dirty="0">
                <a:solidFill>
                  <a:srgbClr val="00B050"/>
                </a:solidFill>
              </a:rPr>
              <a:t>、</a:t>
            </a:r>
            <a:r>
              <a:rPr lang="en-US" altLang="zh-CN" dirty="0">
                <a:solidFill>
                  <a:srgbClr val="00B050"/>
                </a:solidFill>
              </a:rPr>
              <a:t>91</a:t>
            </a:r>
            <a:r>
              <a:rPr lang="zh-CN" altLang="en-US" dirty="0">
                <a:solidFill>
                  <a:srgbClr val="00B050"/>
                </a:solidFill>
              </a:rPr>
              <a:t>、</a:t>
            </a:r>
            <a:r>
              <a:rPr lang="en-US" altLang="zh-CN" dirty="0">
                <a:solidFill>
                  <a:srgbClr val="00B050"/>
                </a:solidFill>
              </a:rPr>
              <a:t>24</a:t>
            </a:r>
            <a:r>
              <a:rPr lang="zh-CN" altLang="en-US" dirty="0">
                <a:solidFill>
                  <a:srgbClr val="00B050"/>
                </a:solidFill>
              </a:rPr>
              <a:t>、</a:t>
            </a:r>
            <a:r>
              <a:rPr lang="en-US" altLang="zh-CN" dirty="0">
                <a:solidFill>
                  <a:srgbClr val="00B050"/>
                </a:solidFill>
              </a:rPr>
              <a:t>94</a:t>
            </a:r>
            <a:r>
              <a:rPr lang="zh-CN" altLang="en-US" dirty="0">
                <a:solidFill>
                  <a:srgbClr val="00B050"/>
                </a:solidFill>
              </a:rPr>
              <a:t>、</a:t>
            </a:r>
            <a:r>
              <a:rPr lang="en-US" altLang="zh-CN" dirty="0">
                <a:solidFill>
                  <a:srgbClr val="00B050"/>
                </a:solidFill>
              </a:rPr>
              <a:t>71</a:t>
            </a:r>
          </a:p>
          <a:p>
            <a:pPr marL="914400" lvl="1" indent="-457200">
              <a:buFont typeface="+mj-lt"/>
              <a:buAutoNum type="alphaUcPeriod"/>
            </a:pPr>
            <a:r>
              <a:rPr lang="en-US" altLang="zh-CN" dirty="0"/>
              <a:t>92</a:t>
            </a:r>
            <a:r>
              <a:rPr lang="zh-CN" altLang="en-US" dirty="0"/>
              <a:t>、</a:t>
            </a:r>
            <a:r>
              <a:rPr lang="en-US" altLang="zh-CN" dirty="0"/>
              <a:t>20</a:t>
            </a:r>
            <a:r>
              <a:rPr lang="zh-CN" altLang="en-US" dirty="0"/>
              <a:t>、</a:t>
            </a:r>
            <a:r>
              <a:rPr lang="en-US" altLang="zh-CN" dirty="0"/>
              <a:t>91</a:t>
            </a:r>
            <a:r>
              <a:rPr lang="zh-CN" altLang="en-US" dirty="0"/>
              <a:t>、</a:t>
            </a:r>
            <a:r>
              <a:rPr lang="en-US" altLang="zh-CN" dirty="0"/>
              <a:t>34</a:t>
            </a:r>
            <a:r>
              <a:rPr lang="zh-CN" altLang="en-US" dirty="0"/>
              <a:t>、</a:t>
            </a:r>
            <a:r>
              <a:rPr lang="en-US" altLang="zh-CN" dirty="0"/>
              <a:t>88</a:t>
            </a:r>
            <a:r>
              <a:rPr lang="zh-CN" altLang="en-US" dirty="0"/>
              <a:t>、</a:t>
            </a:r>
            <a:r>
              <a:rPr lang="en-US" altLang="zh-CN" dirty="0"/>
              <a:t>35</a:t>
            </a:r>
          </a:p>
          <a:p>
            <a:pPr marL="914400" lvl="1" indent="-457200">
              <a:buFont typeface="+mj-lt"/>
              <a:buAutoNum type="alphaUcPeriod"/>
            </a:pPr>
            <a:r>
              <a:rPr lang="en-US" altLang="zh-CN" dirty="0"/>
              <a:t>21</a:t>
            </a:r>
            <a:r>
              <a:rPr lang="zh-CN" altLang="en-US" dirty="0"/>
              <a:t>、</a:t>
            </a:r>
            <a:r>
              <a:rPr lang="en-US" altLang="zh-CN" dirty="0"/>
              <a:t>89</a:t>
            </a:r>
            <a:r>
              <a:rPr lang="zh-CN" altLang="en-US" dirty="0"/>
              <a:t>、</a:t>
            </a:r>
            <a:r>
              <a:rPr lang="en-US" altLang="zh-CN" dirty="0"/>
              <a:t>77</a:t>
            </a:r>
            <a:r>
              <a:rPr lang="zh-CN" altLang="en-US" dirty="0"/>
              <a:t>、</a:t>
            </a:r>
            <a:r>
              <a:rPr lang="en-US" altLang="zh-CN" dirty="0"/>
              <a:t>29</a:t>
            </a:r>
            <a:r>
              <a:rPr lang="zh-CN" altLang="en-US" dirty="0"/>
              <a:t>、</a:t>
            </a:r>
            <a:r>
              <a:rPr lang="en-US" altLang="zh-CN" dirty="0"/>
              <a:t>36</a:t>
            </a:r>
            <a:r>
              <a:rPr lang="zh-CN" altLang="en-US" dirty="0"/>
              <a:t>、</a:t>
            </a:r>
            <a:r>
              <a:rPr lang="en-US" altLang="zh-CN" dirty="0"/>
              <a:t>38</a:t>
            </a:r>
          </a:p>
          <a:p>
            <a:pPr marL="914400" lvl="1" indent="-457200">
              <a:buFont typeface="+mj-lt"/>
              <a:buAutoNum type="alphaUcPeriod"/>
            </a:pPr>
            <a:r>
              <a:rPr lang="en-US" altLang="zh-CN" dirty="0"/>
              <a:t>12</a:t>
            </a:r>
            <a:r>
              <a:rPr lang="zh-CN" altLang="en-US" dirty="0"/>
              <a:t>、</a:t>
            </a:r>
            <a:r>
              <a:rPr lang="en-US" altLang="zh-CN" dirty="0"/>
              <a:t>25</a:t>
            </a:r>
            <a:r>
              <a:rPr lang="zh-CN" altLang="en-US" dirty="0"/>
              <a:t>、</a:t>
            </a:r>
            <a:r>
              <a:rPr lang="en-US" altLang="zh-CN" dirty="0"/>
              <a:t>71</a:t>
            </a:r>
            <a:r>
              <a:rPr lang="zh-CN" altLang="en-US" dirty="0"/>
              <a:t>、</a:t>
            </a:r>
            <a:r>
              <a:rPr lang="en-US" altLang="zh-CN" dirty="0"/>
              <a:t>68</a:t>
            </a:r>
            <a:r>
              <a:rPr lang="zh-CN" altLang="en-US" dirty="0"/>
              <a:t>、</a:t>
            </a:r>
            <a:r>
              <a:rPr lang="en-US" altLang="zh-CN" dirty="0"/>
              <a:t>33</a:t>
            </a:r>
            <a:r>
              <a:rPr lang="zh-CN" altLang="en-US" dirty="0"/>
              <a:t>、</a:t>
            </a:r>
            <a:r>
              <a:rPr lang="en-US" altLang="zh-CN" dirty="0"/>
              <a:t>34</a:t>
            </a:r>
          </a:p>
          <a:p>
            <a:pPr marL="914400" lvl="1" indent="-457200">
              <a:buFont typeface="+mj-lt"/>
              <a:buAutoNum type="alphaUcPeriod"/>
            </a:pPr>
            <a:endParaRPr lang="en-US" altLang="zh-CN" dirty="0"/>
          </a:p>
          <a:p>
            <a:pPr marL="514350" indent="-457200"/>
            <a:r>
              <a:rPr lang="zh-CN" altLang="en-US" dirty="0">
                <a:solidFill>
                  <a:srgbClr val="00B050"/>
                </a:solidFill>
              </a:rPr>
              <a:t>每个节点不仅要满足父节点的左右关系，还要满足祖先节点的上下界约束</a:t>
            </a:r>
          </a:p>
        </p:txBody>
      </p:sp>
    </p:spTree>
    <p:extLst>
      <p:ext uri="{BB962C8B-B14F-4D97-AF65-F5344CB8AC3E}">
        <p14:creationId xmlns:p14="http://schemas.microsoft.com/office/powerpoint/2010/main" val="8570114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BST</a:t>
            </a:r>
            <a:r>
              <a:rPr lang="zh-CN" altLang="en-US" dirty="0"/>
              <a:t>树</a:t>
            </a:r>
          </a:p>
        </p:txBody>
      </p:sp>
      <p:sp>
        <p:nvSpPr>
          <p:cNvPr id="3" name="内容占位符 2"/>
          <p:cNvSpPr>
            <a:spLocks noGrp="1"/>
          </p:cNvSpPr>
          <p:nvPr>
            <p:ph idx="1"/>
          </p:nvPr>
        </p:nvSpPr>
        <p:spPr/>
        <p:txBody>
          <a:bodyPr/>
          <a:lstStyle/>
          <a:p>
            <a:r>
              <a:rPr lang="zh-CN" altLang="en-US" dirty="0"/>
              <a:t>在任意一棵非空二叉排序树</a:t>
            </a:r>
            <a:r>
              <a:rPr lang="en-US" altLang="zh-CN" dirty="0"/>
              <a:t>T1</a:t>
            </a:r>
            <a:r>
              <a:rPr lang="zh-CN" altLang="en-US" dirty="0"/>
              <a:t>中，删除某结点</a:t>
            </a:r>
            <a:r>
              <a:rPr lang="en-US" altLang="zh-CN" dirty="0"/>
              <a:t>v</a:t>
            </a:r>
            <a:r>
              <a:rPr lang="zh-CN" altLang="en-US" dirty="0"/>
              <a:t>后形成二叉排序树</a:t>
            </a:r>
            <a:r>
              <a:rPr lang="en-US" altLang="zh-CN" dirty="0"/>
              <a:t>T2</a:t>
            </a:r>
            <a:r>
              <a:rPr lang="zh-CN" altLang="en-US" dirty="0"/>
              <a:t>，再将</a:t>
            </a:r>
            <a:r>
              <a:rPr lang="en-US" altLang="zh-CN" dirty="0"/>
              <a:t>v</a:t>
            </a:r>
            <a:r>
              <a:rPr lang="zh-CN" altLang="en-US" dirty="0"/>
              <a:t>插入</a:t>
            </a:r>
            <a:r>
              <a:rPr lang="en-US" altLang="zh-CN" dirty="0"/>
              <a:t>T2</a:t>
            </a:r>
            <a:r>
              <a:rPr lang="zh-CN" altLang="en-US" dirty="0"/>
              <a:t>形成二叉排序树</a:t>
            </a:r>
            <a:r>
              <a:rPr lang="en-US" altLang="zh-CN" dirty="0"/>
              <a:t>T3</a:t>
            </a:r>
            <a:r>
              <a:rPr lang="zh-CN" altLang="en-US" dirty="0"/>
              <a:t>。下列关于</a:t>
            </a:r>
            <a:r>
              <a:rPr lang="en-US" altLang="zh-CN" dirty="0"/>
              <a:t>T1</a:t>
            </a:r>
            <a:r>
              <a:rPr lang="zh-CN" altLang="en-US" dirty="0"/>
              <a:t>与</a:t>
            </a:r>
            <a:r>
              <a:rPr lang="en-US" altLang="zh-CN" dirty="0"/>
              <a:t>T3</a:t>
            </a:r>
            <a:r>
              <a:rPr lang="zh-CN" altLang="en-US" dirty="0"/>
              <a:t>的叙述中，正确的是（）。</a:t>
            </a:r>
            <a:endParaRPr lang="en-US" altLang="zh-CN" dirty="0"/>
          </a:p>
          <a:p>
            <a:pPr marL="971550" lvl="1" indent="-514350">
              <a:buFont typeface="+mj-lt"/>
              <a:buAutoNum type="romanUcPeriod"/>
            </a:pPr>
            <a:r>
              <a:rPr lang="zh-CN" altLang="en-US" dirty="0"/>
              <a:t>若</a:t>
            </a:r>
            <a:r>
              <a:rPr lang="en-US" altLang="zh-CN" dirty="0"/>
              <a:t>v</a:t>
            </a:r>
            <a:r>
              <a:rPr lang="zh-CN" altLang="en-US" dirty="0"/>
              <a:t>是</a:t>
            </a:r>
            <a:r>
              <a:rPr lang="en-US" altLang="zh-CN" dirty="0"/>
              <a:t>T1</a:t>
            </a:r>
            <a:r>
              <a:rPr lang="zh-CN" altLang="en-US" dirty="0"/>
              <a:t>的叶结点，则</a:t>
            </a:r>
            <a:r>
              <a:rPr lang="en-US" altLang="zh-CN" dirty="0"/>
              <a:t>T1</a:t>
            </a:r>
            <a:r>
              <a:rPr lang="zh-CN" altLang="en-US" dirty="0"/>
              <a:t>和</a:t>
            </a:r>
            <a:r>
              <a:rPr lang="en-US" altLang="zh-CN" dirty="0"/>
              <a:t>T3</a:t>
            </a:r>
            <a:r>
              <a:rPr lang="zh-CN" altLang="en-US" dirty="0"/>
              <a:t>不同。</a:t>
            </a:r>
            <a:endParaRPr lang="en-US" altLang="zh-CN" dirty="0"/>
          </a:p>
          <a:p>
            <a:pPr marL="971550" lvl="1" indent="-514350">
              <a:buFont typeface="+mj-lt"/>
              <a:buAutoNum type="romanUcPeriod"/>
            </a:pPr>
            <a:r>
              <a:rPr lang="zh-CN" altLang="en-US" dirty="0"/>
              <a:t>若</a:t>
            </a:r>
            <a:r>
              <a:rPr lang="en-US" altLang="zh-CN" dirty="0"/>
              <a:t>v</a:t>
            </a:r>
            <a:r>
              <a:rPr lang="zh-CN" altLang="en-US" dirty="0"/>
              <a:t>是</a:t>
            </a:r>
            <a:r>
              <a:rPr lang="en-US" altLang="zh-CN" dirty="0"/>
              <a:t>T1</a:t>
            </a:r>
            <a:r>
              <a:rPr lang="zh-CN" altLang="en-US" dirty="0"/>
              <a:t>的叶结点，则</a:t>
            </a:r>
            <a:r>
              <a:rPr lang="en-US" altLang="zh-CN" dirty="0"/>
              <a:t>T1</a:t>
            </a:r>
            <a:r>
              <a:rPr lang="zh-CN" altLang="en-US" dirty="0"/>
              <a:t>和</a:t>
            </a:r>
            <a:r>
              <a:rPr lang="en-US" altLang="zh-CN" dirty="0"/>
              <a:t>T3</a:t>
            </a:r>
            <a:r>
              <a:rPr lang="zh-CN" altLang="en-US" dirty="0"/>
              <a:t>相同。</a:t>
            </a:r>
            <a:endParaRPr lang="en-US" altLang="zh-CN" dirty="0"/>
          </a:p>
          <a:p>
            <a:pPr marL="971550" lvl="1" indent="-514350">
              <a:buFont typeface="+mj-lt"/>
              <a:buAutoNum type="romanUcPeriod"/>
            </a:pPr>
            <a:r>
              <a:rPr lang="zh-CN" altLang="en-US" dirty="0"/>
              <a:t>若</a:t>
            </a:r>
            <a:r>
              <a:rPr lang="en-US" altLang="zh-CN" dirty="0"/>
              <a:t>v</a:t>
            </a:r>
            <a:r>
              <a:rPr lang="zh-CN" altLang="en-US" dirty="0"/>
              <a:t>不是</a:t>
            </a:r>
            <a:r>
              <a:rPr lang="en-US" altLang="zh-CN" dirty="0"/>
              <a:t>T1</a:t>
            </a:r>
            <a:r>
              <a:rPr lang="zh-CN" altLang="en-US" dirty="0"/>
              <a:t>的叶结点，则</a:t>
            </a:r>
            <a:r>
              <a:rPr lang="en-US" altLang="zh-CN" dirty="0"/>
              <a:t>T1</a:t>
            </a:r>
            <a:r>
              <a:rPr lang="zh-CN" altLang="en-US" dirty="0"/>
              <a:t>和</a:t>
            </a:r>
            <a:r>
              <a:rPr lang="en-US" altLang="zh-CN" dirty="0"/>
              <a:t>T3</a:t>
            </a:r>
            <a:r>
              <a:rPr lang="zh-CN" altLang="en-US" dirty="0"/>
              <a:t>不同。</a:t>
            </a:r>
            <a:endParaRPr lang="en-US" altLang="zh-CN" dirty="0"/>
          </a:p>
          <a:p>
            <a:pPr marL="971550" lvl="1" indent="-514350">
              <a:buFont typeface="+mj-lt"/>
              <a:buAutoNum type="romanUcPeriod"/>
            </a:pPr>
            <a:r>
              <a:rPr lang="zh-CN" altLang="en-US" dirty="0"/>
              <a:t>若</a:t>
            </a:r>
            <a:r>
              <a:rPr lang="en-US" altLang="zh-CN" dirty="0"/>
              <a:t>v</a:t>
            </a:r>
            <a:r>
              <a:rPr lang="zh-CN" altLang="en-US" dirty="0"/>
              <a:t>不是</a:t>
            </a:r>
            <a:r>
              <a:rPr lang="en-US" altLang="zh-CN" dirty="0"/>
              <a:t>T1</a:t>
            </a:r>
            <a:r>
              <a:rPr lang="zh-CN" altLang="en-US" dirty="0"/>
              <a:t>的叶结点，则</a:t>
            </a:r>
            <a:r>
              <a:rPr lang="en-US" altLang="zh-CN" dirty="0"/>
              <a:t>T1</a:t>
            </a:r>
            <a:r>
              <a:rPr lang="zh-CN" altLang="en-US" dirty="0"/>
              <a:t>和</a:t>
            </a:r>
            <a:r>
              <a:rPr lang="en-US" altLang="zh-CN" dirty="0"/>
              <a:t>T3</a:t>
            </a:r>
            <a:r>
              <a:rPr lang="zh-CN" altLang="en-US" dirty="0"/>
              <a:t>相同。</a:t>
            </a:r>
            <a:endParaRPr lang="en-US" altLang="zh-CN" dirty="0"/>
          </a:p>
          <a:p>
            <a:pPr marL="457200" lvl="1" indent="0">
              <a:buNone/>
            </a:pPr>
            <a:r>
              <a:rPr lang="en-US" altLang="zh-CN" dirty="0"/>
              <a:t>A. </a:t>
            </a:r>
            <a:r>
              <a:rPr lang="zh-CN" altLang="en-US" dirty="0"/>
              <a:t>仅</a:t>
            </a:r>
            <a:r>
              <a:rPr lang="en-US" altLang="zh-CN" dirty="0"/>
              <a:t>I</a:t>
            </a:r>
            <a:r>
              <a:rPr lang="zh-CN" altLang="en-US" dirty="0"/>
              <a:t>、</a:t>
            </a:r>
            <a:r>
              <a:rPr lang="en-US" altLang="zh-CN" dirty="0"/>
              <a:t>III    B. </a:t>
            </a:r>
            <a:r>
              <a:rPr lang="zh-CN" altLang="en-US" dirty="0"/>
              <a:t>仅</a:t>
            </a:r>
            <a:r>
              <a:rPr lang="en-US" altLang="zh-CN" dirty="0"/>
              <a:t>I</a:t>
            </a:r>
            <a:r>
              <a:rPr lang="zh-CN" altLang="en-US" dirty="0"/>
              <a:t>、</a:t>
            </a:r>
            <a:r>
              <a:rPr lang="en-US" altLang="zh-CN" dirty="0"/>
              <a:t>IV    </a:t>
            </a:r>
            <a:r>
              <a:rPr lang="en-US" altLang="zh-CN" dirty="0">
                <a:solidFill>
                  <a:srgbClr val="00B050"/>
                </a:solidFill>
              </a:rPr>
              <a:t>C.</a:t>
            </a:r>
            <a:r>
              <a:rPr lang="zh-CN" altLang="en-US" dirty="0">
                <a:solidFill>
                  <a:srgbClr val="00B050"/>
                </a:solidFill>
              </a:rPr>
              <a:t>仅</a:t>
            </a:r>
            <a:r>
              <a:rPr lang="en-US" altLang="zh-CN" dirty="0">
                <a:solidFill>
                  <a:srgbClr val="00B050"/>
                </a:solidFill>
              </a:rPr>
              <a:t>II</a:t>
            </a:r>
            <a:r>
              <a:rPr lang="zh-CN" altLang="en-US" dirty="0">
                <a:solidFill>
                  <a:srgbClr val="00B050"/>
                </a:solidFill>
              </a:rPr>
              <a:t>、</a:t>
            </a:r>
            <a:r>
              <a:rPr lang="en-US" altLang="zh-CN" dirty="0">
                <a:solidFill>
                  <a:srgbClr val="00B050"/>
                </a:solidFill>
              </a:rPr>
              <a:t>III</a:t>
            </a:r>
            <a:r>
              <a:rPr lang="en-US" altLang="zh-CN" dirty="0"/>
              <a:t>    D. </a:t>
            </a:r>
            <a:r>
              <a:rPr lang="zh-CN" altLang="en-US" dirty="0"/>
              <a:t>仅</a:t>
            </a:r>
            <a:r>
              <a:rPr lang="en-US" altLang="zh-CN" dirty="0"/>
              <a:t>II</a:t>
            </a:r>
            <a:r>
              <a:rPr lang="zh-CN" altLang="en-US" dirty="0"/>
              <a:t>、</a:t>
            </a:r>
            <a:r>
              <a:rPr lang="en-US" altLang="zh-CN" dirty="0"/>
              <a:t>IV</a:t>
            </a:r>
            <a:endParaRPr lang="zh-CN" altLang="en-US" dirty="0"/>
          </a:p>
        </p:txBody>
      </p:sp>
    </p:spTree>
    <p:extLst>
      <p:ext uri="{BB962C8B-B14F-4D97-AF65-F5344CB8AC3E}">
        <p14:creationId xmlns:p14="http://schemas.microsoft.com/office/powerpoint/2010/main" val="3888391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BST</a:t>
            </a:r>
            <a:r>
              <a:rPr lang="zh-CN" altLang="en-US" dirty="0"/>
              <a:t>树</a:t>
            </a:r>
          </a:p>
        </p:txBody>
      </p:sp>
      <p:sp>
        <p:nvSpPr>
          <p:cNvPr id="4" name="内容占位符 3"/>
          <p:cNvSpPr>
            <a:spLocks noGrp="1"/>
          </p:cNvSpPr>
          <p:nvPr>
            <p:ph sz="half" idx="1"/>
          </p:nvPr>
        </p:nvSpPr>
        <p:spPr/>
        <p:txBody>
          <a:bodyPr/>
          <a:lstStyle/>
          <a:p>
            <a:r>
              <a:rPr lang="zh-CN" altLang="en-US" dirty="0"/>
              <a:t>已知二叉排序树如图所示，元素之间应满足的大小关系是（）。</a:t>
            </a:r>
            <a:endParaRPr lang="en-US" altLang="zh-CN" dirty="0"/>
          </a:p>
          <a:p>
            <a:pPr marL="914400" lvl="1" indent="-514350">
              <a:buFont typeface="+mj-lt"/>
              <a:buAutoNum type="alphaUcPeriod"/>
            </a:pPr>
            <a:r>
              <a:rPr lang="en-US" altLang="zh-CN" dirty="0"/>
              <a:t>x1&lt;x2&lt;x5</a:t>
            </a:r>
          </a:p>
          <a:p>
            <a:pPr marL="914400" lvl="1" indent="-514350">
              <a:buFont typeface="+mj-lt"/>
              <a:buAutoNum type="alphaUcPeriod"/>
            </a:pPr>
            <a:r>
              <a:rPr lang="en-US" altLang="zh-CN" dirty="0"/>
              <a:t>x1&lt;x4&lt;x5</a:t>
            </a:r>
          </a:p>
          <a:p>
            <a:pPr marL="914400" lvl="1" indent="-514350">
              <a:buFont typeface="+mj-lt"/>
              <a:buAutoNum type="alphaUcPeriod"/>
            </a:pPr>
            <a:r>
              <a:rPr lang="en-US" altLang="zh-CN" dirty="0">
                <a:solidFill>
                  <a:srgbClr val="00B050"/>
                </a:solidFill>
              </a:rPr>
              <a:t>x3&lt;x5&lt;x4</a:t>
            </a:r>
          </a:p>
          <a:p>
            <a:pPr marL="914400" lvl="1" indent="-514350">
              <a:buFont typeface="+mj-lt"/>
              <a:buAutoNum type="alphaUcPeriod"/>
            </a:pPr>
            <a:r>
              <a:rPr lang="en-US" altLang="zh-CN" dirty="0"/>
              <a:t>x4&lt;x3&lt;x5</a:t>
            </a:r>
            <a:endParaRPr lang="zh-CN" altLang="en-US" dirty="0"/>
          </a:p>
        </p:txBody>
      </p:sp>
      <p:pic>
        <p:nvPicPr>
          <p:cNvPr id="6" name="内容占位符 5"/>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7032104" y="2132856"/>
            <a:ext cx="3935596" cy="3384376"/>
          </a:xfrm>
          <a:prstGeom prst="rect">
            <a:avLst/>
          </a:prstGeom>
        </p:spPr>
      </p:pic>
    </p:spTree>
    <p:extLst>
      <p:ext uri="{BB962C8B-B14F-4D97-AF65-F5344CB8AC3E}">
        <p14:creationId xmlns:p14="http://schemas.microsoft.com/office/powerpoint/2010/main" val="2249068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AVL</a:t>
            </a:r>
            <a:r>
              <a:rPr lang="zh-CN" altLang="en-US" dirty="0"/>
              <a:t>树</a:t>
            </a:r>
          </a:p>
        </p:txBody>
      </p:sp>
      <p:sp>
        <p:nvSpPr>
          <p:cNvPr id="5" name="内容占位符 4"/>
          <p:cNvSpPr>
            <a:spLocks noGrp="1"/>
          </p:cNvSpPr>
          <p:nvPr>
            <p:ph idx="1"/>
          </p:nvPr>
        </p:nvSpPr>
        <p:spPr/>
        <p:txBody>
          <a:bodyPr/>
          <a:lstStyle/>
          <a:p>
            <a:r>
              <a:rPr lang="zh-CN" altLang="en-US" dirty="0"/>
              <a:t>下列二叉树中，满足平衡二叉树定义的是（）。</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solidFill>
                <a:srgbClr val="00B050"/>
              </a:solidFill>
            </a:endParaRPr>
          </a:p>
          <a:p>
            <a:r>
              <a:rPr lang="en-US" altLang="zh-CN" dirty="0">
                <a:solidFill>
                  <a:srgbClr val="00B050"/>
                </a:solidFill>
              </a:rPr>
              <a:t>B</a:t>
            </a:r>
            <a:r>
              <a:rPr lang="zh-CN" altLang="en-US" dirty="0">
                <a:solidFill>
                  <a:srgbClr val="00B050"/>
                </a:solidFill>
              </a:rPr>
              <a:t>，每个节点平衡因子的绝对值不超过</a:t>
            </a:r>
            <a:r>
              <a:rPr lang="en-US" altLang="zh-CN" dirty="0">
                <a:solidFill>
                  <a:srgbClr val="00B050"/>
                </a:solidFill>
              </a:rPr>
              <a:t>1</a:t>
            </a:r>
            <a:endParaRPr lang="zh-CN" altLang="en-US" dirty="0">
              <a:solidFill>
                <a:srgbClr val="00B050"/>
              </a:solidFill>
            </a:endParaRPr>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1588701" y="2780928"/>
            <a:ext cx="8811398" cy="2736304"/>
          </a:xfrm>
          <a:prstGeom prst="rect">
            <a:avLst/>
          </a:prstGeom>
        </p:spPr>
      </p:pic>
    </p:spTree>
    <p:extLst>
      <p:ext uri="{BB962C8B-B14F-4D97-AF65-F5344CB8AC3E}">
        <p14:creationId xmlns:p14="http://schemas.microsoft.com/office/powerpoint/2010/main" val="23642666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AVL</a:t>
            </a:r>
            <a:r>
              <a:rPr lang="zh-CN" altLang="en-US" dirty="0"/>
              <a:t>树</a:t>
            </a:r>
          </a:p>
        </p:txBody>
      </p:sp>
      <p:sp>
        <p:nvSpPr>
          <p:cNvPr id="4" name="内容占位符 3"/>
          <p:cNvSpPr>
            <a:spLocks noGrp="1"/>
          </p:cNvSpPr>
          <p:nvPr>
            <p:ph sz="half" idx="1"/>
          </p:nvPr>
        </p:nvSpPr>
        <p:spPr/>
        <p:txBody>
          <a:bodyPr/>
          <a:lstStyle/>
          <a:p>
            <a:r>
              <a:rPr lang="zh-CN" altLang="en-US" dirty="0"/>
              <a:t>如图所示</a:t>
            </a:r>
            <a:r>
              <a:rPr lang="en-US" altLang="zh-CN" dirty="0"/>
              <a:t>AVL</a:t>
            </a:r>
            <a:r>
              <a:rPr lang="zh-CN" altLang="en-US" dirty="0"/>
              <a:t>树中插入关键字</a:t>
            </a:r>
            <a:r>
              <a:rPr lang="en-US" altLang="zh-CN" dirty="0"/>
              <a:t>48</a:t>
            </a:r>
            <a:r>
              <a:rPr lang="zh-CN" altLang="en-US" dirty="0"/>
              <a:t>后得到一棵新的</a:t>
            </a:r>
            <a:r>
              <a:rPr lang="en-US" altLang="zh-CN" dirty="0"/>
              <a:t>AVL</a:t>
            </a:r>
            <a:r>
              <a:rPr lang="zh-CN" altLang="en-US" dirty="0"/>
              <a:t>树，则新树中关键字</a:t>
            </a:r>
            <a:r>
              <a:rPr lang="en-US" altLang="zh-CN" dirty="0"/>
              <a:t>37</a:t>
            </a:r>
            <a:r>
              <a:rPr lang="zh-CN" altLang="en-US" dirty="0"/>
              <a:t>的左右子结点分别是</a:t>
            </a:r>
            <a:endParaRPr lang="en-US" altLang="zh-CN" dirty="0"/>
          </a:p>
          <a:p>
            <a:pPr marL="914400" lvl="1" indent="-457200">
              <a:buFont typeface="+mj-lt"/>
              <a:buAutoNum type="alphaUcPeriod"/>
            </a:pPr>
            <a:r>
              <a:rPr lang="en-US" altLang="zh-CN" dirty="0"/>
              <a:t>13</a:t>
            </a:r>
            <a:r>
              <a:rPr lang="zh-CN" altLang="en-US" dirty="0"/>
              <a:t>，</a:t>
            </a:r>
            <a:r>
              <a:rPr lang="en-US" altLang="zh-CN" dirty="0"/>
              <a:t>48</a:t>
            </a:r>
          </a:p>
          <a:p>
            <a:pPr marL="914400" lvl="1" indent="-457200">
              <a:buFont typeface="+mj-lt"/>
              <a:buAutoNum type="alphaUcPeriod"/>
            </a:pPr>
            <a:r>
              <a:rPr lang="en-US" altLang="zh-CN" dirty="0"/>
              <a:t>24</a:t>
            </a:r>
            <a:r>
              <a:rPr lang="zh-CN" altLang="en-US" dirty="0"/>
              <a:t>，</a:t>
            </a:r>
            <a:r>
              <a:rPr lang="en-US" altLang="zh-CN" dirty="0"/>
              <a:t>48</a:t>
            </a:r>
          </a:p>
          <a:p>
            <a:pPr marL="914400" lvl="1" indent="-457200">
              <a:buFont typeface="+mj-lt"/>
              <a:buAutoNum type="alphaUcPeriod"/>
            </a:pPr>
            <a:r>
              <a:rPr lang="en-US" altLang="zh-CN" dirty="0">
                <a:solidFill>
                  <a:srgbClr val="00B050"/>
                </a:solidFill>
              </a:rPr>
              <a:t>24</a:t>
            </a:r>
            <a:r>
              <a:rPr lang="zh-CN" altLang="en-US" dirty="0">
                <a:solidFill>
                  <a:srgbClr val="00B050"/>
                </a:solidFill>
              </a:rPr>
              <a:t>，</a:t>
            </a:r>
            <a:r>
              <a:rPr lang="en-US" altLang="zh-CN" dirty="0">
                <a:solidFill>
                  <a:srgbClr val="00B050"/>
                </a:solidFill>
              </a:rPr>
              <a:t>53</a:t>
            </a:r>
          </a:p>
          <a:p>
            <a:pPr marL="914400" lvl="1" indent="-457200">
              <a:buFont typeface="+mj-lt"/>
              <a:buAutoNum type="alphaUcPeriod"/>
            </a:pPr>
            <a:r>
              <a:rPr lang="en-US" altLang="zh-CN" dirty="0"/>
              <a:t>24</a:t>
            </a:r>
            <a:r>
              <a:rPr lang="zh-CN" altLang="en-US" dirty="0"/>
              <a:t>，</a:t>
            </a:r>
            <a:r>
              <a:rPr lang="en-US" altLang="zh-CN" dirty="0"/>
              <a:t>90</a:t>
            </a:r>
            <a:endParaRPr lang="zh-CN" altLang="en-US" dirty="0"/>
          </a:p>
        </p:txBody>
      </p:sp>
      <p:pic>
        <p:nvPicPr>
          <p:cNvPr id="6" name="内容占位符 5"/>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672064" y="2204864"/>
            <a:ext cx="4333311" cy="2520280"/>
          </a:xfrm>
          <a:prstGeom prst="rect">
            <a:avLst/>
          </a:prstGeom>
        </p:spPr>
      </p:pic>
    </p:spTree>
    <p:extLst>
      <p:ext uri="{BB962C8B-B14F-4D97-AF65-F5344CB8AC3E}">
        <p14:creationId xmlns:p14="http://schemas.microsoft.com/office/powerpoint/2010/main" val="7662077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F68933-5BD3-40FD-82E2-3CEA87AEFE20}"/>
              </a:ext>
            </a:extLst>
          </p:cNvPr>
          <p:cNvSpPr>
            <a:spLocks noGrp="1"/>
          </p:cNvSpPr>
          <p:nvPr>
            <p:ph type="title"/>
          </p:nvPr>
        </p:nvSpPr>
        <p:spPr/>
        <p:txBody>
          <a:bodyPr/>
          <a:lstStyle/>
          <a:p>
            <a:r>
              <a:rPr lang="zh-CN" altLang="en-US" sz="3200" b="1" dirty="0">
                <a:solidFill>
                  <a:srgbClr val="FF0066"/>
                </a:solidFill>
              </a:rPr>
              <a:t>将平衡二叉树（</a:t>
            </a:r>
            <a:r>
              <a:rPr lang="en-US" altLang="zh-CN" sz="3200" b="1" dirty="0">
                <a:solidFill>
                  <a:srgbClr val="FF0066"/>
                </a:solidFill>
              </a:rPr>
              <a:t>AVL</a:t>
            </a:r>
            <a:r>
              <a:rPr lang="zh-CN" altLang="en-US" sz="3200" b="1" dirty="0">
                <a:solidFill>
                  <a:srgbClr val="FF0066"/>
                </a:solidFill>
              </a:rPr>
              <a:t>树）调整平衡的方法主要有旋转法和中序遍历法。</a:t>
            </a:r>
          </a:p>
        </p:txBody>
      </p:sp>
      <p:sp>
        <p:nvSpPr>
          <p:cNvPr id="3" name="内容占位符 2">
            <a:extLst>
              <a:ext uri="{FF2B5EF4-FFF2-40B4-BE49-F238E27FC236}">
                <a16:creationId xmlns:a16="http://schemas.microsoft.com/office/drawing/2014/main" id="{1478C05D-18B1-42AB-BB1A-3D06AC9C3DD9}"/>
              </a:ext>
            </a:extLst>
          </p:cNvPr>
          <p:cNvSpPr>
            <a:spLocks noGrp="1"/>
          </p:cNvSpPr>
          <p:nvPr>
            <p:ph sz="half" idx="1"/>
          </p:nvPr>
        </p:nvSpPr>
        <p:spPr>
          <a:xfrm>
            <a:off x="1117600" y="1905000"/>
            <a:ext cx="4572000" cy="4114800"/>
          </a:xfrm>
        </p:spPr>
        <p:txBody>
          <a:bodyPr/>
          <a:lstStyle/>
          <a:p>
            <a:r>
              <a:rPr lang="zh-CN" altLang="en-US" sz="2400" b="1" dirty="0">
                <a:solidFill>
                  <a:srgbClr val="00B050"/>
                </a:solidFill>
              </a:rPr>
              <a:t>中序遍历法：</a:t>
            </a:r>
            <a:r>
              <a:rPr lang="zh-CN" altLang="en-US" sz="2400" dirty="0">
                <a:solidFill>
                  <a:srgbClr val="00B050"/>
                </a:solidFill>
              </a:rPr>
              <a:t>标记出插入不平衡结点从所在子树上的根结点到插入结点路径上的</a:t>
            </a:r>
            <a:r>
              <a:rPr lang="en-US" altLang="zh-CN" sz="2400" dirty="0">
                <a:solidFill>
                  <a:srgbClr val="00B050"/>
                </a:solidFill>
              </a:rPr>
              <a:t>3</a:t>
            </a:r>
            <a:r>
              <a:rPr lang="zh-CN" altLang="en-US" sz="2400" dirty="0">
                <a:solidFill>
                  <a:srgbClr val="00B050"/>
                </a:solidFill>
              </a:rPr>
              <a:t>个元素，写出子树的中序遍历序列，先标记</a:t>
            </a:r>
            <a:r>
              <a:rPr lang="en-US" altLang="zh-CN" sz="2400" dirty="0">
                <a:solidFill>
                  <a:srgbClr val="00B050"/>
                </a:solidFill>
              </a:rPr>
              <a:t>3</a:t>
            </a:r>
            <a:r>
              <a:rPr lang="zh-CN" altLang="en-US" sz="2400" dirty="0">
                <a:solidFill>
                  <a:srgbClr val="00B050"/>
                </a:solidFill>
              </a:rPr>
              <a:t>个元素为橙色，再标记</a:t>
            </a:r>
            <a:r>
              <a:rPr lang="en-US" altLang="zh-CN" sz="2400" dirty="0">
                <a:solidFill>
                  <a:srgbClr val="00B050"/>
                </a:solidFill>
              </a:rPr>
              <a:t>3</a:t>
            </a:r>
            <a:r>
              <a:rPr lang="zh-CN" altLang="en-US" sz="2400" dirty="0">
                <a:solidFill>
                  <a:srgbClr val="00B050"/>
                </a:solidFill>
              </a:rPr>
              <a:t>个橙色元素中间元素为红色，红色元素即为子树新的根结点，左边橙色元素为左子树根结点，右边橙色元素为右子树根结点。</a:t>
            </a:r>
          </a:p>
        </p:txBody>
      </p:sp>
      <p:pic>
        <p:nvPicPr>
          <p:cNvPr id="4098" name="Picture 2" descr="https://pic1.zhimg.com/v2-533cdb2bd996847fa7a37965d4d031aa_r.jpg">
            <a:extLst>
              <a:ext uri="{FF2B5EF4-FFF2-40B4-BE49-F238E27FC236}">
                <a16:creationId xmlns:a16="http://schemas.microsoft.com/office/drawing/2014/main" id="{E26E6C1F-B55A-4896-A749-43DC4C3D0B3A}"/>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9600" y="1524000"/>
            <a:ext cx="65024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63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链表与时间复杂度</a:t>
            </a:r>
          </a:p>
        </p:txBody>
      </p:sp>
      <p:sp>
        <p:nvSpPr>
          <p:cNvPr id="3" name="内容占位符 2"/>
          <p:cNvSpPr>
            <a:spLocks noGrp="1"/>
          </p:cNvSpPr>
          <p:nvPr>
            <p:ph idx="1"/>
          </p:nvPr>
        </p:nvSpPr>
        <p:spPr/>
        <p:txBody>
          <a:bodyPr/>
          <a:lstStyle/>
          <a:p>
            <a:r>
              <a:rPr lang="zh-CN" altLang="en-US" dirty="0"/>
              <a:t>已知单链表</a:t>
            </a:r>
            <a:r>
              <a:rPr lang="en-US" altLang="zh-CN" dirty="0"/>
              <a:t>L</a:t>
            </a:r>
            <a:r>
              <a:rPr lang="zh-CN" altLang="en-US" dirty="0"/>
              <a:t>，查找链表中倒数第</a:t>
            </a:r>
            <a:r>
              <a:rPr lang="en-US" altLang="zh-CN" dirty="0"/>
              <a:t>k</a:t>
            </a:r>
            <a:r>
              <a:rPr lang="zh-CN" altLang="en-US" dirty="0"/>
              <a:t>个位置上节点代码的最优时间复杂度是（）。</a:t>
            </a:r>
            <a:endParaRPr lang="en-US" altLang="zh-CN" dirty="0"/>
          </a:p>
          <a:p>
            <a:pPr marL="914400" lvl="1" indent="-514350">
              <a:buFont typeface="+mj-lt"/>
              <a:buAutoNum type="alphaUcPeriod"/>
            </a:pPr>
            <a:r>
              <a:rPr lang="en-US" altLang="zh-CN" dirty="0">
                <a:solidFill>
                  <a:srgbClr val="00B050"/>
                </a:solidFill>
              </a:rPr>
              <a:t>O(n)</a:t>
            </a:r>
          </a:p>
          <a:p>
            <a:pPr marL="914400" lvl="1" indent="-514350">
              <a:buFont typeface="+mj-lt"/>
              <a:buAutoNum type="alphaUcPeriod"/>
            </a:pPr>
            <a:r>
              <a:rPr lang="en-US" altLang="zh-CN" dirty="0"/>
              <a:t>O(log n)</a:t>
            </a:r>
          </a:p>
          <a:p>
            <a:pPr marL="914400" lvl="1" indent="-514350">
              <a:buFont typeface="+mj-lt"/>
              <a:buAutoNum type="alphaUcPeriod"/>
            </a:pPr>
            <a:r>
              <a:rPr lang="en-US" altLang="zh-CN" dirty="0"/>
              <a:t>O(n^2)</a:t>
            </a:r>
          </a:p>
          <a:p>
            <a:pPr marL="914400" lvl="1" indent="-514350">
              <a:buFont typeface="+mj-lt"/>
              <a:buAutoNum type="alphaUcPeriod"/>
            </a:pPr>
            <a:r>
              <a:rPr lang="en-US" altLang="zh-CN" dirty="0"/>
              <a:t>O(k)</a:t>
            </a:r>
          </a:p>
          <a:p>
            <a:pPr marL="914400" lvl="1" indent="-514350">
              <a:buFont typeface="+mj-lt"/>
              <a:buAutoNum type="alphaUcPeriod"/>
            </a:pPr>
            <a:endParaRPr lang="en-US" altLang="zh-CN" dirty="0"/>
          </a:p>
          <a:p>
            <a:r>
              <a:rPr lang="zh-CN" altLang="en-US" b="1" dirty="0">
                <a:solidFill>
                  <a:srgbClr val="FF0066"/>
                </a:solidFill>
              </a:rPr>
              <a:t>双指针法：</a:t>
            </a:r>
            <a:r>
              <a:rPr lang="zh-CN" altLang="en-US" dirty="0">
                <a:solidFill>
                  <a:srgbClr val="00B050"/>
                </a:solidFill>
              </a:rPr>
              <a:t>先让一个指针先走 </a:t>
            </a:r>
            <a:r>
              <a:rPr lang="en-US" altLang="zh-CN" dirty="0">
                <a:solidFill>
                  <a:srgbClr val="00B050"/>
                </a:solidFill>
              </a:rPr>
              <a:t>k </a:t>
            </a:r>
            <a:r>
              <a:rPr lang="zh-CN" altLang="en-US" dirty="0">
                <a:solidFill>
                  <a:srgbClr val="00B050"/>
                </a:solidFill>
              </a:rPr>
              <a:t>步，再让两个指针同步遍历至链表尾，此时后走的指针指向倒数第 </a:t>
            </a:r>
            <a:r>
              <a:rPr lang="en-US" altLang="zh-CN" dirty="0">
                <a:solidFill>
                  <a:srgbClr val="00B050"/>
                </a:solidFill>
              </a:rPr>
              <a:t>k </a:t>
            </a:r>
            <a:r>
              <a:rPr lang="zh-CN" altLang="en-US" dirty="0">
                <a:solidFill>
                  <a:srgbClr val="00B050"/>
                </a:solidFill>
              </a:rPr>
              <a:t>个节点，仅需一次遍历链表（最多 </a:t>
            </a:r>
            <a:r>
              <a:rPr lang="en-US" altLang="zh-CN" dirty="0">
                <a:solidFill>
                  <a:srgbClr val="00B050"/>
                </a:solidFill>
              </a:rPr>
              <a:t>n </a:t>
            </a:r>
            <a:r>
              <a:rPr lang="zh-CN" altLang="en-US" dirty="0">
                <a:solidFill>
                  <a:srgbClr val="00B050"/>
                </a:solidFill>
              </a:rPr>
              <a:t>步），时间复杂度为 </a:t>
            </a:r>
            <a:r>
              <a:rPr lang="en-US" altLang="zh-CN" dirty="0">
                <a:solidFill>
                  <a:srgbClr val="00B050"/>
                </a:solidFill>
              </a:rPr>
              <a:t>O (n)</a:t>
            </a:r>
            <a:r>
              <a:rPr lang="zh-CN" altLang="en-US" dirty="0">
                <a:solidFill>
                  <a:srgbClr val="00B050"/>
                </a:solidFill>
              </a:rPr>
              <a:t>。</a:t>
            </a:r>
            <a:endParaRPr lang="en-US" altLang="zh-CN" dirty="0">
              <a:solidFill>
                <a:srgbClr val="00B050"/>
              </a:solidFill>
            </a:endParaRPr>
          </a:p>
        </p:txBody>
      </p:sp>
    </p:spTree>
    <p:extLst>
      <p:ext uri="{BB962C8B-B14F-4D97-AF65-F5344CB8AC3E}">
        <p14:creationId xmlns:p14="http://schemas.microsoft.com/office/powerpoint/2010/main" val="32408093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平衡二叉树的插入</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52753" y="1340768"/>
            <a:ext cx="9892894" cy="538728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AVL</a:t>
            </a:r>
            <a:r>
              <a:rPr lang="zh-CN" altLang="en-US" dirty="0"/>
              <a:t>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若平衡二叉树的高度为</a:t>
                </a:r>
                <a:r>
                  <a:rPr lang="en-US" altLang="zh-CN" dirty="0"/>
                  <a:t>6</a:t>
                </a:r>
                <a:r>
                  <a:rPr lang="zh-CN" altLang="en-US" dirty="0"/>
                  <a:t>，且所有非叶子结点的平衡因子为</a:t>
                </a:r>
                <a:r>
                  <a:rPr lang="en-US" altLang="zh-CN" dirty="0"/>
                  <a:t>1</a:t>
                </a:r>
                <a:r>
                  <a:rPr lang="zh-CN" altLang="en-US" dirty="0"/>
                  <a:t>，则该平衡二叉树的结点总数为（）。</a:t>
                </a:r>
                <a:endParaRPr lang="en-US" altLang="zh-CN" dirty="0"/>
              </a:p>
              <a:p>
                <a:pPr marL="914400" lvl="1" indent="-457200">
                  <a:buFont typeface="+mj-lt"/>
                  <a:buAutoNum type="alphaUcPeriod"/>
                </a:pPr>
                <a:r>
                  <a:rPr lang="en-US" altLang="zh-CN" dirty="0"/>
                  <a:t>12</a:t>
                </a:r>
              </a:p>
              <a:p>
                <a:pPr marL="914400" lvl="1" indent="-457200">
                  <a:buFont typeface="+mj-lt"/>
                  <a:buAutoNum type="alphaUcPeriod"/>
                </a:pPr>
                <a:r>
                  <a:rPr lang="en-US" altLang="zh-CN" dirty="0">
                    <a:solidFill>
                      <a:srgbClr val="00B050"/>
                    </a:solidFill>
                  </a:rPr>
                  <a:t>20</a:t>
                </a:r>
              </a:p>
              <a:p>
                <a:pPr marL="914400" lvl="1" indent="-457200">
                  <a:buFont typeface="+mj-lt"/>
                  <a:buAutoNum type="alphaUcPeriod"/>
                </a:pPr>
                <a:r>
                  <a:rPr lang="en-US" altLang="zh-CN" dirty="0"/>
                  <a:t>32</a:t>
                </a:r>
              </a:p>
              <a:p>
                <a:pPr marL="914400" lvl="1" indent="-457200">
                  <a:buFont typeface="+mj-lt"/>
                  <a:buAutoNum type="alphaUcPeriod"/>
                </a:pPr>
                <a:r>
                  <a:rPr lang="en-US" altLang="zh-CN" dirty="0"/>
                  <a:t>33</a:t>
                </a:r>
              </a:p>
              <a:p>
                <a:pPr marL="914400" lvl="1" indent="-457200">
                  <a:buFont typeface="+mj-lt"/>
                  <a:buAutoNum type="alphaUcPeriod"/>
                </a:pPr>
                <a:endParaRPr lang="en-US" altLang="zh-CN" dirty="0"/>
              </a:p>
              <a:p>
                <a:pPr marL="514350" indent="-457200"/>
                <a:r>
                  <a:rPr lang="zh-CN" altLang="en-US" dirty="0">
                    <a:solidFill>
                      <a:srgbClr val="00B050"/>
                    </a:solidFill>
                  </a:rPr>
                  <a:t>递推公式：</a:t>
                </a:r>
                <a14:m>
                  <m:oMath xmlns:m="http://schemas.openxmlformats.org/officeDocument/2006/math">
                    <m:r>
                      <a:rPr lang="zh-CN" altLang="en-US" i="1" dirty="0" smtClean="0">
                        <a:solidFill>
                          <a:srgbClr val="00B050"/>
                        </a:solidFill>
                        <a:latin typeface="Cambria Math" panose="02040503050406030204" pitchFamily="18" charset="0"/>
                      </a:rPr>
                      <m:t>𝑁</m:t>
                    </m:r>
                    <m:r>
                      <a:rPr lang="en-US" altLang="zh-CN" i="1" dirty="0">
                        <a:solidFill>
                          <a:srgbClr val="00B050"/>
                        </a:solidFill>
                        <a:latin typeface="Cambria Math" panose="02040503050406030204" pitchFamily="18" charset="0"/>
                      </a:rPr>
                      <m:t>(</m:t>
                    </m:r>
                    <m:r>
                      <a:rPr lang="en-US" altLang="zh-CN" i="1" dirty="0">
                        <a:solidFill>
                          <a:srgbClr val="00B050"/>
                        </a:solidFill>
                        <a:latin typeface="Cambria Math" panose="02040503050406030204" pitchFamily="18" charset="0"/>
                      </a:rPr>
                      <m:t>h</m:t>
                    </m:r>
                    <m:r>
                      <a:rPr lang="en-US" altLang="zh-CN" i="1" dirty="0">
                        <a:solidFill>
                          <a:srgbClr val="00B050"/>
                        </a:solidFill>
                        <a:latin typeface="Cambria Math" panose="02040503050406030204" pitchFamily="18" charset="0"/>
                      </a:rPr>
                      <m:t>)=1+</m:t>
                    </m:r>
                    <m:r>
                      <a:rPr lang="zh-CN" altLang="en-US" i="1" dirty="0">
                        <a:solidFill>
                          <a:srgbClr val="00B050"/>
                        </a:solidFill>
                        <a:latin typeface="Cambria Math" panose="02040503050406030204" pitchFamily="18" charset="0"/>
                      </a:rPr>
                      <m:t>𝑁</m:t>
                    </m:r>
                    <m:r>
                      <a:rPr lang="en-US" altLang="zh-CN" i="1" dirty="0">
                        <a:solidFill>
                          <a:srgbClr val="00B050"/>
                        </a:solidFill>
                        <a:latin typeface="Cambria Math" panose="02040503050406030204" pitchFamily="18" charset="0"/>
                      </a:rPr>
                      <m:t>(</m:t>
                    </m:r>
                    <m:r>
                      <a:rPr lang="en-US" altLang="zh-CN" i="1" dirty="0">
                        <a:solidFill>
                          <a:srgbClr val="00B050"/>
                        </a:solidFill>
                        <a:latin typeface="Cambria Math" panose="02040503050406030204" pitchFamily="18" charset="0"/>
                      </a:rPr>
                      <m:t>h</m:t>
                    </m:r>
                    <m:r>
                      <a:rPr lang="en-US" altLang="zh-CN" i="1" dirty="0">
                        <a:solidFill>
                          <a:srgbClr val="00B050"/>
                        </a:solidFill>
                        <a:latin typeface="Cambria Math" panose="02040503050406030204" pitchFamily="18" charset="0"/>
                      </a:rPr>
                      <m:t>−1)+</m:t>
                    </m:r>
                    <m:r>
                      <a:rPr lang="zh-CN" altLang="en-US" i="1" dirty="0">
                        <a:solidFill>
                          <a:srgbClr val="00B050"/>
                        </a:solidFill>
                        <a:latin typeface="Cambria Math" panose="02040503050406030204" pitchFamily="18" charset="0"/>
                      </a:rPr>
                      <m:t>𝑁</m:t>
                    </m:r>
                    <m:r>
                      <a:rPr lang="en-US" altLang="zh-CN" i="1" dirty="0">
                        <a:solidFill>
                          <a:srgbClr val="00B050"/>
                        </a:solidFill>
                        <a:latin typeface="Cambria Math" panose="02040503050406030204" pitchFamily="18" charset="0"/>
                      </a:rPr>
                      <m:t>(</m:t>
                    </m:r>
                    <m:r>
                      <a:rPr lang="en-US" altLang="zh-CN" i="1" dirty="0">
                        <a:solidFill>
                          <a:srgbClr val="00B050"/>
                        </a:solidFill>
                        <a:latin typeface="Cambria Math" panose="02040503050406030204" pitchFamily="18" charset="0"/>
                      </a:rPr>
                      <m:t>h</m:t>
                    </m:r>
                    <m:r>
                      <a:rPr lang="en-US" altLang="zh-CN" i="1" dirty="0">
                        <a:solidFill>
                          <a:srgbClr val="00B050"/>
                        </a:solidFill>
                        <a:latin typeface="Cambria Math" panose="02040503050406030204" pitchFamily="18" charset="0"/>
                      </a:rPr>
                      <m:t>−2)</m:t>
                    </m:r>
                  </m:oMath>
                </a14:m>
                <a:endParaRPr lang="zh-CN" altLang="en-US"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259920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AVL</a:t>
            </a:r>
            <a:r>
              <a:rPr lang="zh-CN" altLang="en-US" dirty="0"/>
              <a:t>树</a:t>
            </a:r>
          </a:p>
        </p:txBody>
      </p:sp>
      <p:sp>
        <p:nvSpPr>
          <p:cNvPr id="3" name="内容占位符 2"/>
          <p:cNvSpPr>
            <a:spLocks noGrp="1"/>
          </p:cNvSpPr>
          <p:nvPr>
            <p:ph idx="1"/>
          </p:nvPr>
        </p:nvSpPr>
        <p:spPr/>
        <p:txBody>
          <a:bodyPr/>
          <a:lstStyle/>
          <a:p>
            <a:r>
              <a:rPr lang="zh-CN" altLang="en-US" dirty="0"/>
              <a:t>若将关键字</a:t>
            </a:r>
            <a:r>
              <a:rPr lang="en-US" altLang="zh-CN" dirty="0"/>
              <a:t>1-7</a:t>
            </a:r>
            <a:r>
              <a:rPr lang="zh-CN" altLang="en-US" dirty="0"/>
              <a:t>依次插入初始为空的平衡二叉树</a:t>
            </a:r>
            <a:r>
              <a:rPr lang="en-US" altLang="zh-CN" dirty="0"/>
              <a:t>T</a:t>
            </a:r>
            <a:r>
              <a:rPr lang="zh-CN" altLang="en-US" dirty="0"/>
              <a:t>，则</a:t>
            </a:r>
            <a:r>
              <a:rPr lang="en-US" altLang="zh-CN" dirty="0"/>
              <a:t>T</a:t>
            </a:r>
            <a:r>
              <a:rPr lang="zh-CN" altLang="en-US" dirty="0"/>
              <a:t>中平衡因子为</a:t>
            </a:r>
            <a:r>
              <a:rPr lang="en-US" altLang="zh-CN" dirty="0"/>
              <a:t>0</a:t>
            </a:r>
            <a:r>
              <a:rPr lang="zh-CN" altLang="en-US" dirty="0"/>
              <a:t>的分支结点的个数是（）。</a:t>
            </a:r>
            <a:endParaRPr lang="en-US" altLang="zh-CN" dirty="0"/>
          </a:p>
          <a:p>
            <a:pPr marL="914400" lvl="1" indent="-457200">
              <a:buFont typeface="+mj-lt"/>
              <a:buAutoNum type="alphaUcPeriod"/>
            </a:pPr>
            <a:r>
              <a:rPr lang="en-US" altLang="zh-CN" dirty="0"/>
              <a:t>0</a:t>
            </a:r>
          </a:p>
          <a:p>
            <a:pPr marL="914400" lvl="1" indent="-457200">
              <a:buFont typeface="+mj-lt"/>
              <a:buAutoNum type="alphaUcPeriod"/>
            </a:pPr>
            <a:r>
              <a:rPr lang="en-US" altLang="zh-CN" dirty="0"/>
              <a:t>1</a:t>
            </a:r>
          </a:p>
          <a:p>
            <a:pPr marL="914400" lvl="1" indent="-457200">
              <a:buFont typeface="+mj-lt"/>
              <a:buAutoNum type="alphaUcPeriod"/>
            </a:pPr>
            <a:r>
              <a:rPr lang="en-US" altLang="zh-CN" dirty="0"/>
              <a:t>2</a:t>
            </a:r>
          </a:p>
          <a:p>
            <a:pPr marL="914400" lvl="1" indent="-457200">
              <a:buFont typeface="+mj-lt"/>
              <a:buAutoNum type="alphaUcPeriod"/>
            </a:pPr>
            <a:r>
              <a:rPr lang="en-US" altLang="zh-CN" dirty="0">
                <a:solidFill>
                  <a:srgbClr val="00B050"/>
                </a:solidFill>
              </a:rPr>
              <a:t>3</a:t>
            </a:r>
            <a:endParaRPr lang="zh-CN" altLang="en-US" dirty="0">
              <a:solidFill>
                <a:srgbClr val="00B050"/>
              </a:solidFill>
            </a:endParaRPr>
          </a:p>
        </p:txBody>
      </p:sp>
    </p:spTree>
    <p:extLst>
      <p:ext uri="{BB962C8B-B14F-4D97-AF65-F5344CB8AC3E}">
        <p14:creationId xmlns:p14="http://schemas.microsoft.com/office/powerpoint/2010/main" val="15070271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A3EBF28-5234-44EC-91F9-CA4E6A1FA360}"/>
              </a:ext>
            </a:extLst>
          </p:cNvPr>
          <p:cNvSpPr>
            <a:spLocks noGrp="1"/>
          </p:cNvSpPr>
          <p:nvPr>
            <p:ph type="title"/>
          </p:nvPr>
        </p:nvSpPr>
        <p:spPr/>
        <p:txBody>
          <a:bodyPr/>
          <a:lstStyle/>
          <a:p>
            <a:endParaRPr lang="zh-CN" altLang="en-US"/>
          </a:p>
        </p:txBody>
      </p:sp>
      <p:sp>
        <p:nvSpPr>
          <p:cNvPr id="8" name="文本占位符 7">
            <a:extLst>
              <a:ext uri="{FF2B5EF4-FFF2-40B4-BE49-F238E27FC236}">
                <a16:creationId xmlns:a16="http://schemas.microsoft.com/office/drawing/2014/main" id="{A2BDCF1A-21D2-40C1-9FAD-7A61EC7E8125}"/>
              </a:ext>
            </a:extLst>
          </p:cNvPr>
          <p:cNvSpPr>
            <a:spLocks noGrp="1"/>
          </p:cNvSpPr>
          <p:nvPr>
            <p:ph type="body" idx="1"/>
          </p:nvPr>
        </p:nvSpPr>
        <p:spPr>
          <a:xfrm>
            <a:off x="1343472" y="1535113"/>
            <a:ext cx="4653045" cy="639762"/>
          </a:xfrm>
        </p:spPr>
        <p:txBody>
          <a:bodyPr/>
          <a:lstStyle/>
          <a:p>
            <a:r>
              <a:rPr lang="en-US" altLang="zh-CN" dirty="0">
                <a:solidFill>
                  <a:srgbClr val="FF0066"/>
                </a:solidFill>
              </a:rPr>
              <a:t>1. </a:t>
            </a:r>
            <a:r>
              <a:rPr lang="zh-CN" altLang="en-US" dirty="0">
                <a:solidFill>
                  <a:srgbClr val="FF0066"/>
                </a:solidFill>
              </a:rPr>
              <a:t>旋转法</a:t>
            </a:r>
          </a:p>
        </p:txBody>
      </p:sp>
      <p:sp>
        <p:nvSpPr>
          <p:cNvPr id="10" name="文本占位符 9">
            <a:extLst>
              <a:ext uri="{FF2B5EF4-FFF2-40B4-BE49-F238E27FC236}">
                <a16:creationId xmlns:a16="http://schemas.microsoft.com/office/drawing/2014/main" id="{FF3D0589-6450-4D9F-A9CC-FFDDFABC1F3E}"/>
              </a:ext>
            </a:extLst>
          </p:cNvPr>
          <p:cNvSpPr>
            <a:spLocks noGrp="1"/>
          </p:cNvSpPr>
          <p:nvPr>
            <p:ph type="body" sz="quarter" idx="3"/>
          </p:nvPr>
        </p:nvSpPr>
        <p:spPr>
          <a:xfrm>
            <a:off x="6193369" y="1535113"/>
            <a:ext cx="4295119" cy="639762"/>
          </a:xfrm>
        </p:spPr>
        <p:txBody>
          <a:bodyPr/>
          <a:lstStyle/>
          <a:p>
            <a:pPr algn="r"/>
            <a:r>
              <a:rPr lang="en-US" altLang="zh-CN" dirty="0">
                <a:solidFill>
                  <a:srgbClr val="FF0066"/>
                </a:solidFill>
              </a:rPr>
              <a:t>2. </a:t>
            </a:r>
            <a:r>
              <a:rPr lang="zh-CN" altLang="en-US" dirty="0">
                <a:solidFill>
                  <a:srgbClr val="FF0066"/>
                </a:solidFill>
              </a:rPr>
              <a:t>中序遍历法</a:t>
            </a:r>
          </a:p>
        </p:txBody>
      </p:sp>
      <p:pic>
        <p:nvPicPr>
          <p:cNvPr id="5122" name="Picture 2" descr="https://picx.zhimg.com/v2-3169cc1124326858f005d341f07560c3_r.jpg">
            <a:extLst>
              <a:ext uri="{FF2B5EF4-FFF2-40B4-BE49-F238E27FC236}">
                <a16:creationId xmlns:a16="http://schemas.microsoft.com/office/drawing/2014/main" id="{6EBFBAB6-64A4-4A78-8DB9-8A307221D4C7}"/>
              </a:ext>
            </a:extLst>
          </p:cNvPr>
          <p:cNvPicPr>
            <a:picLocks noGrp="1" noChangeAspect="1" noChangeArrowheads="1"/>
          </p:cNvPicPr>
          <p:nvPr>
            <p:ph sz="half" idx="2"/>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9616" y="0"/>
            <a:ext cx="3047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ic3.zhimg.com/v2-2e50da078da8153a204577ad32802fb4_r.jpg">
            <a:extLst>
              <a:ext uri="{FF2B5EF4-FFF2-40B4-BE49-F238E27FC236}">
                <a16:creationId xmlns:a16="http://schemas.microsoft.com/office/drawing/2014/main" id="{7CECDDCA-1E07-43C0-A501-6D5DAFA29E23}"/>
              </a:ext>
            </a:extLst>
          </p:cNvPr>
          <p:cNvPicPr>
            <a:picLocks noGrp="1" noChangeAspect="1" noChangeArrowheads="1"/>
          </p:cNvPicPr>
          <p:nvPr>
            <p:ph sz="quarter" idx="4"/>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9190" y="0"/>
            <a:ext cx="304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内容占位符 2">
            <a:extLst>
              <a:ext uri="{FF2B5EF4-FFF2-40B4-BE49-F238E27FC236}">
                <a16:creationId xmlns:a16="http://schemas.microsoft.com/office/drawing/2014/main" id="{18DD3A24-D599-4B56-A111-09BED4DBFE1F}"/>
              </a:ext>
            </a:extLst>
          </p:cNvPr>
          <p:cNvSpPr txBox="1">
            <a:spLocks/>
          </p:cNvSpPr>
          <p:nvPr/>
        </p:nvSpPr>
        <p:spPr bwMode="auto">
          <a:xfrm>
            <a:off x="8544272" y="2174875"/>
            <a:ext cx="3456384" cy="343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Clr>
                <a:schemeClr val="tx1"/>
              </a:buClr>
              <a:buSzPct val="95000"/>
              <a:buFont typeface="Wingdings" pitchFamily="2" charset="2"/>
              <a:buNone/>
              <a:defRPr kumimoji="1" sz="2400" b="1">
                <a:solidFill>
                  <a:schemeClr val="tx1"/>
                </a:solidFill>
                <a:latin typeface="+mn-lt"/>
                <a:ea typeface="+mn-ea"/>
                <a:cs typeface="+mn-cs"/>
              </a:defRPr>
            </a:lvl1pPr>
            <a:lvl2pPr marL="457200" indent="0" algn="l" rtl="0" eaLnBrk="0" fontAlgn="base" hangingPunct="0">
              <a:spcBef>
                <a:spcPct val="20000"/>
              </a:spcBef>
              <a:spcAft>
                <a:spcPct val="0"/>
              </a:spcAft>
              <a:buClr>
                <a:schemeClr val="tx1"/>
              </a:buClr>
              <a:buSzPct val="90000"/>
              <a:buFont typeface="Wingdings" pitchFamily="2" charset="2"/>
              <a:buNone/>
              <a:defRPr kumimoji="1" sz="2000" b="1">
                <a:solidFill>
                  <a:schemeClr val="tx1"/>
                </a:solidFill>
                <a:latin typeface="+mn-lt"/>
                <a:ea typeface="+mn-ea"/>
              </a:defRPr>
            </a:lvl2pPr>
            <a:lvl3pPr marL="914400" indent="0" algn="l" rtl="0" eaLnBrk="0" fontAlgn="base" hangingPunct="0">
              <a:spcBef>
                <a:spcPct val="20000"/>
              </a:spcBef>
              <a:spcAft>
                <a:spcPct val="0"/>
              </a:spcAft>
              <a:buClr>
                <a:schemeClr val="tx1"/>
              </a:buClr>
              <a:buSzPct val="95000"/>
              <a:buFont typeface="Wingdings" pitchFamily="2" charset="2"/>
              <a:buNone/>
              <a:defRPr kumimoji="1" sz="1800" b="1">
                <a:solidFill>
                  <a:schemeClr val="tx1"/>
                </a:solidFill>
                <a:latin typeface="+mn-lt"/>
                <a:ea typeface="+mn-ea"/>
              </a:defRPr>
            </a:lvl3pPr>
            <a:lvl4pPr marL="1371600" indent="0" algn="l" rtl="0" eaLnBrk="0" fontAlgn="base" hangingPunct="0">
              <a:spcBef>
                <a:spcPct val="20000"/>
              </a:spcBef>
              <a:spcAft>
                <a:spcPct val="0"/>
              </a:spcAft>
              <a:buClr>
                <a:schemeClr val="tx1"/>
              </a:buClr>
              <a:buSzPct val="65000"/>
              <a:buFont typeface="Wingdings" pitchFamily="2" charset="2"/>
              <a:buNone/>
              <a:defRPr kumimoji="1" sz="1600" b="1">
                <a:solidFill>
                  <a:schemeClr val="tx1"/>
                </a:solidFill>
                <a:latin typeface="+mn-lt"/>
                <a:ea typeface="+mn-ea"/>
              </a:defRPr>
            </a:lvl4pPr>
            <a:lvl5pPr marL="1828800" indent="0" algn="l" rtl="0" eaLnBrk="0" fontAlgn="base" hangingPunct="0">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5pPr>
            <a:lvl6pPr marL="2286000" indent="0" algn="l" rtl="0" fontAlgn="base">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6pPr>
            <a:lvl7pPr marL="2743200" indent="0" algn="l" rtl="0" fontAlgn="base">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7pPr>
            <a:lvl8pPr marL="3200400" indent="0" algn="l" rtl="0" fontAlgn="base">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8pPr>
            <a:lvl9pPr marL="3657600" indent="0" algn="l" rtl="0" fontAlgn="base">
              <a:spcBef>
                <a:spcPct val="20000"/>
              </a:spcBef>
              <a:spcAft>
                <a:spcPct val="0"/>
              </a:spcAft>
              <a:buClr>
                <a:schemeClr val="hlink"/>
              </a:buClr>
              <a:buSzPct val="60000"/>
              <a:buFont typeface="Wingdings" pitchFamily="2" charset="2"/>
              <a:buNone/>
              <a:defRPr kumimoji="1" sz="1600" b="1">
                <a:solidFill>
                  <a:schemeClr val="tx1"/>
                </a:solidFill>
                <a:latin typeface="+mn-lt"/>
                <a:ea typeface="+mn-ea"/>
              </a:defRPr>
            </a:lvl9pPr>
          </a:lstStyle>
          <a:p>
            <a:r>
              <a:rPr lang="zh-CN" altLang="en-US" sz="2000" b="0" kern="0" dirty="0">
                <a:solidFill>
                  <a:srgbClr val="00B050"/>
                </a:solidFill>
              </a:rPr>
              <a:t>中序遍历法：标记出插入不平衡结点从所在子树上的根结点到插入结点路径上的</a:t>
            </a:r>
            <a:r>
              <a:rPr lang="en-US" altLang="zh-CN" sz="2000" b="0" kern="0" dirty="0">
                <a:solidFill>
                  <a:srgbClr val="00B050"/>
                </a:solidFill>
              </a:rPr>
              <a:t>3</a:t>
            </a:r>
            <a:r>
              <a:rPr lang="zh-CN" altLang="en-US" sz="2000" b="0" kern="0" dirty="0">
                <a:solidFill>
                  <a:srgbClr val="00B050"/>
                </a:solidFill>
              </a:rPr>
              <a:t>个元素，写出子树的中序遍历序列，先标记</a:t>
            </a:r>
            <a:r>
              <a:rPr lang="en-US" altLang="zh-CN" sz="2000" b="0" kern="0" dirty="0">
                <a:solidFill>
                  <a:srgbClr val="00B050"/>
                </a:solidFill>
              </a:rPr>
              <a:t>3</a:t>
            </a:r>
            <a:r>
              <a:rPr lang="zh-CN" altLang="en-US" sz="2000" b="0" kern="0" dirty="0">
                <a:solidFill>
                  <a:srgbClr val="00B050"/>
                </a:solidFill>
              </a:rPr>
              <a:t>个元素为橙色，再标记</a:t>
            </a:r>
            <a:r>
              <a:rPr lang="en-US" altLang="zh-CN" sz="2000" b="0" kern="0" dirty="0">
                <a:solidFill>
                  <a:srgbClr val="00B050"/>
                </a:solidFill>
              </a:rPr>
              <a:t>3</a:t>
            </a:r>
            <a:r>
              <a:rPr lang="zh-CN" altLang="en-US" sz="2000" b="0" kern="0" dirty="0">
                <a:solidFill>
                  <a:srgbClr val="00B050"/>
                </a:solidFill>
              </a:rPr>
              <a:t>个橙色元素中间元素为红色，红色元素即为子树新的根结点，左边橙色元素为左子树根结点，右边橙色元素为右子树根结点。</a:t>
            </a:r>
          </a:p>
        </p:txBody>
      </p:sp>
    </p:spTree>
    <p:extLst>
      <p:ext uri="{BB962C8B-B14F-4D97-AF65-F5344CB8AC3E}">
        <p14:creationId xmlns:p14="http://schemas.microsoft.com/office/powerpoint/2010/main" val="42560442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AVL</a:t>
            </a:r>
            <a:r>
              <a:rPr lang="zh-CN" altLang="en-US" dirty="0"/>
              <a:t>树</a:t>
            </a:r>
          </a:p>
        </p:txBody>
      </p:sp>
      <p:sp>
        <p:nvSpPr>
          <p:cNvPr id="3" name="内容占位符 2"/>
          <p:cNvSpPr>
            <a:spLocks noGrp="1"/>
          </p:cNvSpPr>
          <p:nvPr>
            <p:ph sz="half" idx="1"/>
          </p:nvPr>
        </p:nvSpPr>
        <p:spPr/>
        <p:txBody>
          <a:bodyPr/>
          <a:lstStyle/>
          <a:p>
            <a:r>
              <a:rPr lang="zh-CN" altLang="en-US" dirty="0"/>
              <a:t>现有一棵无重复关键字的平衡二叉树，对其进行中序遍历可得到一个降序序列。下列关于该平衡二叉树的叙述中，正确的是（）。</a:t>
            </a:r>
            <a:endParaRPr lang="en-US" altLang="zh-CN" dirty="0"/>
          </a:p>
          <a:p>
            <a:pPr marL="914400" lvl="1" indent="-457200">
              <a:buFont typeface="+mj-lt"/>
              <a:buAutoNum type="alphaUcPeriod"/>
            </a:pPr>
            <a:r>
              <a:rPr lang="zh-CN" altLang="en-US" dirty="0"/>
              <a:t>根结点的度一定为</a:t>
            </a:r>
            <a:r>
              <a:rPr lang="en-US" altLang="zh-CN" dirty="0"/>
              <a:t>2</a:t>
            </a:r>
          </a:p>
          <a:p>
            <a:pPr marL="914400" lvl="1" indent="-457200">
              <a:buFont typeface="+mj-lt"/>
              <a:buAutoNum type="alphaUcPeriod"/>
            </a:pPr>
            <a:r>
              <a:rPr lang="zh-CN" altLang="en-US" dirty="0"/>
              <a:t>树中最小元素一定是叶结点</a:t>
            </a:r>
            <a:endParaRPr lang="en-US" altLang="zh-CN" dirty="0"/>
          </a:p>
          <a:p>
            <a:pPr marL="914400" lvl="1" indent="-457200">
              <a:buFont typeface="+mj-lt"/>
              <a:buAutoNum type="alphaUcPeriod"/>
            </a:pPr>
            <a:r>
              <a:rPr lang="zh-CN" altLang="en-US" dirty="0"/>
              <a:t>最后插入的元素一定是叶结点</a:t>
            </a:r>
            <a:endParaRPr lang="en-US" altLang="zh-CN" dirty="0"/>
          </a:p>
          <a:p>
            <a:pPr marL="914400" lvl="1" indent="-457200">
              <a:buFont typeface="+mj-lt"/>
              <a:buAutoNum type="alphaUcPeriod"/>
            </a:pPr>
            <a:r>
              <a:rPr lang="zh-CN" altLang="en-US" dirty="0">
                <a:solidFill>
                  <a:srgbClr val="00B050"/>
                </a:solidFill>
              </a:rPr>
              <a:t>树中最大元素一定是无左子树</a:t>
            </a:r>
          </a:p>
        </p:txBody>
      </p:sp>
      <p:sp>
        <p:nvSpPr>
          <p:cNvPr id="4" name="内容占位符 3">
            <a:extLst>
              <a:ext uri="{FF2B5EF4-FFF2-40B4-BE49-F238E27FC236}">
                <a16:creationId xmlns:a16="http://schemas.microsoft.com/office/drawing/2014/main" id="{F1247537-ED05-4028-89AB-8C4255A3AA16}"/>
              </a:ext>
            </a:extLst>
          </p:cNvPr>
          <p:cNvSpPr>
            <a:spLocks noGrp="1"/>
          </p:cNvSpPr>
          <p:nvPr>
            <p:ph sz="half" idx="2"/>
          </p:nvPr>
        </p:nvSpPr>
        <p:spPr/>
        <p:txBody>
          <a:bodyPr/>
          <a:lstStyle/>
          <a:p>
            <a:r>
              <a:rPr lang="en-US" altLang="zh-CN" sz="2400" dirty="0">
                <a:solidFill>
                  <a:srgbClr val="00B050"/>
                </a:solidFill>
              </a:rPr>
              <a:t>B</a:t>
            </a:r>
            <a:r>
              <a:rPr lang="zh-CN" altLang="en-US" sz="2400" dirty="0">
                <a:solidFill>
                  <a:srgbClr val="00B050"/>
                </a:solidFill>
              </a:rPr>
              <a:t>，一棵平衡二叉树是一棵二叉搜索树，由于中序遍历可得到一个降序序列，树中最小元素一定是最右结点，即无右子树，但可能有左子树，不一定是叶结点。</a:t>
            </a:r>
          </a:p>
          <a:p>
            <a:r>
              <a:rPr lang="en-US" altLang="zh-CN" sz="2400" dirty="0">
                <a:solidFill>
                  <a:srgbClr val="00B050"/>
                </a:solidFill>
              </a:rPr>
              <a:t>C</a:t>
            </a:r>
            <a:r>
              <a:rPr lang="zh-CN" altLang="en-US" sz="2400" dirty="0">
                <a:solidFill>
                  <a:srgbClr val="00B050"/>
                </a:solidFill>
              </a:rPr>
              <a:t>，</a:t>
            </a:r>
            <a:r>
              <a:rPr lang="en-US" altLang="zh-CN" sz="2400" dirty="0">
                <a:solidFill>
                  <a:srgbClr val="00B050"/>
                </a:solidFill>
              </a:rPr>
              <a:t>AVL</a:t>
            </a:r>
            <a:r>
              <a:rPr lang="zh-CN" altLang="en-US" sz="2400" dirty="0">
                <a:solidFill>
                  <a:srgbClr val="00B050"/>
                </a:solidFill>
              </a:rPr>
              <a:t>树先按照二叉搜索树的规则插入到叶子结点，再调整二叉搜索树为</a:t>
            </a:r>
            <a:r>
              <a:rPr lang="en-US" altLang="zh-CN" sz="2400" dirty="0">
                <a:solidFill>
                  <a:srgbClr val="00B050"/>
                </a:solidFill>
              </a:rPr>
              <a:t>AVL</a:t>
            </a:r>
            <a:r>
              <a:rPr lang="zh-CN" altLang="en-US" sz="2400" dirty="0">
                <a:solidFill>
                  <a:srgbClr val="00B050"/>
                </a:solidFill>
              </a:rPr>
              <a:t>树，旋转后该元素所在结点不一定是叶结点。</a:t>
            </a:r>
          </a:p>
          <a:p>
            <a:r>
              <a:rPr lang="en-US" altLang="zh-CN" sz="2400" dirty="0">
                <a:solidFill>
                  <a:srgbClr val="00B050"/>
                </a:solidFill>
              </a:rPr>
              <a:t>D</a:t>
            </a:r>
            <a:r>
              <a:rPr lang="zh-CN" altLang="en-US" sz="2400" dirty="0">
                <a:solidFill>
                  <a:srgbClr val="00B050"/>
                </a:solidFill>
              </a:rPr>
              <a:t>正确。这棵树满足 </a:t>
            </a:r>
            <a:r>
              <a:rPr lang="zh-CN" altLang="en-US" sz="2400" b="1" dirty="0">
                <a:solidFill>
                  <a:srgbClr val="00B050"/>
                </a:solidFill>
              </a:rPr>
              <a:t>左子树 </a:t>
            </a:r>
            <a:r>
              <a:rPr lang="en-US" altLang="zh-CN" sz="2400" b="1" dirty="0">
                <a:solidFill>
                  <a:srgbClr val="00B050"/>
                </a:solidFill>
              </a:rPr>
              <a:t>&gt; </a:t>
            </a:r>
            <a:r>
              <a:rPr lang="zh-CN" altLang="en-US" sz="2400" b="1" dirty="0">
                <a:solidFill>
                  <a:srgbClr val="00B050"/>
                </a:solidFill>
              </a:rPr>
              <a:t>根 </a:t>
            </a:r>
            <a:r>
              <a:rPr lang="en-US" altLang="zh-CN" sz="2400" b="1" dirty="0">
                <a:solidFill>
                  <a:srgbClr val="00B050"/>
                </a:solidFill>
              </a:rPr>
              <a:t>&gt; </a:t>
            </a:r>
            <a:r>
              <a:rPr lang="zh-CN" altLang="en-US" sz="2400" b="1" dirty="0">
                <a:solidFill>
                  <a:srgbClr val="00B050"/>
                </a:solidFill>
              </a:rPr>
              <a:t>右子树</a:t>
            </a:r>
            <a:r>
              <a:rPr lang="zh-CN" altLang="en-US" sz="2400" dirty="0">
                <a:solidFill>
                  <a:srgbClr val="00B050"/>
                </a:solidFill>
              </a:rPr>
              <a:t>（相当于“反向 </a:t>
            </a:r>
            <a:r>
              <a:rPr lang="en-US" altLang="zh-CN" sz="2400" dirty="0">
                <a:solidFill>
                  <a:srgbClr val="00B050"/>
                </a:solidFill>
              </a:rPr>
              <a:t>BST”</a:t>
            </a:r>
            <a:r>
              <a:rPr lang="zh-CN" altLang="en-US" sz="2400" dirty="0">
                <a:solidFill>
                  <a:srgbClr val="00B050"/>
                </a:solidFill>
              </a:rPr>
              <a:t>）</a:t>
            </a:r>
          </a:p>
          <a:p>
            <a:endParaRPr lang="zh-CN" altLang="en-US" sz="2400" dirty="0">
              <a:solidFill>
                <a:srgbClr val="00B050"/>
              </a:solidFill>
            </a:endParaRPr>
          </a:p>
        </p:txBody>
      </p:sp>
    </p:spTree>
    <p:extLst>
      <p:ext uri="{BB962C8B-B14F-4D97-AF65-F5344CB8AC3E}">
        <p14:creationId xmlns:p14="http://schemas.microsoft.com/office/powerpoint/2010/main" val="5809875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66"/>
                </a:solidFill>
              </a:rPr>
              <a:t>AVL</a:t>
            </a:r>
            <a:r>
              <a:rPr lang="zh-CN" altLang="en-US" b="1" dirty="0">
                <a:solidFill>
                  <a:srgbClr val="FF0066"/>
                </a:solidFill>
              </a:rPr>
              <a:t>树</a:t>
            </a:r>
          </a:p>
        </p:txBody>
      </p:sp>
      <p:sp>
        <p:nvSpPr>
          <p:cNvPr id="3" name="内容占位符 2"/>
          <p:cNvSpPr>
            <a:spLocks noGrp="1"/>
          </p:cNvSpPr>
          <p:nvPr>
            <p:ph idx="1"/>
          </p:nvPr>
        </p:nvSpPr>
        <p:spPr/>
        <p:txBody>
          <a:bodyPr/>
          <a:lstStyle/>
          <a:p>
            <a:r>
              <a:rPr lang="zh-CN" altLang="en-US" dirty="0"/>
              <a:t>在任意一棵非空平衡二叉树</a:t>
            </a:r>
            <a:r>
              <a:rPr lang="en-US" altLang="zh-CN" dirty="0"/>
              <a:t>T1</a:t>
            </a:r>
            <a:r>
              <a:rPr lang="zh-CN" altLang="en-US" dirty="0"/>
              <a:t>中，删除某结点</a:t>
            </a:r>
            <a:r>
              <a:rPr lang="en-US" altLang="zh-CN" dirty="0"/>
              <a:t>v</a:t>
            </a:r>
            <a:r>
              <a:rPr lang="zh-CN" altLang="en-US" dirty="0"/>
              <a:t>之后形成的平衡二叉树</a:t>
            </a:r>
            <a:r>
              <a:rPr lang="en-US" altLang="zh-CN" dirty="0"/>
              <a:t>T2</a:t>
            </a:r>
            <a:r>
              <a:rPr lang="zh-CN" altLang="en-US" dirty="0"/>
              <a:t>，再将</a:t>
            </a:r>
            <a:r>
              <a:rPr lang="en-US" altLang="zh-CN" dirty="0"/>
              <a:t>v</a:t>
            </a:r>
            <a:r>
              <a:rPr lang="zh-CN" altLang="en-US" dirty="0"/>
              <a:t>插入</a:t>
            </a:r>
            <a:r>
              <a:rPr lang="en-US" altLang="zh-CN" dirty="0"/>
              <a:t>T2</a:t>
            </a:r>
            <a:r>
              <a:rPr lang="zh-CN" altLang="en-US" dirty="0"/>
              <a:t>形成平衡二叉树</a:t>
            </a:r>
            <a:r>
              <a:rPr lang="en-US" altLang="zh-CN" dirty="0"/>
              <a:t>T3</a:t>
            </a:r>
            <a:r>
              <a:rPr lang="zh-CN" altLang="en-US" dirty="0"/>
              <a:t>。下列关于</a:t>
            </a:r>
            <a:r>
              <a:rPr lang="en-US" altLang="zh-CN" dirty="0"/>
              <a:t>T1</a:t>
            </a:r>
            <a:r>
              <a:rPr lang="zh-CN" altLang="en-US" dirty="0"/>
              <a:t>和</a:t>
            </a:r>
            <a:r>
              <a:rPr lang="en-US" altLang="zh-CN" dirty="0"/>
              <a:t>T3</a:t>
            </a:r>
            <a:r>
              <a:rPr lang="zh-CN" altLang="en-US" dirty="0"/>
              <a:t>的叙述中，正确的是（）。</a:t>
            </a:r>
            <a:endParaRPr lang="en-US" altLang="zh-CN" dirty="0"/>
          </a:p>
          <a:p>
            <a:pPr marL="971550" lvl="1" indent="-514350">
              <a:buFont typeface="+mj-lt"/>
              <a:buAutoNum type="romanUcPeriod"/>
            </a:pPr>
            <a:r>
              <a:rPr lang="zh-CN" altLang="en-US" dirty="0"/>
              <a:t>若</a:t>
            </a:r>
            <a:r>
              <a:rPr lang="en-US" altLang="zh-CN" dirty="0"/>
              <a:t>v</a:t>
            </a:r>
            <a:r>
              <a:rPr lang="zh-CN" altLang="en-US" dirty="0"/>
              <a:t>是</a:t>
            </a:r>
            <a:r>
              <a:rPr lang="en-US" altLang="zh-CN" dirty="0"/>
              <a:t>T1</a:t>
            </a:r>
            <a:r>
              <a:rPr lang="zh-CN" altLang="en-US" dirty="0"/>
              <a:t>的叶结点，则</a:t>
            </a:r>
            <a:r>
              <a:rPr lang="en-US" altLang="zh-CN" dirty="0"/>
              <a:t>T1</a:t>
            </a:r>
            <a:r>
              <a:rPr lang="zh-CN" altLang="en-US" dirty="0"/>
              <a:t>与</a:t>
            </a:r>
            <a:r>
              <a:rPr lang="en-US" altLang="zh-CN" dirty="0"/>
              <a:t>T3</a:t>
            </a:r>
            <a:r>
              <a:rPr lang="zh-CN" altLang="en-US" dirty="0"/>
              <a:t>可能不相同</a:t>
            </a:r>
            <a:endParaRPr lang="en-US" altLang="zh-CN" dirty="0"/>
          </a:p>
          <a:p>
            <a:pPr marL="971550" lvl="1" indent="-514350">
              <a:buFont typeface="+mj-lt"/>
              <a:buAutoNum type="romanUcPeriod"/>
            </a:pPr>
            <a:r>
              <a:rPr lang="zh-CN" altLang="en-US" dirty="0"/>
              <a:t>若</a:t>
            </a:r>
            <a:r>
              <a:rPr lang="en-US" altLang="zh-CN" dirty="0"/>
              <a:t>v</a:t>
            </a:r>
            <a:r>
              <a:rPr lang="zh-CN" altLang="en-US" dirty="0"/>
              <a:t>不是</a:t>
            </a:r>
            <a:r>
              <a:rPr lang="en-US" altLang="zh-CN" dirty="0"/>
              <a:t>T1</a:t>
            </a:r>
            <a:r>
              <a:rPr lang="zh-CN" altLang="en-US" dirty="0"/>
              <a:t>的叶结点，则</a:t>
            </a:r>
            <a:r>
              <a:rPr lang="en-US" altLang="zh-CN" dirty="0"/>
              <a:t>T1</a:t>
            </a:r>
            <a:r>
              <a:rPr lang="zh-CN" altLang="en-US" dirty="0"/>
              <a:t>与</a:t>
            </a:r>
            <a:r>
              <a:rPr lang="en-US" altLang="zh-CN" dirty="0"/>
              <a:t>T3</a:t>
            </a:r>
            <a:r>
              <a:rPr lang="zh-CN" altLang="en-US" dirty="0"/>
              <a:t>一定不相同</a:t>
            </a:r>
            <a:endParaRPr lang="en-US" altLang="zh-CN" dirty="0"/>
          </a:p>
          <a:p>
            <a:pPr marL="971550" lvl="1" indent="-514350">
              <a:buFont typeface="+mj-lt"/>
              <a:buAutoNum type="romanUcPeriod"/>
            </a:pPr>
            <a:r>
              <a:rPr lang="zh-CN" altLang="en-US" dirty="0"/>
              <a:t>若</a:t>
            </a:r>
            <a:r>
              <a:rPr lang="en-US" altLang="zh-CN" dirty="0"/>
              <a:t>v</a:t>
            </a:r>
            <a:r>
              <a:rPr lang="zh-CN" altLang="en-US" dirty="0"/>
              <a:t>不是</a:t>
            </a:r>
            <a:r>
              <a:rPr lang="en-US" altLang="zh-CN" dirty="0"/>
              <a:t>T1</a:t>
            </a:r>
            <a:r>
              <a:rPr lang="zh-CN" altLang="en-US" dirty="0"/>
              <a:t>的叶结点，则</a:t>
            </a:r>
            <a:r>
              <a:rPr lang="en-US" altLang="zh-CN" dirty="0"/>
              <a:t>T1</a:t>
            </a:r>
            <a:r>
              <a:rPr lang="zh-CN" altLang="en-US" dirty="0"/>
              <a:t>与</a:t>
            </a:r>
            <a:r>
              <a:rPr lang="en-US" altLang="zh-CN" dirty="0"/>
              <a:t>T3</a:t>
            </a:r>
            <a:r>
              <a:rPr lang="zh-CN" altLang="en-US" dirty="0"/>
              <a:t>一定相同</a:t>
            </a:r>
            <a:endParaRPr lang="en-US" altLang="zh-CN" dirty="0"/>
          </a:p>
          <a:p>
            <a:pPr marL="914400" lvl="1" indent="-457200">
              <a:buFont typeface="+mj-lt"/>
              <a:buAutoNum type="romanUcPeriod"/>
            </a:pPr>
            <a:endParaRPr lang="en-US" altLang="zh-CN" dirty="0"/>
          </a:p>
          <a:p>
            <a:pPr marL="457200" lvl="1" indent="0">
              <a:buNone/>
            </a:pPr>
            <a:r>
              <a:rPr lang="en-US" altLang="zh-CN" dirty="0">
                <a:solidFill>
                  <a:srgbClr val="00B050"/>
                </a:solidFill>
              </a:rPr>
              <a:t>A. </a:t>
            </a:r>
            <a:r>
              <a:rPr lang="zh-CN" altLang="en-US" dirty="0">
                <a:solidFill>
                  <a:srgbClr val="00B050"/>
                </a:solidFill>
              </a:rPr>
              <a:t>仅</a:t>
            </a:r>
            <a:r>
              <a:rPr lang="en-US" altLang="zh-CN" dirty="0">
                <a:solidFill>
                  <a:srgbClr val="00B050"/>
                </a:solidFill>
              </a:rPr>
              <a:t>I </a:t>
            </a:r>
            <a:r>
              <a:rPr lang="en-US" altLang="zh-CN" dirty="0"/>
              <a:t>    B. </a:t>
            </a:r>
            <a:r>
              <a:rPr lang="zh-CN" altLang="en-US" dirty="0"/>
              <a:t>仅</a:t>
            </a:r>
            <a:r>
              <a:rPr lang="en-US" altLang="zh-CN" dirty="0"/>
              <a:t>II    C. </a:t>
            </a:r>
            <a:r>
              <a:rPr lang="zh-CN" altLang="en-US" dirty="0"/>
              <a:t>仅</a:t>
            </a:r>
            <a:r>
              <a:rPr lang="en-US" altLang="zh-CN" dirty="0"/>
              <a:t>I</a:t>
            </a:r>
            <a:r>
              <a:rPr lang="zh-CN" altLang="en-US" dirty="0"/>
              <a:t>、</a:t>
            </a:r>
            <a:r>
              <a:rPr lang="en-US" altLang="zh-CN" dirty="0"/>
              <a:t>II    D. </a:t>
            </a:r>
            <a:r>
              <a:rPr lang="zh-CN" altLang="en-US" dirty="0"/>
              <a:t>仅</a:t>
            </a:r>
            <a:r>
              <a:rPr lang="en-US" altLang="zh-CN" dirty="0"/>
              <a:t>I</a:t>
            </a:r>
            <a:r>
              <a:rPr lang="zh-CN" altLang="en-US" dirty="0"/>
              <a:t>、</a:t>
            </a:r>
            <a:r>
              <a:rPr lang="en-US" altLang="zh-CN" dirty="0"/>
              <a:t>III</a:t>
            </a:r>
          </a:p>
        </p:txBody>
      </p:sp>
    </p:spTree>
    <p:extLst>
      <p:ext uri="{BB962C8B-B14F-4D97-AF65-F5344CB8AC3E}">
        <p14:creationId xmlns:p14="http://schemas.microsoft.com/office/powerpoint/2010/main" val="33732301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1EF3D-7343-4E52-BD95-4B5A62267866}"/>
              </a:ext>
            </a:extLst>
          </p:cNvPr>
          <p:cNvSpPr>
            <a:spLocks noGrp="1"/>
          </p:cNvSpPr>
          <p:nvPr>
            <p:ph type="title"/>
          </p:nvPr>
        </p:nvSpPr>
        <p:spPr/>
        <p:txBody>
          <a:bodyPr/>
          <a:lstStyle/>
          <a:p>
            <a:r>
              <a:rPr lang="en-US" altLang="zh-CN" dirty="0">
                <a:solidFill>
                  <a:srgbClr val="00B050"/>
                </a:solidFill>
              </a:rPr>
              <a:t>AVL</a:t>
            </a:r>
            <a:r>
              <a:rPr lang="zh-CN" altLang="en-US" dirty="0">
                <a:solidFill>
                  <a:srgbClr val="00B050"/>
                </a:solidFill>
              </a:rPr>
              <a:t>树</a:t>
            </a:r>
          </a:p>
        </p:txBody>
      </p:sp>
      <p:sp>
        <p:nvSpPr>
          <p:cNvPr id="8" name="内容占位符 7">
            <a:extLst>
              <a:ext uri="{FF2B5EF4-FFF2-40B4-BE49-F238E27FC236}">
                <a16:creationId xmlns:a16="http://schemas.microsoft.com/office/drawing/2014/main" id="{1DC6ABDE-94DB-4269-88F2-F36A4A9597FA}"/>
              </a:ext>
            </a:extLst>
          </p:cNvPr>
          <p:cNvSpPr>
            <a:spLocks noGrp="1"/>
          </p:cNvSpPr>
          <p:nvPr>
            <p:ph sz="half" idx="1"/>
          </p:nvPr>
        </p:nvSpPr>
        <p:spPr>
          <a:xfrm>
            <a:off x="812800" y="1556792"/>
            <a:ext cx="5740190" cy="4114800"/>
          </a:xfrm>
        </p:spPr>
        <p:txBody>
          <a:bodyPr/>
          <a:lstStyle/>
          <a:p>
            <a:r>
              <a:rPr lang="zh-CN" altLang="en-US" sz="2000" dirty="0"/>
              <a:t>从二叉搜索树</a:t>
            </a:r>
            <a:r>
              <a:rPr lang="en-US" altLang="zh-CN" sz="2000" dirty="0"/>
              <a:t>T1</a:t>
            </a:r>
            <a:r>
              <a:rPr lang="zh-CN" altLang="en-US" sz="2000" dirty="0"/>
              <a:t>中删除结点</a:t>
            </a:r>
            <a:r>
              <a:rPr lang="en-US" altLang="zh-CN" sz="2000" dirty="0"/>
              <a:t>z</a:t>
            </a:r>
            <a:r>
              <a:rPr lang="zh-CN" altLang="en-US" sz="2000" dirty="0"/>
              <a:t>分三种情况：</a:t>
            </a:r>
          </a:p>
          <a:p>
            <a:r>
              <a:rPr lang="zh-CN" altLang="en-US" sz="2000" dirty="0"/>
              <a:t>情况一：如果</a:t>
            </a:r>
            <a:r>
              <a:rPr lang="en-US" altLang="zh-CN" sz="2000" dirty="0"/>
              <a:t>z</a:t>
            </a:r>
            <a:r>
              <a:rPr lang="zh-CN" altLang="en-US" sz="2000" dirty="0"/>
              <a:t>没有孩子结点，直接删除，</a:t>
            </a:r>
            <a:r>
              <a:rPr lang="en-US" altLang="zh-CN" sz="2000" dirty="0"/>
              <a:t>z</a:t>
            </a:r>
            <a:r>
              <a:rPr lang="zh-CN" altLang="en-US" sz="2000" dirty="0"/>
              <a:t>的父结点指向</a:t>
            </a:r>
            <a:r>
              <a:rPr lang="en-US" altLang="zh-CN" sz="2000" dirty="0"/>
              <a:t>z</a:t>
            </a:r>
            <a:r>
              <a:rPr lang="zh-CN" altLang="en-US" sz="2000" dirty="0"/>
              <a:t>的指针置为</a:t>
            </a:r>
            <a:r>
              <a:rPr lang="en-US" altLang="zh-CN" sz="2000" dirty="0"/>
              <a:t>NIL</a:t>
            </a:r>
            <a:r>
              <a:rPr lang="zh-CN" altLang="en-US" sz="2000" dirty="0"/>
              <a:t>。</a:t>
            </a:r>
          </a:p>
          <a:p>
            <a:r>
              <a:rPr lang="zh-CN" altLang="en-US" sz="2000" dirty="0"/>
              <a:t>情况二：如果</a:t>
            </a:r>
            <a:r>
              <a:rPr lang="en-US" altLang="zh-CN" sz="2000" dirty="0"/>
              <a:t>z</a:t>
            </a:r>
            <a:r>
              <a:rPr lang="zh-CN" altLang="en-US" sz="2000" dirty="0"/>
              <a:t>只有一个孩子结点，将这个孩子结点提升到</a:t>
            </a:r>
            <a:r>
              <a:rPr lang="en-US" altLang="zh-CN" sz="2000" dirty="0"/>
              <a:t>z</a:t>
            </a:r>
            <a:r>
              <a:rPr lang="zh-CN" altLang="en-US" sz="2000" dirty="0"/>
              <a:t>的位置，</a:t>
            </a:r>
            <a:r>
              <a:rPr lang="en-US" altLang="zh-CN" sz="2000" dirty="0"/>
              <a:t>z</a:t>
            </a:r>
            <a:r>
              <a:rPr lang="zh-CN" altLang="en-US" sz="2000" dirty="0"/>
              <a:t>的父结点指向</a:t>
            </a:r>
            <a:r>
              <a:rPr lang="en-US" altLang="zh-CN" sz="2000" dirty="0"/>
              <a:t>z</a:t>
            </a:r>
            <a:r>
              <a:rPr lang="zh-CN" altLang="en-US" sz="2000" dirty="0"/>
              <a:t>的指针改为指向这个孩子结点。</a:t>
            </a:r>
          </a:p>
          <a:p>
            <a:r>
              <a:rPr lang="zh-CN" altLang="en-US" sz="2000" dirty="0"/>
              <a:t>情况三：如果</a:t>
            </a:r>
            <a:r>
              <a:rPr lang="en-US" altLang="zh-CN" sz="2000" dirty="0"/>
              <a:t>z</a:t>
            </a:r>
            <a:r>
              <a:rPr lang="zh-CN" altLang="en-US" sz="2000" dirty="0"/>
              <a:t>有两个孩子结点，找出</a:t>
            </a:r>
            <a:r>
              <a:rPr lang="en-US" altLang="zh-CN" sz="2000" dirty="0"/>
              <a:t>z</a:t>
            </a:r>
            <a:r>
              <a:rPr lang="zh-CN" altLang="en-US" sz="2000" dirty="0"/>
              <a:t>的后继</a:t>
            </a:r>
            <a:r>
              <a:rPr lang="en-US" altLang="zh-CN" sz="2000" dirty="0"/>
              <a:t>y</a:t>
            </a:r>
            <a:r>
              <a:rPr lang="zh-CN" altLang="en-US" sz="2000" dirty="0"/>
              <a:t>，让</a:t>
            </a:r>
            <a:r>
              <a:rPr lang="en-US" altLang="zh-CN" sz="2000" dirty="0"/>
              <a:t>y</a:t>
            </a:r>
            <a:r>
              <a:rPr lang="zh-CN" altLang="en-US" sz="2000" dirty="0"/>
              <a:t>占据</a:t>
            </a:r>
            <a:r>
              <a:rPr lang="en-US" altLang="zh-CN" sz="2000" dirty="0"/>
              <a:t>z</a:t>
            </a:r>
            <a:r>
              <a:rPr lang="zh-CN" altLang="en-US" sz="2000" dirty="0"/>
              <a:t>的位置，</a:t>
            </a:r>
            <a:r>
              <a:rPr lang="en-US" altLang="zh-CN" sz="2000" dirty="0"/>
              <a:t>z</a:t>
            </a:r>
            <a:r>
              <a:rPr lang="zh-CN" altLang="en-US" sz="2000" dirty="0"/>
              <a:t>的右子树变为</a:t>
            </a:r>
            <a:r>
              <a:rPr lang="en-US" altLang="zh-CN" sz="2000" dirty="0"/>
              <a:t>y</a:t>
            </a:r>
            <a:r>
              <a:rPr lang="zh-CN" altLang="en-US" sz="2000" dirty="0"/>
              <a:t>的右子树，</a:t>
            </a:r>
            <a:r>
              <a:rPr lang="en-US" altLang="zh-CN" sz="2000" dirty="0"/>
              <a:t>z</a:t>
            </a:r>
            <a:r>
              <a:rPr lang="zh-CN" altLang="en-US" sz="2000" dirty="0"/>
              <a:t>的左子树变为</a:t>
            </a:r>
            <a:r>
              <a:rPr lang="en-US" altLang="zh-CN" sz="2000" dirty="0"/>
              <a:t>y</a:t>
            </a:r>
            <a:r>
              <a:rPr lang="zh-CN" altLang="en-US" sz="2000" dirty="0"/>
              <a:t>的左子树。由于</a:t>
            </a:r>
            <a:r>
              <a:rPr lang="en-US" altLang="zh-CN" sz="2000" dirty="0"/>
              <a:t>y</a:t>
            </a:r>
            <a:r>
              <a:rPr lang="zh-CN" altLang="en-US" sz="2000" dirty="0"/>
              <a:t>是</a:t>
            </a:r>
            <a:r>
              <a:rPr lang="en-US" altLang="zh-CN" sz="2000" dirty="0"/>
              <a:t>z</a:t>
            </a:r>
            <a:r>
              <a:rPr lang="zh-CN" altLang="en-US" sz="2000" dirty="0"/>
              <a:t>的后继，所以</a:t>
            </a:r>
            <a:r>
              <a:rPr lang="en-US" altLang="zh-CN" sz="2000" dirty="0"/>
              <a:t>y</a:t>
            </a:r>
            <a:r>
              <a:rPr lang="zh-CN" altLang="en-US" sz="2000" dirty="0"/>
              <a:t>不可能有左孩子。</a:t>
            </a:r>
          </a:p>
          <a:p>
            <a:pPr lvl="1"/>
            <a:r>
              <a:rPr lang="zh-CN" altLang="en-US" sz="1800" dirty="0"/>
              <a:t>如果</a:t>
            </a:r>
            <a:r>
              <a:rPr lang="en-US" altLang="zh-CN" sz="1800" dirty="0"/>
              <a:t>y</a:t>
            </a:r>
            <a:r>
              <a:rPr lang="zh-CN" altLang="en-US" sz="1800" dirty="0"/>
              <a:t>是</a:t>
            </a:r>
            <a:r>
              <a:rPr lang="en-US" altLang="zh-CN" sz="1800" dirty="0"/>
              <a:t>z</a:t>
            </a:r>
            <a:r>
              <a:rPr lang="zh-CN" altLang="en-US" sz="1800" dirty="0"/>
              <a:t>的右孩子，用</a:t>
            </a:r>
            <a:r>
              <a:rPr lang="en-US" altLang="zh-CN" sz="1800" dirty="0"/>
              <a:t>y</a:t>
            </a:r>
            <a:r>
              <a:rPr lang="zh-CN" altLang="en-US" sz="1800" dirty="0"/>
              <a:t>替换</a:t>
            </a:r>
            <a:r>
              <a:rPr lang="en-US" altLang="zh-CN" sz="1800" dirty="0"/>
              <a:t>z</a:t>
            </a:r>
            <a:r>
              <a:rPr lang="zh-CN" altLang="en-US" sz="1800" dirty="0"/>
              <a:t>。</a:t>
            </a:r>
          </a:p>
          <a:p>
            <a:pPr lvl="1"/>
            <a:r>
              <a:rPr lang="zh-CN" altLang="en-US" sz="1800" dirty="0"/>
              <a:t>如果</a:t>
            </a:r>
            <a:r>
              <a:rPr lang="en-US" altLang="zh-CN" sz="1800" dirty="0"/>
              <a:t>y</a:t>
            </a:r>
            <a:r>
              <a:rPr lang="zh-CN" altLang="en-US" sz="1800" dirty="0"/>
              <a:t>在</a:t>
            </a:r>
            <a:r>
              <a:rPr lang="en-US" altLang="zh-CN" sz="1800" dirty="0"/>
              <a:t>z</a:t>
            </a:r>
            <a:r>
              <a:rPr lang="zh-CN" altLang="en-US" sz="1800" dirty="0"/>
              <a:t>的右子树中且</a:t>
            </a:r>
            <a:r>
              <a:rPr lang="en-US" altLang="zh-CN" sz="1800" dirty="0"/>
              <a:t>y</a:t>
            </a:r>
            <a:r>
              <a:rPr lang="zh-CN" altLang="en-US" sz="1800" dirty="0"/>
              <a:t>不是</a:t>
            </a:r>
            <a:r>
              <a:rPr lang="en-US" altLang="zh-CN" sz="1800" dirty="0"/>
              <a:t>z</a:t>
            </a:r>
            <a:r>
              <a:rPr lang="zh-CN" altLang="en-US" sz="1800" dirty="0"/>
              <a:t>的右孩子，先用</a:t>
            </a:r>
            <a:r>
              <a:rPr lang="en-US" altLang="zh-CN" sz="1800" dirty="0"/>
              <a:t>y</a:t>
            </a:r>
            <a:r>
              <a:rPr lang="zh-CN" altLang="en-US" sz="1800" dirty="0"/>
              <a:t>的右孩子结点替换</a:t>
            </a:r>
            <a:r>
              <a:rPr lang="en-US" altLang="zh-CN" sz="1800" dirty="0"/>
              <a:t>y</a:t>
            </a:r>
            <a:r>
              <a:rPr lang="zh-CN" altLang="en-US" sz="1800" dirty="0"/>
              <a:t>，然后用</a:t>
            </a:r>
            <a:r>
              <a:rPr lang="en-US" altLang="zh-CN" sz="1800" dirty="0"/>
              <a:t>y</a:t>
            </a:r>
            <a:r>
              <a:rPr lang="zh-CN" altLang="en-US" sz="1800" dirty="0"/>
              <a:t>替换</a:t>
            </a:r>
            <a:r>
              <a:rPr lang="en-US" altLang="zh-CN" sz="1800" dirty="0"/>
              <a:t>z</a:t>
            </a:r>
            <a:r>
              <a:rPr lang="zh-CN" altLang="en-US" sz="1800" dirty="0"/>
              <a:t>。</a:t>
            </a:r>
            <a:endParaRPr lang="en-US" altLang="zh-CN" sz="1800" dirty="0"/>
          </a:p>
          <a:p>
            <a:r>
              <a:rPr lang="zh-CN" altLang="en-US" sz="2000" dirty="0"/>
              <a:t>下面具体分情况讨论。假设对于任意子树，其根结点深度为 </a:t>
            </a:r>
            <a:r>
              <a:rPr lang="en-US" altLang="zh-CN" sz="2000" dirty="0"/>
              <a:t>1 </a:t>
            </a:r>
            <a:r>
              <a:rPr lang="zh-CN" altLang="en-US" sz="2000" dirty="0"/>
              <a:t>。</a:t>
            </a:r>
          </a:p>
          <a:p>
            <a:endParaRPr lang="zh-CN" altLang="en-US" sz="2000" dirty="0"/>
          </a:p>
        </p:txBody>
      </p:sp>
      <p:pic>
        <p:nvPicPr>
          <p:cNvPr id="5" name="内容占位符 4">
            <a:extLst>
              <a:ext uri="{FF2B5EF4-FFF2-40B4-BE49-F238E27FC236}">
                <a16:creationId xmlns:a16="http://schemas.microsoft.com/office/drawing/2014/main" id="{579D8839-699E-4870-A0DB-DD59AA12ED1C}"/>
              </a:ext>
            </a:extLst>
          </p:cNvPr>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6816080" y="150571"/>
            <a:ext cx="4995333" cy="6302765"/>
          </a:xfrm>
          <a:prstGeom prst="rect">
            <a:avLst/>
          </a:prstGeom>
        </p:spPr>
      </p:pic>
    </p:spTree>
    <p:extLst>
      <p:ext uri="{BB962C8B-B14F-4D97-AF65-F5344CB8AC3E}">
        <p14:creationId xmlns:p14="http://schemas.microsoft.com/office/powerpoint/2010/main" val="22532054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1EF3D-7343-4E52-BD95-4B5A62267866}"/>
              </a:ext>
            </a:extLst>
          </p:cNvPr>
          <p:cNvSpPr>
            <a:spLocks noGrp="1"/>
          </p:cNvSpPr>
          <p:nvPr>
            <p:ph type="title"/>
          </p:nvPr>
        </p:nvSpPr>
        <p:spPr/>
        <p:txBody>
          <a:bodyPr/>
          <a:lstStyle/>
          <a:p>
            <a:r>
              <a:rPr lang="en-US" altLang="zh-CN" dirty="0">
                <a:solidFill>
                  <a:srgbClr val="00B050"/>
                </a:solidFill>
              </a:rPr>
              <a:t>AVL</a:t>
            </a:r>
            <a:r>
              <a:rPr lang="zh-CN" altLang="en-US" dirty="0">
                <a:solidFill>
                  <a:srgbClr val="00B050"/>
                </a:solidFill>
              </a:rPr>
              <a:t>树</a:t>
            </a:r>
          </a:p>
        </p:txBody>
      </p:sp>
      <p:sp>
        <p:nvSpPr>
          <p:cNvPr id="8" name="内容占位符 7">
            <a:extLst>
              <a:ext uri="{FF2B5EF4-FFF2-40B4-BE49-F238E27FC236}">
                <a16:creationId xmlns:a16="http://schemas.microsoft.com/office/drawing/2014/main" id="{1DC6ABDE-94DB-4269-88F2-F36A4A9597FA}"/>
              </a:ext>
            </a:extLst>
          </p:cNvPr>
          <p:cNvSpPr>
            <a:spLocks noGrp="1"/>
          </p:cNvSpPr>
          <p:nvPr>
            <p:ph sz="half" idx="1"/>
          </p:nvPr>
        </p:nvSpPr>
        <p:spPr>
          <a:xfrm>
            <a:off x="812800" y="1556792"/>
            <a:ext cx="5499224" cy="4114800"/>
          </a:xfrm>
        </p:spPr>
        <p:txBody>
          <a:bodyPr/>
          <a:lstStyle/>
          <a:p>
            <a:r>
              <a:rPr lang="zh-CN" altLang="en-US" sz="2000" dirty="0"/>
              <a:t>情况一：如果</a:t>
            </a:r>
            <a:r>
              <a:rPr lang="en-US" altLang="zh-CN" sz="2000" dirty="0"/>
              <a:t>z</a:t>
            </a:r>
            <a:r>
              <a:rPr lang="zh-CN" altLang="en-US" sz="2000" dirty="0"/>
              <a:t>没有孩子结点，直接删除。再插入</a:t>
            </a:r>
            <a:r>
              <a:rPr lang="en-US" altLang="zh-CN" sz="2000" dirty="0"/>
              <a:t>z</a:t>
            </a:r>
            <a:r>
              <a:rPr lang="zh-CN" altLang="en-US" sz="2000" dirty="0"/>
              <a:t>后，</a:t>
            </a:r>
            <a:r>
              <a:rPr lang="en-US" altLang="zh-CN" sz="2000" dirty="0"/>
              <a:t>T1</a:t>
            </a:r>
            <a:r>
              <a:rPr lang="zh-CN" altLang="en-US" sz="2000" dirty="0"/>
              <a:t>与</a:t>
            </a:r>
            <a:r>
              <a:rPr lang="en-US" altLang="zh-CN" sz="2000" dirty="0"/>
              <a:t>T3</a:t>
            </a:r>
            <a:r>
              <a:rPr lang="zh-CN" altLang="en-US" sz="2000" dirty="0"/>
              <a:t>可能相同也可能不相同。</a:t>
            </a:r>
            <a:endParaRPr lang="en-US" altLang="zh-CN" sz="2000" dirty="0"/>
          </a:p>
          <a:p>
            <a:r>
              <a:rPr lang="zh-CN" altLang="en-US" sz="2000" dirty="0"/>
              <a:t>如果删除</a:t>
            </a:r>
            <a:r>
              <a:rPr lang="en-US" altLang="zh-CN" sz="2000" dirty="0"/>
              <a:t>z</a:t>
            </a:r>
            <a:r>
              <a:rPr lang="zh-CN" altLang="en-US" sz="2000" dirty="0"/>
              <a:t>后仍为</a:t>
            </a:r>
            <a:r>
              <a:rPr lang="en-US" altLang="zh-CN" sz="2000" dirty="0"/>
              <a:t>AVL</a:t>
            </a:r>
            <a:r>
              <a:rPr lang="zh-CN" altLang="en-US" sz="2000" dirty="0"/>
              <a:t>树，不需要进行旋转调整，再插入</a:t>
            </a:r>
            <a:r>
              <a:rPr lang="en-US" altLang="zh-CN" sz="2000" dirty="0"/>
              <a:t>z</a:t>
            </a:r>
            <a:r>
              <a:rPr lang="zh-CN" altLang="en-US" sz="2000" dirty="0"/>
              <a:t>后，</a:t>
            </a:r>
            <a:r>
              <a:rPr lang="en-US" altLang="zh-CN" sz="2000" dirty="0"/>
              <a:t>z</a:t>
            </a:r>
            <a:r>
              <a:rPr lang="zh-CN" altLang="en-US" sz="2000" dirty="0"/>
              <a:t>还在原来位置，此时</a:t>
            </a:r>
            <a:r>
              <a:rPr lang="en-US" altLang="zh-CN" sz="2000" dirty="0"/>
              <a:t>T3</a:t>
            </a:r>
            <a:r>
              <a:rPr lang="zh-CN" altLang="en-US" sz="2000" dirty="0"/>
              <a:t>与</a:t>
            </a:r>
            <a:r>
              <a:rPr lang="en-US" altLang="zh-CN" sz="2000" dirty="0"/>
              <a:t>T1</a:t>
            </a:r>
            <a:r>
              <a:rPr lang="zh-CN" altLang="en-US" sz="2000" dirty="0"/>
              <a:t>相同。</a:t>
            </a:r>
            <a:endParaRPr lang="en-US" altLang="zh-CN" sz="2000" dirty="0"/>
          </a:p>
          <a:p>
            <a:r>
              <a:rPr lang="zh-CN" altLang="en-US" sz="2000" dirty="0"/>
              <a:t>如果删除</a:t>
            </a:r>
            <a:r>
              <a:rPr lang="en-US" altLang="zh-CN" sz="2000" dirty="0"/>
              <a:t>z</a:t>
            </a:r>
            <a:r>
              <a:rPr lang="zh-CN" altLang="en-US" sz="2000" dirty="0"/>
              <a:t>后仍为</a:t>
            </a:r>
            <a:r>
              <a:rPr lang="en-US" altLang="zh-CN" sz="2000" dirty="0"/>
              <a:t>AVL</a:t>
            </a:r>
            <a:r>
              <a:rPr lang="zh-CN" altLang="en-US" sz="2000" dirty="0"/>
              <a:t>树不平衡，需要进行旋转调整，此时</a:t>
            </a:r>
            <a:r>
              <a:rPr lang="en-US" altLang="zh-CN" sz="2000" dirty="0"/>
              <a:t>AVL</a:t>
            </a:r>
            <a:r>
              <a:rPr lang="zh-CN" altLang="en-US" sz="2000" dirty="0"/>
              <a:t>树结构发生变化，子树根结点发生变化，重新插入</a:t>
            </a:r>
            <a:r>
              <a:rPr lang="en-US" altLang="zh-CN" sz="2000" dirty="0"/>
              <a:t>z</a:t>
            </a:r>
            <a:r>
              <a:rPr lang="zh-CN" altLang="en-US" sz="2000" dirty="0"/>
              <a:t>的路径发生变化，插入后</a:t>
            </a:r>
            <a:r>
              <a:rPr lang="en-US" altLang="zh-CN" sz="2000" dirty="0"/>
              <a:t>z</a:t>
            </a:r>
            <a:r>
              <a:rPr lang="zh-CN" altLang="en-US" sz="2000" dirty="0"/>
              <a:t>所在子树不需要进行旋转调整，推理过程如下：删除</a:t>
            </a:r>
            <a:r>
              <a:rPr lang="en-US" altLang="zh-CN" sz="2000" dirty="0"/>
              <a:t>z</a:t>
            </a:r>
            <a:r>
              <a:rPr lang="zh-CN" altLang="en-US" sz="2000" dirty="0"/>
              <a:t>前最下面叶结点的深度为</a:t>
            </a:r>
            <a:r>
              <a:rPr lang="en-US" altLang="zh-CN" sz="2000" dirty="0"/>
              <a:t>3</a:t>
            </a:r>
            <a:r>
              <a:rPr lang="zh-CN" altLang="en-US" sz="2000" dirty="0"/>
              <a:t>，</a:t>
            </a:r>
            <a:r>
              <a:rPr lang="en-US" altLang="zh-CN" sz="2000" dirty="0"/>
              <a:t>z</a:t>
            </a:r>
            <a:r>
              <a:rPr lang="zh-CN" altLang="en-US" sz="2000" dirty="0"/>
              <a:t>的深度为</a:t>
            </a:r>
            <a:r>
              <a:rPr lang="en-US" altLang="zh-CN" sz="2000" dirty="0"/>
              <a:t>2</a:t>
            </a:r>
            <a:r>
              <a:rPr lang="zh-CN" altLang="en-US" sz="2000" dirty="0"/>
              <a:t>，</a:t>
            </a:r>
            <a:r>
              <a:rPr lang="en-US" altLang="zh-CN" sz="2000" dirty="0"/>
              <a:t>z</a:t>
            </a:r>
            <a:r>
              <a:rPr lang="zh-CN" altLang="en-US" sz="2000" dirty="0"/>
              <a:t>的父结点深度为</a:t>
            </a:r>
            <a:r>
              <a:rPr lang="en-US" altLang="zh-CN" sz="2000" dirty="0"/>
              <a:t>1</a:t>
            </a:r>
            <a:r>
              <a:rPr lang="zh-CN" altLang="en-US" sz="2000" dirty="0"/>
              <a:t>，删除后进行调整，</a:t>
            </a:r>
            <a:r>
              <a:rPr lang="en-US" altLang="zh-CN" sz="2000" dirty="0"/>
              <a:t>z</a:t>
            </a:r>
            <a:r>
              <a:rPr lang="zh-CN" altLang="en-US" sz="2000" dirty="0"/>
              <a:t>的父结点和另一侧叶结点深度相同均为</a:t>
            </a:r>
            <a:r>
              <a:rPr lang="en-US" altLang="zh-CN" sz="2000" dirty="0"/>
              <a:t>2</a:t>
            </a:r>
            <a:r>
              <a:rPr lang="zh-CN" altLang="en-US" sz="2000" dirty="0"/>
              <a:t>，再插入</a:t>
            </a:r>
            <a:r>
              <a:rPr lang="en-US" altLang="zh-CN" sz="2000" dirty="0"/>
              <a:t>z</a:t>
            </a:r>
            <a:r>
              <a:rPr lang="zh-CN" altLang="en-US" sz="2000" dirty="0"/>
              <a:t>，此时</a:t>
            </a:r>
            <a:r>
              <a:rPr lang="en-US" altLang="zh-CN" sz="2000" dirty="0"/>
              <a:t>z</a:t>
            </a:r>
            <a:r>
              <a:rPr lang="zh-CN" altLang="en-US" sz="2000" dirty="0"/>
              <a:t>的深度为</a:t>
            </a:r>
            <a:r>
              <a:rPr lang="en-US" altLang="zh-CN" sz="2000" dirty="0"/>
              <a:t>3</a:t>
            </a:r>
            <a:r>
              <a:rPr lang="zh-CN" altLang="en-US" sz="2000" dirty="0"/>
              <a:t>，原先最下面叶结点深度为</a:t>
            </a:r>
            <a:r>
              <a:rPr lang="en-US" altLang="zh-CN" sz="2000" dirty="0"/>
              <a:t>2</a:t>
            </a:r>
            <a:r>
              <a:rPr lang="zh-CN" altLang="en-US" sz="2000" dirty="0"/>
              <a:t>，符合</a:t>
            </a:r>
            <a:r>
              <a:rPr lang="en-US" altLang="zh-CN" sz="2000" dirty="0"/>
              <a:t>AVL</a:t>
            </a:r>
            <a:r>
              <a:rPr lang="zh-CN" altLang="en-US" sz="2000" dirty="0"/>
              <a:t>树性质，不需要进行旋转调整。此时</a:t>
            </a:r>
            <a:r>
              <a:rPr lang="en-US" altLang="zh-CN" sz="2000" dirty="0"/>
              <a:t>T3</a:t>
            </a:r>
            <a:r>
              <a:rPr lang="zh-CN" altLang="en-US" sz="2000" dirty="0"/>
              <a:t>与</a:t>
            </a:r>
            <a:r>
              <a:rPr lang="en-US" altLang="zh-CN" sz="2000" dirty="0"/>
              <a:t>T1</a:t>
            </a:r>
            <a:r>
              <a:rPr lang="zh-CN" altLang="en-US" sz="2000" dirty="0"/>
              <a:t>不相同。</a:t>
            </a:r>
          </a:p>
        </p:txBody>
      </p:sp>
      <p:sp>
        <p:nvSpPr>
          <p:cNvPr id="12" name="内容占位符 11">
            <a:extLst>
              <a:ext uri="{FF2B5EF4-FFF2-40B4-BE49-F238E27FC236}">
                <a16:creationId xmlns:a16="http://schemas.microsoft.com/office/drawing/2014/main" id="{A8F662B1-EF48-482D-8861-6B1C51126DD8}"/>
              </a:ext>
            </a:extLst>
          </p:cNvPr>
          <p:cNvSpPr>
            <a:spLocks noGrp="1"/>
          </p:cNvSpPr>
          <p:nvPr>
            <p:ph sz="half" idx="2"/>
          </p:nvPr>
        </p:nvSpPr>
        <p:spPr>
          <a:xfrm>
            <a:off x="6400800" y="692696"/>
            <a:ext cx="5384800" cy="4114800"/>
          </a:xfrm>
        </p:spPr>
        <p:txBody>
          <a:bodyPr/>
          <a:lstStyle/>
          <a:p>
            <a:r>
              <a:rPr lang="zh-CN" altLang="en-US" sz="2000" dirty="0"/>
              <a:t>情况二：如果</a:t>
            </a:r>
            <a:r>
              <a:rPr lang="en-US" altLang="zh-CN" sz="2000" dirty="0"/>
              <a:t>z</a:t>
            </a:r>
            <a:r>
              <a:rPr lang="zh-CN" altLang="en-US" sz="2000" dirty="0"/>
              <a:t>只有一个孩子结点，将这个孩子结点提升到</a:t>
            </a:r>
            <a:r>
              <a:rPr lang="en-US" altLang="zh-CN" sz="2000" dirty="0"/>
              <a:t>z</a:t>
            </a:r>
            <a:r>
              <a:rPr lang="zh-CN" altLang="en-US" sz="2000" dirty="0"/>
              <a:t>的位置，</a:t>
            </a:r>
            <a:r>
              <a:rPr lang="en-US" altLang="zh-CN" sz="2000" dirty="0"/>
              <a:t>z</a:t>
            </a:r>
            <a:r>
              <a:rPr lang="zh-CN" altLang="en-US" sz="2000" dirty="0"/>
              <a:t>的父结点指向</a:t>
            </a:r>
            <a:r>
              <a:rPr lang="en-US" altLang="zh-CN" sz="2000" dirty="0"/>
              <a:t>z</a:t>
            </a:r>
            <a:r>
              <a:rPr lang="zh-CN" altLang="en-US" sz="2000" dirty="0"/>
              <a:t>的指针改为指向这个孩子结点。</a:t>
            </a:r>
            <a:endParaRPr lang="en-US" altLang="zh-CN" sz="2000" dirty="0"/>
          </a:p>
          <a:p>
            <a:r>
              <a:rPr lang="zh-CN" altLang="en-US" sz="2000" dirty="0"/>
              <a:t>如果删除</a:t>
            </a:r>
            <a:r>
              <a:rPr lang="en-US" altLang="zh-CN" sz="2000" dirty="0"/>
              <a:t>z</a:t>
            </a:r>
            <a:r>
              <a:rPr lang="zh-CN" altLang="en-US" sz="2000" dirty="0"/>
              <a:t>后仍为</a:t>
            </a:r>
            <a:r>
              <a:rPr lang="en-US" altLang="zh-CN" sz="2000" dirty="0"/>
              <a:t>AVL</a:t>
            </a:r>
            <a:r>
              <a:rPr lang="zh-CN" altLang="en-US" sz="2000" dirty="0"/>
              <a:t>树且左右高度差为</a:t>
            </a:r>
            <a:r>
              <a:rPr lang="en-US" altLang="zh-CN" sz="2000" dirty="0"/>
              <a:t>0</a:t>
            </a:r>
            <a:r>
              <a:rPr lang="zh-CN" altLang="en-US" sz="2000" dirty="0"/>
              <a:t>，不需要进行旋转调整，再重新插入</a:t>
            </a:r>
            <a:r>
              <a:rPr lang="en-US" altLang="zh-CN" sz="2000" dirty="0"/>
              <a:t>z</a:t>
            </a:r>
            <a:r>
              <a:rPr lang="zh-CN" altLang="en-US" sz="2000" dirty="0"/>
              <a:t>后，</a:t>
            </a:r>
            <a:r>
              <a:rPr lang="en-US" altLang="zh-CN" sz="2000" dirty="0"/>
              <a:t>z</a:t>
            </a:r>
            <a:r>
              <a:rPr lang="zh-CN" altLang="en-US" sz="2000" dirty="0"/>
              <a:t>变为叶结点。</a:t>
            </a:r>
            <a:r>
              <a:rPr lang="en-US" altLang="zh-CN" sz="2000" dirty="0"/>
              <a:t>T1</a:t>
            </a:r>
            <a:r>
              <a:rPr lang="zh-CN" altLang="en-US" sz="2000" dirty="0"/>
              <a:t>与</a:t>
            </a:r>
            <a:r>
              <a:rPr lang="en-US" altLang="zh-CN" sz="2000" dirty="0"/>
              <a:t>T3</a:t>
            </a:r>
            <a:r>
              <a:rPr lang="zh-CN" altLang="en-US" sz="2000" dirty="0"/>
              <a:t>一定不相同。</a:t>
            </a:r>
            <a:endParaRPr lang="en-US" altLang="zh-CN" sz="2000" dirty="0"/>
          </a:p>
          <a:p>
            <a:r>
              <a:rPr lang="zh-CN" altLang="en-US" sz="2000" dirty="0"/>
              <a:t>如果删除</a:t>
            </a:r>
            <a:r>
              <a:rPr lang="en-US" altLang="zh-CN" sz="2000" dirty="0"/>
              <a:t>z</a:t>
            </a:r>
            <a:r>
              <a:rPr lang="zh-CN" altLang="en-US" sz="2000" dirty="0"/>
              <a:t>后仍为</a:t>
            </a:r>
            <a:r>
              <a:rPr lang="en-US" altLang="zh-CN" sz="2000" dirty="0"/>
              <a:t>AVL</a:t>
            </a:r>
            <a:r>
              <a:rPr lang="zh-CN" altLang="en-US" sz="2000" dirty="0"/>
              <a:t>树且左右高度差为</a:t>
            </a:r>
            <a:r>
              <a:rPr lang="en-US" altLang="zh-CN" sz="2000" dirty="0"/>
              <a:t>1</a:t>
            </a:r>
            <a:r>
              <a:rPr lang="zh-CN" altLang="en-US" sz="2000" dirty="0"/>
              <a:t>且</a:t>
            </a:r>
            <a:r>
              <a:rPr lang="en-US" altLang="zh-CN" sz="2000" dirty="0"/>
              <a:t>z</a:t>
            </a:r>
            <a:r>
              <a:rPr lang="zh-CN" altLang="en-US" sz="2000" dirty="0"/>
              <a:t>的父结点位于较高的一侧，再重新插入</a:t>
            </a:r>
            <a:r>
              <a:rPr lang="en-US" altLang="zh-CN" sz="2000" dirty="0"/>
              <a:t>z</a:t>
            </a:r>
            <a:r>
              <a:rPr lang="zh-CN" altLang="en-US" sz="2000" dirty="0"/>
              <a:t>后，仍为</a:t>
            </a:r>
            <a:r>
              <a:rPr lang="en-US" altLang="zh-CN" sz="2000" dirty="0"/>
              <a:t>AVL</a:t>
            </a:r>
            <a:r>
              <a:rPr lang="zh-CN" altLang="en-US" sz="2000" dirty="0"/>
              <a:t>树，不需要进行旋转调整，</a:t>
            </a:r>
            <a:r>
              <a:rPr lang="en-US" altLang="zh-CN" sz="2000" dirty="0"/>
              <a:t>z</a:t>
            </a:r>
            <a:r>
              <a:rPr lang="zh-CN" altLang="en-US" sz="2000" dirty="0"/>
              <a:t>变为叶结点。</a:t>
            </a:r>
            <a:r>
              <a:rPr lang="en-US" altLang="zh-CN" sz="2000" dirty="0"/>
              <a:t>T1</a:t>
            </a:r>
            <a:r>
              <a:rPr lang="zh-CN" altLang="en-US" sz="2000" dirty="0"/>
              <a:t>与</a:t>
            </a:r>
            <a:r>
              <a:rPr lang="en-US" altLang="zh-CN" sz="2000" dirty="0"/>
              <a:t>T3</a:t>
            </a:r>
            <a:r>
              <a:rPr lang="zh-CN" altLang="en-US" sz="2000" dirty="0"/>
              <a:t>一定不相同。</a:t>
            </a:r>
            <a:endParaRPr lang="en-US" altLang="zh-CN" sz="2000" dirty="0"/>
          </a:p>
          <a:p>
            <a:r>
              <a:rPr lang="zh-CN" altLang="en-US" sz="2000" dirty="0"/>
              <a:t>如果删除</a:t>
            </a:r>
            <a:r>
              <a:rPr lang="en-US" altLang="zh-CN" sz="2000" dirty="0"/>
              <a:t>z</a:t>
            </a:r>
            <a:r>
              <a:rPr lang="zh-CN" altLang="en-US" sz="2000" dirty="0"/>
              <a:t>后仍为</a:t>
            </a:r>
            <a:r>
              <a:rPr lang="en-US" altLang="zh-CN" sz="2000" dirty="0"/>
              <a:t>AVL</a:t>
            </a:r>
            <a:r>
              <a:rPr lang="zh-CN" altLang="en-US" sz="2000" dirty="0"/>
              <a:t>树且左右高度差为</a:t>
            </a:r>
            <a:r>
              <a:rPr lang="en-US" altLang="zh-CN" sz="2000" dirty="0"/>
              <a:t>1</a:t>
            </a:r>
            <a:r>
              <a:rPr lang="zh-CN" altLang="en-US" sz="2000" dirty="0"/>
              <a:t>且</a:t>
            </a:r>
            <a:r>
              <a:rPr lang="en-US" altLang="zh-CN" sz="2000" dirty="0"/>
              <a:t>z</a:t>
            </a:r>
            <a:r>
              <a:rPr lang="zh-CN" altLang="en-US" sz="2000" dirty="0"/>
              <a:t>的父结点位于较低的一侧，再重新插入</a:t>
            </a:r>
            <a:r>
              <a:rPr lang="en-US" altLang="zh-CN" sz="2000" dirty="0"/>
              <a:t>z</a:t>
            </a:r>
            <a:r>
              <a:rPr lang="zh-CN" altLang="en-US" sz="2000" dirty="0"/>
              <a:t>后，</a:t>
            </a:r>
            <a:r>
              <a:rPr lang="en-US" altLang="zh-CN" sz="2000" dirty="0"/>
              <a:t>AVL</a:t>
            </a:r>
            <a:r>
              <a:rPr lang="zh-CN" altLang="en-US" sz="2000" dirty="0"/>
              <a:t>树不平衡，需要进行旋转调整，调整后</a:t>
            </a:r>
            <a:r>
              <a:rPr lang="en-US" altLang="zh-CN" sz="2000" dirty="0"/>
              <a:t>T1</a:t>
            </a:r>
            <a:r>
              <a:rPr lang="zh-CN" altLang="en-US" sz="2000" dirty="0"/>
              <a:t>与</a:t>
            </a:r>
            <a:r>
              <a:rPr lang="en-US" altLang="zh-CN" sz="2000" dirty="0"/>
              <a:t>T3</a:t>
            </a:r>
            <a:r>
              <a:rPr lang="zh-CN" altLang="en-US" sz="2000" dirty="0"/>
              <a:t>可能相同。</a:t>
            </a:r>
            <a:endParaRPr lang="en-US" altLang="zh-CN" sz="2000" dirty="0"/>
          </a:p>
          <a:p>
            <a:r>
              <a:rPr lang="zh-CN" altLang="en-US" sz="2000" dirty="0"/>
              <a:t>分析到情况二结果已经出来了，且情况三更加复杂，不需要进行继续分析。</a:t>
            </a:r>
            <a:r>
              <a:rPr lang="en-US" altLang="zh-CN" sz="2000" dirty="0"/>
              <a:t>I</a:t>
            </a:r>
            <a:r>
              <a:rPr lang="zh-CN" altLang="en-US" sz="2000" dirty="0"/>
              <a:t>正确，</a:t>
            </a:r>
            <a:r>
              <a:rPr lang="en-US" altLang="zh-CN" sz="2000" dirty="0"/>
              <a:t>II</a:t>
            </a:r>
            <a:r>
              <a:rPr lang="zh-CN" altLang="en-US" sz="2000" dirty="0"/>
              <a:t>错误，</a:t>
            </a:r>
            <a:r>
              <a:rPr lang="en-US" altLang="zh-CN" sz="2000" dirty="0"/>
              <a:t>III</a:t>
            </a:r>
            <a:r>
              <a:rPr lang="zh-CN" altLang="en-US" sz="2000" dirty="0"/>
              <a:t>错误。</a:t>
            </a:r>
          </a:p>
        </p:txBody>
      </p:sp>
    </p:spTree>
    <p:extLst>
      <p:ext uri="{BB962C8B-B14F-4D97-AF65-F5344CB8AC3E}">
        <p14:creationId xmlns:p14="http://schemas.microsoft.com/office/powerpoint/2010/main" val="26835709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2DE1F4-FBE8-4897-96A1-0BB1E4A2D588}"/>
              </a:ext>
            </a:extLst>
          </p:cNvPr>
          <p:cNvSpPr>
            <a:spLocks noGrp="1"/>
          </p:cNvSpPr>
          <p:nvPr>
            <p:ph type="title"/>
          </p:nvPr>
        </p:nvSpPr>
        <p:spPr/>
        <p:txBody>
          <a:bodyPr/>
          <a:lstStyle/>
          <a:p>
            <a:r>
              <a:rPr lang="en-US" altLang="zh-CN" dirty="0">
                <a:solidFill>
                  <a:srgbClr val="00B050"/>
                </a:solidFill>
              </a:rPr>
              <a:t>AVL</a:t>
            </a:r>
            <a:r>
              <a:rPr lang="zh-CN" altLang="en-US" dirty="0">
                <a:solidFill>
                  <a:srgbClr val="00B050"/>
                </a:solidFill>
              </a:rPr>
              <a:t>树</a:t>
            </a:r>
          </a:p>
        </p:txBody>
      </p:sp>
      <p:sp>
        <p:nvSpPr>
          <p:cNvPr id="4" name="内容占位符 3">
            <a:extLst>
              <a:ext uri="{FF2B5EF4-FFF2-40B4-BE49-F238E27FC236}">
                <a16:creationId xmlns:a16="http://schemas.microsoft.com/office/drawing/2014/main" id="{CA081A14-0DA7-4A29-BCEE-EB59DEBA33F5}"/>
              </a:ext>
            </a:extLst>
          </p:cNvPr>
          <p:cNvSpPr>
            <a:spLocks noGrp="1"/>
          </p:cNvSpPr>
          <p:nvPr>
            <p:ph sz="half" idx="1"/>
          </p:nvPr>
        </p:nvSpPr>
        <p:spPr/>
        <p:txBody>
          <a:bodyPr/>
          <a:lstStyle/>
          <a:p>
            <a:r>
              <a:rPr lang="zh-CN" altLang="en-US" dirty="0"/>
              <a:t>举例说明</a:t>
            </a:r>
          </a:p>
        </p:txBody>
      </p:sp>
      <p:pic>
        <p:nvPicPr>
          <p:cNvPr id="1026" name="Picture 2" descr="https://pic3.zhimg.com/v2-b91ac81dd89d80dadb020705dd25395a_r.jpg">
            <a:extLst>
              <a:ext uri="{FF2B5EF4-FFF2-40B4-BE49-F238E27FC236}">
                <a16:creationId xmlns:a16="http://schemas.microsoft.com/office/drawing/2014/main" id="{F75FDA59-FC4C-4F59-9631-A4DF03A3C14F}"/>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668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FC64E63-B95A-4113-92CD-2BF4FC1EB2D8}"/>
              </a:ext>
            </a:extLst>
          </p:cNvPr>
          <p:cNvSpPr>
            <a:spLocks noGrp="1"/>
          </p:cNvSpPr>
          <p:nvPr>
            <p:ph type="title"/>
          </p:nvPr>
        </p:nvSpPr>
        <p:spPr/>
        <p:txBody>
          <a:bodyPr/>
          <a:lstStyle/>
          <a:p>
            <a:r>
              <a:rPr lang="zh-CN" altLang="en-US" dirty="0"/>
              <a:t>红黑树和</a:t>
            </a:r>
            <a:r>
              <a:rPr lang="en-US" altLang="zh-CN" dirty="0"/>
              <a:t>B</a:t>
            </a:r>
            <a:r>
              <a:rPr lang="zh-CN" altLang="en-US" dirty="0"/>
              <a:t>树跳过</a:t>
            </a:r>
          </a:p>
        </p:txBody>
      </p:sp>
      <p:sp>
        <p:nvSpPr>
          <p:cNvPr id="6" name="文本占位符 5">
            <a:extLst>
              <a:ext uri="{FF2B5EF4-FFF2-40B4-BE49-F238E27FC236}">
                <a16:creationId xmlns:a16="http://schemas.microsoft.com/office/drawing/2014/main" id="{447692A7-825E-4006-B240-D76A1A15A1BF}"/>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04896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双向链表</a:t>
            </a:r>
          </a:p>
        </p:txBody>
      </p:sp>
      <p:sp>
        <p:nvSpPr>
          <p:cNvPr id="3" name="内容占位符 2"/>
          <p:cNvSpPr>
            <a:spLocks noGrp="1"/>
          </p:cNvSpPr>
          <p:nvPr>
            <p:ph idx="1"/>
          </p:nvPr>
        </p:nvSpPr>
        <p:spPr>
          <a:xfrm>
            <a:off x="1117600" y="1905000"/>
            <a:ext cx="10955064" cy="4114800"/>
          </a:xfrm>
        </p:spPr>
        <p:txBody>
          <a:bodyPr/>
          <a:lstStyle/>
          <a:p>
            <a:r>
              <a:rPr lang="zh-CN" altLang="en-US" dirty="0"/>
              <a:t>已知带有头结点的双向链表</a:t>
            </a:r>
            <a:r>
              <a:rPr lang="en-US" altLang="zh-CN" dirty="0"/>
              <a:t>L</a:t>
            </a:r>
            <a:r>
              <a:rPr lang="zh-CN" altLang="en-US" dirty="0"/>
              <a:t>，结点结构为</a:t>
            </a:r>
            <a:br>
              <a:rPr lang="en-US" altLang="zh-CN" dirty="0"/>
            </a:br>
            <a:r>
              <a:rPr lang="zh-CN" altLang="en-US" dirty="0"/>
              <a:t>现在要删除指针</a:t>
            </a:r>
            <a:r>
              <a:rPr lang="en-US" altLang="zh-CN" dirty="0"/>
              <a:t>p</a:t>
            </a:r>
            <a:r>
              <a:rPr lang="zh-CN" altLang="en-US" dirty="0"/>
              <a:t>所指的结点，可能要用到的语句是（）。</a:t>
            </a:r>
            <a:endParaRPr lang="en-US" altLang="zh-CN" dirty="0"/>
          </a:p>
          <a:p>
            <a:pPr marL="914400" lvl="1" indent="-457200">
              <a:buFont typeface="+mj-lt"/>
              <a:buAutoNum type="arabicPeriod"/>
            </a:pPr>
            <a:r>
              <a:rPr lang="en-US" altLang="zh-CN" dirty="0">
                <a:solidFill>
                  <a:srgbClr val="00B050"/>
                </a:solidFill>
              </a:rPr>
              <a:t>p-&gt;next-&gt;prev = p-&gt;prev; </a:t>
            </a:r>
          </a:p>
          <a:p>
            <a:pPr marL="914400" lvl="1" indent="-457200">
              <a:buFont typeface="+mj-lt"/>
              <a:buAutoNum type="arabicPeriod"/>
            </a:pPr>
            <a:r>
              <a:rPr lang="en-US" altLang="zh-CN" dirty="0"/>
              <a:t>p-&gt;next-&gt;prev = p-&gt;next; </a:t>
            </a:r>
          </a:p>
          <a:p>
            <a:pPr marL="914400" lvl="1" indent="-457200">
              <a:buFont typeface="+mj-lt"/>
              <a:buAutoNum type="arabicPeriod"/>
            </a:pPr>
            <a:r>
              <a:rPr lang="en-US" altLang="zh-CN" dirty="0"/>
              <a:t>p-&gt;prev-&gt;next = p-&gt;prev; </a:t>
            </a:r>
          </a:p>
          <a:p>
            <a:pPr marL="914400" lvl="1" indent="-457200">
              <a:buFont typeface="+mj-lt"/>
              <a:buAutoNum type="arabicPeriod"/>
            </a:pPr>
            <a:r>
              <a:rPr lang="en-US" altLang="zh-CN" dirty="0">
                <a:solidFill>
                  <a:srgbClr val="00B050"/>
                </a:solidFill>
              </a:rPr>
              <a:t>p-&gt;prev-&gt;next = p-&gt;next;</a:t>
            </a:r>
          </a:p>
          <a:p>
            <a:pPr marL="914400" lvl="1" indent="-457200">
              <a:buFont typeface="+mj-lt"/>
              <a:buAutoNum type="arabicPeriod"/>
            </a:pPr>
            <a:endParaRPr lang="en-US" altLang="zh-CN" dirty="0"/>
          </a:p>
          <a:p>
            <a:pPr marL="457200" lvl="1" indent="0">
              <a:buNone/>
            </a:pPr>
            <a:r>
              <a:rPr lang="en-US" altLang="zh-CN" dirty="0"/>
              <a:t>A. 1, 3	 </a:t>
            </a:r>
            <a:r>
              <a:rPr lang="en-US" altLang="zh-CN" dirty="0">
                <a:solidFill>
                  <a:srgbClr val="00B050"/>
                </a:solidFill>
              </a:rPr>
              <a:t>B. 1, 4</a:t>
            </a:r>
            <a:r>
              <a:rPr lang="en-US" altLang="zh-CN" dirty="0"/>
              <a:t>	C. 2, 3		D. 2, 4</a:t>
            </a:r>
            <a:br>
              <a:rPr lang="en-US" altLang="zh-CN" dirty="0"/>
            </a:br>
            <a:br>
              <a:rPr lang="en-US" altLang="zh-CN" dirty="0"/>
            </a:br>
            <a:r>
              <a:rPr lang="en-US" altLang="zh-CN" dirty="0"/>
              <a:t>                                 </a:t>
            </a:r>
            <a:endParaRPr lang="zh-CN" altLang="en-US" dirty="0"/>
          </a:p>
        </p:txBody>
      </p:sp>
      <p:graphicFrame>
        <p:nvGraphicFramePr>
          <p:cNvPr id="4" name="表格 3"/>
          <p:cNvGraphicFramePr>
            <a:graphicFrameLocks noGrp="1"/>
          </p:cNvGraphicFramePr>
          <p:nvPr/>
        </p:nvGraphicFramePr>
        <p:xfrm>
          <a:off x="8328248" y="1988840"/>
          <a:ext cx="2592288" cy="370840"/>
        </p:xfrm>
        <a:graphic>
          <a:graphicData uri="http://schemas.openxmlformats.org/drawingml/2006/table">
            <a:tbl>
              <a:tblPr firstRow="1" bandRow="1">
                <a:tableStyleId>{5940675A-B579-460E-94D1-54222C63F5DA}</a:tableStyleId>
              </a:tblPr>
              <a:tblGrid>
                <a:gridCol w="864096">
                  <a:extLst>
                    <a:ext uri="{9D8B030D-6E8A-4147-A177-3AD203B41FA5}">
                      <a16:colId xmlns:a16="http://schemas.microsoft.com/office/drawing/2014/main" val="2854461015"/>
                    </a:ext>
                  </a:extLst>
                </a:gridCol>
                <a:gridCol w="864096">
                  <a:extLst>
                    <a:ext uri="{9D8B030D-6E8A-4147-A177-3AD203B41FA5}">
                      <a16:colId xmlns:a16="http://schemas.microsoft.com/office/drawing/2014/main" val="1809304909"/>
                    </a:ext>
                  </a:extLst>
                </a:gridCol>
                <a:gridCol w="864096">
                  <a:extLst>
                    <a:ext uri="{9D8B030D-6E8A-4147-A177-3AD203B41FA5}">
                      <a16:colId xmlns:a16="http://schemas.microsoft.com/office/drawing/2014/main" val="2250974786"/>
                    </a:ext>
                  </a:extLst>
                </a:gridCol>
              </a:tblGrid>
              <a:tr h="370840">
                <a:tc>
                  <a:txBody>
                    <a:bodyPr/>
                    <a:lstStyle/>
                    <a:p>
                      <a:pPr algn="ctr"/>
                      <a:r>
                        <a:rPr lang="en-US" altLang="zh-CN" dirty="0"/>
                        <a:t>prev</a:t>
                      </a:r>
                      <a:endParaRPr lang="zh-CN" altLang="en-US" dirty="0"/>
                    </a:p>
                  </a:txBody>
                  <a:tcPr anchor="ctr"/>
                </a:tc>
                <a:tc>
                  <a:txBody>
                    <a:bodyPr/>
                    <a:lstStyle/>
                    <a:p>
                      <a:pPr algn="ctr"/>
                      <a:r>
                        <a:rPr lang="en-US" altLang="zh-CN" dirty="0"/>
                        <a:t>data</a:t>
                      </a:r>
                      <a:endParaRPr lang="zh-CN" altLang="en-US" dirty="0"/>
                    </a:p>
                  </a:txBody>
                  <a:tcPr anchor="ctr"/>
                </a:tc>
                <a:tc>
                  <a:txBody>
                    <a:bodyPr/>
                    <a:lstStyle/>
                    <a:p>
                      <a:pPr algn="ctr"/>
                      <a:r>
                        <a:rPr lang="en-US" altLang="zh-CN" dirty="0"/>
                        <a:t>next</a:t>
                      </a:r>
                      <a:endParaRPr lang="zh-CN" altLang="en-US" dirty="0"/>
                    </a:p>
                  </a:txBody>
                  <a:tcPr anchor="ctr"/>
                </a:tc>
                <a:extLst>
                  <a:ext uri="{0D108BD9-81ED-4DB2-BD59-A6C34878D82A}">
                    <a16:rowId xmlns:a16="http://schemas.microsoft.com/office/drawing/2014/main" val="2220743671"/>
                  </a:ext>
                </a:extLst>
              </a:tr>
            </a:tbl>
          </a:graphicData>
        </a:graphic>
      </p:graphicFrame>
    </p:spTree>
    <p:extLst>
      <p:ext uri="{BB962C8B-B14F-4D97-AF65-F5344CB8AC3E}">
        <p14:creationId xmlns:p14="http://schemas.microsoft.com/office/powerpoint/2010/main" val="9416109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红黑树</a:t>
            </a:r>
          </a:p>
        </p:txBody>
      </p:sp>
      <p:sp>
        <p:nvSpPr>
          <p:cNvPr id="3" name="内容占位符 2"/>
          <p:cNvSpPr>
            <a:spLocks noGrp="1"/>
          </p:cNvSpPr>
          <p:nvPr>
            <p:ph idx="1"/>
          </p:nvPr>
        </p:nvSpPr>
        <p:spPr/>
        <p:txBody>
          <a:bodyPr/>
          <a:lstStyle/>
          <a:p>
            <a:r>
              <a:rPr lang="zh-CN" altLang="en-US" dirty="0"/>
              <a:t>下列关于红黑树和</a:t>
            </a:r>
            <a:r>
              <a:rPr lang="en-US" altLang="zh-CN" dirty="0"/>
              <a:t>AVL</a:t>
            </a:r>
            <a:r>
              <a:rPr lang="zh-CN" altLang="en-US" dirty="0"/>
              <a:t>树的说法中，不正确的是（）。</a:t>
            </a:r>
            <a:br>
              <a:rPr lang="en-US" altLang="zh-CN" dirty="0"/>
            </a:br>
            <a:r>
              <a:rPr lang="en-US" altLang="zh-CN" dirty="0"/>
              <a:t>I. </a:t>
            </a:r>
            <a:r>
              <a:rPr lang="zh-CN" altLang="en-US" dirty="0"/>
              <a:t>一棵含有</a:t>
            </a:r>
            <a:r>
              <a:rPr lang="en-US" altLang="zh-CN" dirty="0"/>
              <a:t>n</a:t>
            </a:r>
            <a:r>
              <a:rPr lang="zh-CN" altLang="en-US" dirty="0"/>
              <a:t>个节点的红黑树的高度至多为</a:t>
            </a:r>
            <a:r>
              <a:rPr lang="en-US" altLang="zh-CN" dirty="0"/>
              <a:t>2log</a:t>
            </a:r>
            <a:r>
              <a:rPr lang="en-US" altLang="zh-CN" baseline="-25000" dirty="0"/>
              <a:t>2</a:t>
            </a:r>
            <a:r>
              <a:rPr lang="en-US" altLang="zh-CN" dirty="0"/>
              <a:t>(n+1)</a:t>
            </a:r>
            <a:br>
              <a:rPr lang="en-US" altLang="zh-CN" dirty="0"/>
            </a:br>
            <a:r>
              <a:rPr lang="en-US" altLang="zh-CN" dirty="0"/>
              <a:t>II. </a:t>
            </a:r>
            <a:r>
              <a:rPr lang="zh-CN" altLang="en-US" dirty="0"/>
              <a:t>若一个节点为红色，则它的父节点和子节点都是黑色</a:t>
            </a:r>
            <a:br>
              <a:rPr lang="en-US" altLang="zh-CN" dirty="0"/>
            </a:br>
            <a:r>
              <a:rPr lang="en-US" altLang="zh-CN" dirty="0"/>
              <a:t>III. </a:t>
            </a:r>
            <a:r>
              <a:rPr lang="zh-CN" altLang="en-US" dirty="0"/>
              <a:t>红黑树的查询效率一般要优于含有相同结点数的</a:t>
            </a:r>
            <a:r>
              <a:rPr lang="en-US" altLang="zh-CN" dirty="0"/>
              <a:t>AVL</a:t>
            </a:r>
            <a:r>
              <a:rPr lang="zh-CN" altLang="en-US" dirty="0"/>
              <a:t>树</a:t>
            </a:r>
            <a:br>
              <a:rPr lang="en-US" altLang="zh-CN" dirty="0"/>
            </a:br>
            <a:r>
              <a:rPr lang="en-US" altLang="zh-CN" dirty="0"/>
              <a:t>IV. </a:t>
            </a:r>
            <a:r>
              <a:rPr lang="zh-CN" altLang="en-US" dirty="0"/>
              <a:t>若</a:t>
            </a:r>
            <a:r>
              <a:rPr lang="en-US" altLang="zh-CN" dirty="0"/>
              <a:t>AVL</a:t>
            </a:r>
            <a:r>
              <a:rPr lang="zh-CN" altLang="en-US" dirty="0"/>
              <a:t>树的某节点的左右孩子的平衡因子都是</a:t>
            </a:r>
            <a:r>
              <a:rPr lang="en-US" altLang="zh-CN" dirty="0"/>
              <a:t>0</a:t>
            </a:r>
            <a:r>
              <a:rPr lang="zh-CN" altLang="en-US" dirty="0"/>
              <a:t>，则该节点的平衡因子也是</a:t>
            </a:r>
            <a:r>
              <a:rPr lang="en-US" altLang="zh-CN" dirty="0"/>
              <a:t>0</a:t>
            </a:r>
            <a:br>
              <a:rPr lang="en-US" altLang="zh-CN" dirty="0"/>
            </a:br>
            <a:endParaRPr lang="en-US" altLang="zh-CN" dirty="0"/>
          </a:p>
          <a:p>
            <a:pPr marL="0" indent="0">
              <a:buNone/>
            </a:pPr>
            <a:r>
              <a:rPr lang="en-US" altLang="zh-CN" dirty="0"/>
              <a:t>    A. I,III		B. III		C. II,IV	</a:t>
            </a:r>
            <a:r>
              <a:rPr lang="en-US" altLang="zh-CN" dirty="0">
                <a:solidFill>
                  <a:srgbClr val="00B050"/>
                </a:solidFill>
              </a:rPr>
              <a:t>D. III,IV</a:t>
            </a:r>
            <a:endParaRPr lang="zh-CN" altLang="en-US" dirty="0">
              <a:solidFill>
                <a:srgbClr val="00B050"/>
              </a:solidFill>
            </a:endParaRPr>
          </a:p>
        </p:txBody>
      </p:sp>
    </p:spTree>
    <p:extLst>
      <p:ext uri="{BB962C8B-B14F-4D97-AF65-F5344CB8AC3E}">
        <p14:creationId xmlns:p14="http://schemas.microsoft.com/office/powerpoint/2010/main" val="30941859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红黑树</a:t>
            </a:r>
          </a:p>
        </p:txBody>
      </p:sp>
      <p:sp>
        <p:nvSpPr>
          <p:cNvPr id="3" name="内容占位符 2"/>
          <p:cNvSpPr>
            <a:spLocks noGrp="1"/>
          </p:cNvSpPr>
          <p:nvPr>
            <p:ph idx="1"/>
          </p:nvPr>
        </p:nvSpPr>
        <p:spPr/>
        <p:txBody>
          <a:bodyPr/>
          <a:lstStyle/>
          <a:p>
            <a:r>
              <a:rPr lang="zh-CN" altLang="en-US" dirty="0"/>
              <a:t>下列关于红黑树的说法中，正确的是（）。</a:t>
            </a:r>
            <a:endParaRPr lang="en-US" altLang="zh-CN" dirty="0"/>
          </a:p>
          <a:p>
            <a:pPr marL="914400" lvl="1" indent="-457200">
              <a:buFont typeface="+mj-lt"/>
              <a:buAutoNum type="alphaUcPeriod"/>
            </a:pPr>
            <a:r>
              <a:rPr lang="zh-CN" altLang="en-US" dirty="0"/>
              <a:t>红黑树的红节点的数目最多与黑节点的数目相同</a:t>
            </a:r>
            <a:endParaRPr lang="en-US" altLang="zh-CN" dirty="0"/>
          </a:p>
          <a:p>
            <a:pPr marL="914400" lvl="1" indent="-457200">
              <a:buFont typeface="+mj-lt"/>
              <a:buAutoNum type="alphaUcPeriod"/>
            </a:pPr>
            <a:r>
              <a:rPr lang="zh-CN" altLang="en-US" dirty="0">
                <a:solidFill>
                  <a:srgbClr val="00B050"/>
                </a:solidFill>
              </a:rPr>
              <a:t>若红黑树的所有节点都是黑色的，则它一定是一棵满二叉树</a:t>
            </a:r>
            <a:endParaRPr lang="en-US" altLang="zh-CN" dirty="0">
              <a:solidFill>
                <a:srgbClr val="00B050"/>
              </a:solidFill>
            </a:endParaRPr>
          </a:p>
          <a:p>
            <a:pPr marL="914400" lvl="1" indent="-457200">
              <a:buFont typeface="+mj-lt"/>
              <a:buAutoNum type="alphaUcPeriod"/>
            </a:pPr>
            <a:r>
              <a:rPr lang="zh-CN" altLang="en-US" dirty="0"/>
              <a:t>红黑树的任何一个分支节点都有两个非空孩子节点</a:t>
            </a:r>
            <a:endParaRPr lang="en-US" altLang="zh-CN" dirty="0"/>
          </a:p>
          <a:p>
            <a:pPr marL="914400" lvl="1" indent="-457200">
              <a:buFont typeface="+mj-lt"/>
              <a:buAutoNum type="alphaUcPeriod"/>
            </a:pPr>
            <a:r>
              <a:rPr lang="zh-CN" altLang="en-US" dirty="0"/>
              <a:t>红黑树的子树也一定是红黑树</a:t>
            </a:r>
            <a:endParaRPr lang="en-US" altLang="zh-CN" dirty="0"/>
          </a:p>
          <a:p>
            <a:pPr marL="914400" lvl="1" indent="-457200">
              <a:buFont typeface="+mj-lt"/>
              <a:buAutoNum type="alphaUcPeriod"/>
            </a:pPr>
            <a:endParaRPr lang="en-US" altLang="zh-CN" dirty="0"/>
          </a:p>
          <a:p>
            <a:pPr marL="514350" indent="-457200"/>
            <a:r>
              <a:rPr lang="zh-CN" altLang="en-US" dirty="0">
                <a:solidFill>
                  <a:srgbClr val="00B050"/>
                </a:solidFill>
              </a:rPr>
              <a:t>红节点最多可以是黑节点</a:t>
            </a:r>
            <a:r>
              <a:rPr lang="en-US" altLang="zh-CN" dirty="0">
                <a:solidFill>
                  <a:srgbClr val="00B050"/>
                </a:solidFill>
              </a:rPr>
              <a:t>2</a:t>
            </a:r>
            <a:r>
              <a:rPr lang="zh-CN" altLang="en-US" dirty="0">
                <a:solidFill>
                  <a:srgbClr val="00B050"/>
                </a:solidFill>
              </a:rPr>
              <a:t>倍</a:t>
            </a:r>
          </a:p>
          <a:p>
            <a:pPr marL="514350" indent="-457200"/>
            <a:endParaRPr lang="zh-CN" altLang="en-US" dirty="0"/>
          </a:p>
        </p:txBody>
      </p:sp>
    </p:spTree>
    <p:extLst>
      <p:ext uri="{BB962C8B-B14F-4D97-AF65-F5344CB8AC3E}">
        <p14:creationId xmlns:p14="http://schemas.microsoft.com/office/powerpoint/2010/main" val="11542818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红黑树</a:t>
            </a:r>
          </a:p>
        </p:txBody>
      </p:sp>
      <p:sp>
        <p:nvSpPr>
          <p:cNvPr id="3" name="内容占位符 2"/>
          <p:cNvSpPr>
            <a:spLocks noGrp="1"/>
          </p:cNvSpPr>
          <p:nvPr>
            <p:ph sz="half" idx="1"/>
          </p:nvPr>
        </p:nvSpPr>
        <p:spPr>
          <a:xfrm>
            <a:off x="1117600" y="1905000"/>
            <a:ext cx="8074744" cy="4114800"/>
          </a:xfrm>
        </p:spPr>
        <p:txBody>
          <a:bodyPr/>
          <a:lstStyle/>
          <a:p>
            <a:r>
              <a:rPr lang="zh-CN" altLang="en-US" dirty="0"/>
              <a:t>下列</a:t>
            </a:r>
            <a:r>
              <a:rPr lang="en-US" altLang="zh-CN" dirty="0"/>
              <a:t>4</a:t>
            </a:r>
            <a:r>
              <a:rPr lang="zh-CN" altLang="en-US" dirty="0"/>
              <a:t>个选项中，满足红黑树定义的是（）。</a:t>
            </a:r>
            <a:br>
              <a:rPr lang="en-US" altLang="zh-CN" dirty="0"/>
            </a:br>
            <a:r>
              <a:rPr lang="en-US" altLang="zh-CN" dirty="0"/>
              <a:t>A				B </a:t>
            </a:r>
            <a:br>
              <a:rPr lang="en-US" altLang="zh-CN" dirty="0"/>
            </a:br>
            <a:br>
              <a:rPr lang="en-US" altLang="zh-CN" dirty="0"/>
            </a:br>
            <a:br>
              <a:rPr lang="en-US" altLang="zh-CN" dirty="0"/>
            </a:br>
            <a:br>
              <a:rPr lang="en-US" altLang="zh-CN" dirty="0"/>
            </a:br>
            <a:br>
              <a:rPr lang="en-US" altLang="zh-CN" dirty="0"/>
            </a:br>
            <a:r>
              <a:rPr lang="en-US" altLang="zh-CN" dirty="0"/>
              <a:t>C				D  </a:t>
            </a:r>
          </a:p>
          <a:p>
            <a:pPr marL="914400" lvl="1" indent="-457200">
              <a:buFont typeface="+mj-lt"/>
              <a:buAutoNum type="alphaUcPeriod"/>
            </a:pPr>
            <a:endParaRPr lang="zh-CN" altLang="en-US" dirty="0"/>
          </a:p>
        </p:txBody>
      </p:sp>
      <p:sp>
        <p:nvSpPr>
          <p:cNvPr id="8" name="内容占位符 7">
            <a:extLst>
              <a:ext uri="{FF2B5EF4-FFF2-40B4-BE49-F238E27FC236}">
                <a16:creationId xmlns:a16="http://schemas.microsoft.com/office/drawing/2014/main" id="{A9992CC6-AC44-45CF-AFEF-CD312B001961}"/>
              </a:ext>
            </a:extLst>
          </p:cNvPr>
          <p:cNvSpPr>
            <a:spLocks noGrp="1"/>
          </p:cNvSpPr>
          <p:nvPr>
            <p:ph sz="half" idx="2"/>
          </p:nvPr>
        </p:nvSpPr>
        <p:spPr>
          <a:xfrm>
            <a:off x="8832304" y="2924944"/>
            <a:ext cx="3240360" cy="3094856"/>
          </a:xfrm>
        </p:spPr>
        <p:txBody>
          <a:bodyPr/>
          <a:lstStyle/>
          <a:p>
            <a:r>
              <a:rPr lang="en-US" altLang="zh-CN" sz="2400" dirty="0">
                <a:solidFill>
                  <a:srgbClr val="00B050"/>
                </a:solidFill>
              </a:rPr>
              <a:t>A</a:t>
            </a:r>
          </a:p>
          <a:p>
            <a:endParaRPr lang="en-US" altLang="zh-CN" sz="2400" dirty="0">
              <a:solidFill>
                <a:srgbClr val="00B050"/>
              </a:solidFill>
            </a:endParaRPr>
          </a:p>
          <a:p>
            <a:r>
              <a:rPr lang="en-US" altLang="zh-CN" sz="2400" dirty="0">
                <a:solidFill>
                  <a:srgbClr val="00B050"/>
                </a:solidFill>
              </a:rPr>
              <a:t>B</a:t>
            </a:r>
            <a:r>
              <a:rPr lang="zh-CN" altLang="en-US" sz="2400" dirty="0">
                <a:solidFill>
                  <a:srgbClr val="00B050"/>
                </a:solidFill>
              </a:rPr>
              <a:t>不满足</a:t>
            </a:r>
            <a:r>
              <a:rPr lang="en-US" altLang="zh-CN" sz="2400" dirty="0">
                <a:solidFill>
                  <a:srgbClr val="00B050"/>
                </a:solidFill>
              </a:rPr>
              <a:t>BST</a:t>
            </a:r>
          </a:p>
          <a:p>
            <a:r>
              <a:rPr lang="en-US" altLang="zh-CN" sz="2400" dirty="0">
                <a:solidFill>
                  <a:srgbClr val="00B050"/>
                </a:solidFill>
              </a:rPr>
              <a:t>C</a:t>
            </a:r>
            <a:r>
              <a:rPr lang="zh-CN" altLang="en-US" sz="2400" dirty="0">
                <a:solidFill>
                  <a:srgbClr val="00B050"/>
                </a:solidFill>
              </a:rPr>
              <a:t>节点</a:t>
            </a:r>
            <a:r>
              <a:rPr lang="en-US" altLang="zh-CN" sz="2400" dirty="0">
                <a:solidFill>
                  <a:srgbClr val="00B050"/>
                </a:solidFill>
              </a:rPr>
              <a:t>2</a:t>
            </a:r>
            <a:r>
              <a:rPr lang="zh-CN" altLang="en-US" sz="2400" dirty="0">
                <a:solidFill>
                  <a:srgbClr val="00B050"/>
                </a:solidFill>
              </a:rPr>
              <a:t>的左右黑节点数不同</a:t>
            </a:r>
            <a:endParaRPr lang="en-US" altLang="zh-CN" sz="2400" dirty="0">
              <a:solidFill>
                <a:srgbClr val="00B050"/>
              </a:solidFill>
            </a:endParaRPr>
          </a:p>
          <a:p>
            <a:r>
              <a:rPr lang="en-US" altLang="zh-CN" sz="2400" dirty="0">
                <a:solidFill>
                  <a:srgbClr val="00B050"/>
                </a:solidFill>
              </a:rPr>
              <a:t>D</a:t>
            </a:r>
            <a:r>
              <a:rPr lang="zh-CN" altLang="en-US" sz="2400" dirty="0">
                <a:solidFill>
                  <a:srgbClr val="00B050"/>
                </a:solidFill>
              </a:rPr>
              <a:t>节点</a:t>
            </a:r>
            <a:r>
              <a:rPr lang="en-US" altLang="zh-CN" sz="2400" dirty="0">
                <a:solidFill>
                  <a:srgbClr val="00B050"/>
                </a:solidFill>
              </a:rPr>
              <a:t>3</a:t>
            </a:r>
            <a:r>
              <a:rPr lang="zh-CN" altLang="en-US" sz="2400" dirty="0">
                <a:solidFill>
                  <a:srgbClr val="00B050"/>
                </a:solidFill>
              </a:rPr>
              <a:t>的左右黑节点数不同</a:t>
            </a:r>
          </a:p>
        </p:txBody>
      </p:sp>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91544" y="2636913"/>
            <a:ext cx="2417631" cy="1512168"/>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35960" y="2672405"/>
            <a:ext cx="2930911" cy="1476676"/>
          </a:xfrm>
          <a:prstGeom prst="rect">
            <a:avLst/>
          </a:prstGeom>
        </p:spPr>
      </p:pic>
      <p:pic>
        <p:nvPicPr>
          <p:cNvPr id="6" name="图片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5560" y="4581128"/>
            <a:ext cx="2465448" cy="1632057"/>
          </a:xfrm>
          <a:prstGeom prst="rect">
            <a:avLst/>
          </a:prstGeom>
        </p:spPr>
      </p:pic>
      <p:pic>
        <p:nvPicPr>
          <p:cNvPr id="7" name="图片 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07968" y="4581128"/>
            <a:ext cx="2686945" cy="1795157"/>
          </a:xfrm>
          <a:prstGeom prst="rect">
            <a:avLst/>
          </a:prstGeom>
        </p:spPr>
      </p:pic>
    </p:spTree>
    <p:extLst>
      <p:ext uri="{BB962C8B-B14F-4D97-AF65-F5344CB8AC3E}">
        <p14:creationId xmlns:p14="http://schemas.microsoft.com/office/powerpoint/2010/main" val="41538532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红黑树</a:t>
            </a:r>
          </a:p>
        </p:txBody>
      </p:sp>
      <p:sp>
        <p:nvSpPr>
          <p:cNvPr id="3" name="内容占位符 2"/>
          <p:cNvSpPr>
            <a:spLocks noGrp="1"/>
          </p:cNvSpPr>
          <p:nvPr>
            <p:ph sz="half" idx="1"/>
          </p:nvPr>
        </p:nvSpPr>
        <p:spPr/>
        <p:txBody>
          <a:bodyPr/>
          <a:lstStyle/>
          <a:p>
            <a:r>
              <a:rPr lang="zh-CN" altLang="en-US" dirty="0"/>
              <a:t>将关键字</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依次插入初始为空的红黑树</a:t>
            </a:r>
            <a:r>
              <a:rPr lang="en-US" altLang="zh-CN" dirty="0"/>
              <a:t>T</a:t>
            </a:r>
            <a:r>
              <a:rPr lang="zh-CN" altLang="en-US" dirty="0"/>
              <a:t>，则</a:t>
            </a:r>
            <a:r>
              <a:rPr lang="en-US" altLang="zh-CN" dirty="0"/>
              <a:t>T</a:t>
            </a:r>
            <a:r>
              <a:rPr lang="zh-CN" altLang="en-US" dirty="0"/>
              <a:t>中红节点个数是（）。</a:t>
            </a:r>
            <a:endParaRPr lang="en-US" altLang="zh-CN" dirty="0"/>
          </a:p>
          <a:p>
            <a:pPr marL="914400" lvl="1" indent="-457200">
              <a:buFont typeface="+mj-lt"/>
              <a:buAutoNum type="alphaUcPeriod"/>
            </a:pPr>
            <a:r>
              <a:rPr lang="en-US" altLang="zh-CN" dirty="0"/>
              <a:t>1</a:t>
            </a:r>
          </a:p>
          <a:p>
            <a:pPr marL="914400" lvl="1" indent="-457200">
              <a:buFont typeface="+mj-lt"/>
              <a:buAutoNum type="alphaUcPeriod"/>
            </a:pPr>
            <a:r>
              <a:rPr lang="en-US" altLang="zh-CN" dirty="0"/>
              <a:t>2</a:t>
            </a:r>
          </a:p>
          <a:p>
            <a:pPr marL="914400" lvl="1" indent="-457200">
              <a:buFont typeface="+mj-lt"/>
              <a:buAutoNum type="alphaUcPeriod"/>
            </a:pPr>
            <a:r>
              <a:rPr lang="en-US" altLang="zh-CN" dirty="0">
                <a:solidFill>
                  <a:srgbClr val="00B050"/>
                </a:solidFill>
              </a:rPr>
              <a:t>3</a:t>
            </a:r>
          </a:p>
          <a:p>
            <a:pPr marL="914400" lvl="1" indent="-457200">
              <a:buFont typeface="+mj-lt"/>
              <a:buAutoNum type="alphaUcPeriod"/>
            </a:pPr>
            <a:r>
              <a:rPr lang="en-US" altLang="zh-CN" dirty="0"/>
              <a:t>4</a:t>
            </a:r>
          </a:p>
          <a:p>
            <a:pPr marL="914400" lvl="1" indent="-457200">
              <a:buFont typeface="+mj-lt"/>
              <a:buAutoNum type="alphaUcPeriod"/>
            </a:pPr>
            <a:endParaRPr lang="en-US" altLang="zh-CN" dirty="0"/>
          </a:p>
          <a:p>
            <a:pPr marL="514350" indent="-457200"/>
            <a:r>
              <a:rPr lang="en-US" altLang="zh-CN" dirty="0">
                <a:solidFill>
                  <a:srgbClr val="00B050"/>
                </a:solidFill>
              </a:rPr>
              <a:t>4</a:t>
            </a:r>
            <a:r>
              <a:rPr lang="zh-CN" altLang="en-US" dirty="0">
                <a:solidFill>
                  <a:srgbClr val="00B050"/>
                </a:solidFill>
              </a:rPr>
              <a:t>、</a:t>
            </a:r>
            <a:r>
              <a:rPr lang="en-US" altLang="zh-CN" dirty="0">
                <a:solidFill>
                  <a:srgbClr val="00B050"/>
                </a:solidFill>
              </a:rPr>
              <a:t>5</a:t>
            </a:r>
            <a:r>
              <a:rPr lang="zh-CN" altLang="en-US" dirty="0">
                <a:solidFill>
                  <a:srgbClr val="00B050"/>
                </a:solidFill>
              </a:rPr>
              <a:t>、</a:t>
            </a:r>
            <a:r>
              <a:rPr lang="en-US" altLang="zh-CN" dirty="0">
                <a:solidFill>
                  <a:srgbClr val="00B050"/>
                </a:solidFill>
              </a:rPr>
              <a:t>7</a:t>
            </a:r>
            <a:r>
              <a:rPr lang="zh-CN" altLang="en-US" dirty="0">
                <a:solidFill>
                  <a:srgbClr val="00B050"/>
                </a:solidFill>
              </a:rPr>
              <a:t>为红节点</a:t>
            </a:r>
          </a:p>
        </p:txBody>
      </p:sp>
      <p:pic>
        <p:nvPicPr>
          <p:cNvPr id="7" name="内容占位符 6">
            <a:extLst>
              <a:ext uri="{FF2B5EF4-FFF2-40B4-BE49-F238E27FC236}">
                <a16:creationId xmlns:a16="http://schemas.microsoft.com/office/drawing/2014/main" id="{3A85EA21-EFA0-4A4D-ABB9-161D0A711609}"/>
              </a:ext>
            </a:extLst>
          </p:cNvPr>
          <p:cNvPicPr>
            <a:picLocks noGrp="1" noChangeAspect="1"/>
          </p:cNvPicPr>
          <p:nvPr>
            <p:ph sz="half" idx="2"/>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6647022" y="1905000"/>
            <a:ext cx="4587555" cy="4114800"/>
          </a:xfrm>
        </p:spPr>
      </p:pic>
    </p:spTree>
    <p:extLst>
      <p:ext uri="{BB962C8B-B14F-4D97-AF65-F5344CB8AC3E}">
        <p14:creationId xmlns:p14="http://schemas.microsoft.com/office/powerpoint/2010/main" val="9217197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1812899-804C-451B-8AB8-8A5CD025D5E1}"/>
              </a:ext>
            </a:extLst>
          </p:cNvPr>
          <p:cNvSpPr>
            <a:spLocks noGrp="1"/>
          </p:cNvSpPr>
          <p:nvPr>
            <p:ph type="title"/>
          </p:nvPr>
        </p:nvSpPr>
        <p:spPr>
          <a:xfrm>
            <a:off x="1343472" y="0"/>
            <a:ext cx="9832528" cy="476672"/>
          </a:xfrm>
        </p:spPr>
        <p:txBody>
          <a:bodyPr/>
          <a:lstStyle/>
          <a:p>
            <a:r>
              <a:rPr lang="zh-CN" altLang="en-US" sz="2800" dirty="0">
                <a:solidFill>
                  <a:srgbClr val="00B050"/>
                </a:solidFill>
              </a:rPr>
              <a:t>红黑树的插入</a:t>
            </a:r>
          </a:p>
        </p:txBody>
      </p:sp>
      <p:pic>
        <p:nvPicPr>
          <p:cNvPr id="4" name="内容占位符 3">
            <a:extLst>
              <a:ext uri="{FF2B5EF4-FFF2-40B4-BE49-F238E27FC236}">
                <a16:creationId xmlns:a16="http://schemas.microsoft.com/office/drawing/2014/main" id="{1C207698-003F-4E2A-8B88-C43D4486E666}"/>
              </a:ext>
            </a:extLst>
          </p:cNvPr>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117600" y="0"/>
            <a:ext cx="5080000" cy="3806031"/>
          </a:xfrm>
          <a:prstGeom prst="rect">
            <a:avLst/>
          </a:prstGeom>
        </p:spPr>
      </p:pic>
      <p:pic>
        <p:nvPicPr>
          <p:cNvPr id="5" name="图片 4">
            <a:extLst>
              <a:ext uri="{FF2B5EF4-FFF2-40B4-BE49-F238E27FC236}">
                <a16:creationId xmlns:a16="http://schemas.microsoft.com/office/drawing/2014/main" id="{E232172C-7E24-473E-944C-0293432F0FF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23249" y="3048000"/>
            <a:ext cx="5085297" cy="3810000"/>
          </a:xfrm>
          <a:prstGeom prst="rect">
            <a:avLst/>
          </a:prstGeom>
        </p:spPr>
      </p:pic>
      <p:pic>
        <p:nvPicPr>
          <p:cNvPr id="6" name="图片 5">
            <a:extLst>
              <a:ext uri="{FF2B5EF4-FFF2-40B4-BE49-F238E27FC236}">
                <a16:creationId xmlns:a16="http://schemas.microsoft.com/office/drawing/2014/main" id="{0D2EEBCB-AE75-4072-9625-0F7C54BE86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95503" y="-3969"/>
            <a:ext cx="5085297" cy="3810000"/>
          </a:xfrm>
          <a:prstGeom prst="rect">
            <a:avLst/>
          </a:prstGeom>
        </p:spPr>
      </p:pic>
      <p:pic>
        <p:nvPicPr>
          <p:cNvPr id="9" name="内容占位符 8">
            <a:extLst>
              <a:ext uri="{FF2B5EF4-FFF2-40B4-BE49-F238E27FC236}">
                <a16:creationId xmlns:a16="http://schemas.microsoft.com/office/drawing/2014/main" id="{886984A7-F01B-447F-B73A-7D3A3B09E711}"/>
              </a:ext>
            </a:extLst>
          </p:cNvPr>
          <p:cNvPicPr>
            <a:picLocks noGrp="1" noChangeAspect="1"/>
          </p:cNvPicPr>
          <p:nvPr>
            <p:ph sz="half" idx="2"/>
          </p:nvPr>
        </p:nvPicPr>
        <p:blipFill>
          <a:blip r:embed="rId5">
            <a:clrChange>
              <a:clrFrom>
                <a:srgbClr val="FFFFFF"/>
              </a:clrFrom>
              <a:clrTo>
                <a:srgbClr val="FFFFFF">
                  <a:alpha val="0"/>
                </a:srgbClr>
              </a:clrTo>
            </a:clrChange>
          </a:blip>
          <a:stretch>
            <a:fillRect/>
          </a:stretch>
        </p:blipFill>
        <p:spPr>
          <a:xfrm>
            <a:off x="6400800" y="3048000"/>
            <a:ext cx="5080000" cy="3810000"/>
          </a:xfrm>
          <a:prstGeom prst="rect">
            <a:avLst/>
          </a:prstGeom>
        </p:spPr>
      </p:pic>
    </p:spTree>
    <p:extLst>
      <p:ext uri="{BB962C8B-B14F-4D97-AF65-F5344CB8AC3E}">
        <p14:creationId xmlns:p14="http://schemas.microsoft.com/office/powerpoint/2010/main" val="316228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红黑树</a:t>
            </a:r>
          </a:p>
        </p:txBody>
      </p:sp>
      <p:sp>
        <p:nvSpPr>
          <p:cNvPr id="3" name="内容占位符 2"/>
          <p:cNvSpPr>
            <a:spLocks noGrp="1"/>
          </p:cNvSpPr>
          <p:nvPr>
            <p:ph sz="half" idx="1"/>
          </p:nvPr>
        </p:nvSpPr>
        <p:spPr/>
        <p:txBody>
          <a:bodyPr/>
          <a:lstStyle/>
          <a:p>
            <a:r>
              <a:rPr lang="zh-CN" altLang="en-US" dirty="0"/>
              <a:t>在如图所示的红黑树中插入节点</a:t>
            </a:r>
            <a:r>
              <a:rPr lang="en-US" altLang="zh-CN" dirty="0"/>
              <a:t>2</a:t>
            </a:r>
            <a:r>
              <a:rPr lang="zh-CN" altLang="en-US" dirty="0"/>
              <a:t>且染成红色后，则下一步应进行的操作是（）</a:t>
            </a:r>
            <a:endParaRPr lang="en-US" altLang="zh-CN" dirty="0"/>
          </a:p>
          <a:p>
            <a:pPr marL="914400" lvl="1" indent="-514350">
              <a:buFont typeface="+mj-lt"/>
              <a:buAutoNum type="alphaUcPeriod"/>
            </a:pPr>
            <a:r>
              <a:rPr lang="zh-CN" altLang="en-US" dirty="0"/>
              <a:t>左旋</a:t>
            </a:r>
            <a:endParaRPr lang="en-US" altLang="zh-CN" dirty="0"/>
          </a:p>
          <a:p>
            <a:pPr marL="914400" lvl="1" indent="-514350">
              <a:buFont typeface="+mj-lt"/>
              <a:buAutoNum type="alphaUcPeriod"/>
            </a:pPr>
            <a:r>
              <a:rPr lang="zh-CN" altLang="en-US" dirty="0">
                <a:solidFill>
                  <a:srgbClr val="00B050"/>
                </a:solidFill>
              </a:rPr>
              <a:t>右旋</a:t>
            </a:r>
            <a:endParaRPr lang="en-US" altLang="zh-CN" dirty="0">
              <a:solidFill>
                <a:srgbClr val="00B050"/>
              </a:solidFill>
            </a:endParaRPr>
          </a:p>
          <a:p>
            <a:pPr marL="914400" lvl="1" indent="-514350">
              <a:buFont typeface="+mj-lt"/>
              <a:buAutoNum type="alphaUcPeriod"/>
            </a:pPr>
            <a:r>
              <a:rPr lang="zh-CN" altLang="en-US" dirty="0"/>
              <a:t>变色</a:t>
            </a:r>
            <a:endParaRPr lang="en-US" altLang="zh-CN" dirty="0"/>
          </a:p>
          <a:p>
            <a:pPr marL="914400" lvl="1" indent="-514350">
              <a:buFont typeface="+mj-lt"/>
              <a:buAutoNum type="alphaUcPeriod"/>
            </a:pPr>
            <a:r>
              <a:rPr lang="zh-CN" altLang="en-US" dirty="0"/>
              <a:t>无需调整</a:t>
            </a:r>
            <a:endParaRPr lang="en-US" altLang="zh-CN" dirty="0"/>
          </a:p>
          <a:p>
            <a:pPr marL="914400" lvl="1" indent="-514350">
              <a:buFont typeface="+mj-lt"/>
              <a:buAutoNum type="alphaUcPeriod"/>
            </a:pPr>
            <a:endParaRPr lang="en-US" altLang="zh-CN" dirty="0"/>
          </a:p>
          <a:p>
            <a:r>
              <a:rPr lang="en-US" altLang="zh-CN" dirty="0">
                <a:solidFill>
                  <a:srgbClr val="00B050"/>
                </a:solidFill>
              </a:rPr>
              <a:t>Case 3</a:t>
            </a:r>
            <a:endParaRPr lang="zh-CN" altLang="en-US" dirty="0">
              <a:solidFill>
                <a:srgbClr val="00B050"/>
              </a:solidFill>
            </a:endParaRPr>
          </a:p>
        </p:txBody>
      </p:sp>
      <p:pic>
        <p:nvPicPr>
          <p:cNvPr id="5" name="内容占位符 4"/>
          <p:cNvPicPr>
            <a:picLocks noGrp="1" noChangeAspect="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45157" y="2917771"/>
            <a:ext cx="4591286" cy="2089257"/>
          </a:xfrm>
        </p:spPr>
      </p:pic>
    </p:spTree>
    <p:extLst>
      <p:ext uri="{BB962C8B-B14F-4D97-AF65-F5344CB8AC3E}">
        <p14:creationId xmlns:p14="http://schemas.microsoft.com/office/powerpoint/2010/main" val="32275911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树</a:t>
            </a:r>
          </a:p>
        </p:txBody>
      </p:sp>
      <p:sp>
        <p:nvSpPr>
          <p:cNvPr id="3" name="内容占位符 2"/>
          <p:cNvSpPr>
            <a:spLocks noGrp="1"/>
          </p:cNvSpPr>
          <p:nvPr>
            <p:ph idx="1"/>
          </p:nvPr>
        </p:nvSpPr>
        <p:spPr/>
        <p:txBody>
          <a:bodyPr/>
          <a:lstStyle/>
          <a:p>
            <a:r>
              <a:rPr lang="zh-CN" altLang="en-US" dirty="0"/>
              <a:t>下列叙述中，不符合</a:t>
            </a:r>
            <a:r>
              <a:rPr lang="en-US" altLang="zh-CN" dirty="0"/>
              <a:t>m</a:t>
            </a:r>
            <a:r>
              <a:rPr lang="zh-CN" altLang="en-US" dirty="0"/>
              <a:t>阶</a:t>
            </a:r>
            <a:r>
              <a:rPr lang="en-US" altLang="zh-CN" dirty="0"/>
              <a:t>B</a:t>
            </a:r>
            <a:r>
              <a:rPr lang="zh-CN" altLang="en-US" dirty="0"/>
              <a:t>树定义要求的是（）。</a:t>
            </a:r>
            <a:endParaRPr lang="en-US" altLang="zh-CN" dirty="0"/>
          </a:p>
          <a:p>
            <a:pPr marL="914400" lvl="1" indent="-457200">
              <a:buFont typeface="+mj-lt"/>
              <a:buAutoNum type="alphaUcPeriod"/>
            </a:pPr>
            <a:r>
              <a:rPr lang="zh-CN" altLang="en-US" dirty="0"/>
              <a:t>根结点至多有</a:t>
            </a:r>
            <a:r>
              <a:rPr lang="en-US" altLang="zh-CN" dirty="0"/>
              <a:t>m</a:t>
            </a:r>
            <a:r>
              <a:rPr lang="zh-CN" altLang="en-US" dirty="0"/>
              <a:t>棵子树</a:t>
            </a:r>
            <a:endParaRPr lang="en-US" altLang="zh-CN" dirty="0"/>
          </a:p>
          <a:p>
            <a:pPr marL="914400" lvl="1" indent="-457200">
              <a:buFont typeface="+mj-lt"/>
              <a:buAutoNum type="alphaUcPeriod"/>
            </a:pPr>
            <a:r>
              <a:rPr lang="zh-CN" altLang="en-US" dirty="0"/>
              <a:t>所有叶结点都在同一层上</a:t>
            </a:r>
            <a:endParaRPr lang="en-US" altLang="zh-CN" dirty="0"/>
          </a:p>
          <a:p>
            <a:pPr marL="914400" lvl="1" indent="-457200">
              <a:buFont typeface="+mj-lt"/>
              <a:buAutoNum type="alphaUcPeriod"/>
            </a:pPr>
            <a:r>
              <a:rPr lang="zh-CN" altLang="en-US" dirty="0"/>
              <a:t>各结点内关键字均升序或降序排列</a:t>
            </a:r>
            <a:endParaRPr lang="en-US" altLang="zh-CN" dirty="0"/>
          </a:p>
          <a:p>
            <a:pPr marL="914400" lvl="1" indent="-457200">
              <a:buFont typeface="+mj-lt"/>
              <a:buAutoNum type="alphaUcPeriod"/>
            </a:pPr>
            <a:r>
              <a:rPr lang="zh-CN" altLang="en-US" dirty="0">
                <a:solidFill>
                  <a:srgbClr val="00B050"/>
                </a:solidFill>
              </a:rPr>
              <a:t>叶结点之间通过指针链接</a:t>
            </a:r>
            <a:endParaRPr lang="en-US" altLang="zh-CN" dirty="0">
              <a:solidFill>
                <a:srgbClr val="00B050"/>
              </a:solidFill>
            </a:endParaRPr>
          </a:p>
          <a:p>
            <a:pPr marL="914400" lvl="1" indent="-457200">
              <a:buFont typeface="+mj-lt"/>
              <a:buAutoNum type="alphaUcPeriod"/>
            </a:pPr>
            <a:endParaRPr lang="en-US" altLang="zh-CN" dirty="0">
              <a:solidFill>
                <a:srgbClr val="00B050"/>
              </a:solidFill>
            </a:endParaRPr>
          </a:p>
          <a:p>
            <a:pPr marL="514350" indent="-457200"/>
            <a:r>
              <a:rPr lang="en-US" altLang="zh-CN" dirty="0">
                <a:solidFill>
                  <a:srgbClr val="00B050"/>
                </a:solidFill>
              </a:rPr>
              <a:t>D</a:t>
            </a:r>
            <a:r>
              <a:rPr lang="zh-CN" altLang="en-US" dirty="0">
                <a:solidFill>
                  <a:srgbClr val="00B050"/>
                </a:solidFill>
              </a:rPr>
              <a:t>为</a:t>
            </a:r>
            <a:r>
              <a:rPr lang="en-US" altLang="zh-CN" dirty="0">
                <a:solidFill>
                  <a:srgbClr val="00B050"/>
                </a:solidFill>
              </a:rPr>
              <a:t>B+</a:t>
            </a:r>
            <a:r>
              <a:rPr lang="zh-CN" altLang="en-US" dirty="0">
                <a:solidFill>
                  <a:srgbClr val="00B050"/>
                </a:solidFill>
              </a:rPr>
              <a:t>树的性质</a:t>
            </a:r>
          </a:p>
        </p:txBody>
      </p:sp>
    </p:spTree>
    <p:extLst>
      <p:ext uri="{BB962C8B-B14F-4D97-AF65-F5344CB8AC3E}">
        <p14:creationId xmlns:p14="http://schemas.microsoft.com/office/powerpoint/2010/main" val="36830648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66"/>
                </a:solidFill>
              </a:rPr>
              <a:t>B</a:t>
            </a:r>
            <a:r>
              <a:rPr lang="zh-CN" altLang="en-US" b="1" dirty="0">
                <a:solidFill>
                  <a:srgbClr val="FF0066"/>
                </a:solidFill>
              </a:rPr>
              <a:t>树小结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20398" y="1447800"/>
            <a:ext cx="10357604" cy="5029200"/>
          </a:xfrm>
          <a:prstGeom prst="rect">
            <a:avLst/>
          </a:prstGeom>
        </p:spPr>
      </p:pic>
      <p:sp>
        <p:nvSpPr>
          <p:cNvPr id="5" name="图文框 4"/>
          <p:cNvSpPr/>
          <p:nvPr/>
        </p:nvSpPr>
        <p:spPr>
          <a:xfrm>
            <a:off x="2495600" y="5805264"/>
            <a:ext cx="4968552" cy="648072"/>
          </a:xfrm>
          <a:prstGeom prst="frame">
            <a:avLst/>
          </a:prstGeom>
          <a:solidFill>
            <a:srgbClr val="FF0000"/>
          </a:solidFill>
          <a:ln w="9525" cap="flat" cmpd="sng" algn="ctr">
            <a:solidFill>
              <a:schemeClr val="tx1"/>
            </a:solidFill>
            <a:prstDash val="solid"/>
            <a:round/>
            <a:headEnd type="none" w="med" len="med"/>
            <a:tailEnd type="none" w="med" len="med"/>
          </a:ln>
        </p:spPr>
        <p:txBody>
          <a:bodyPr vert="horz" wrap="non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树的基本概念</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00579" y="1447800"/>
            <a:ext cx="10597242" cy="5029200"/>
          </a:xfrm>
          <a:prstGeom prst="rect">
            <a:avLst/>
          </a:prstGeom>
        </p:spPr>
      </p:pic>
      <p:sp>
        <p:nvSpPr>
          <p:cNvPr id="3" name="矩形 2"/>
          <p:cNvSpPr/>
          <p:nvPr/>
        </p:nvSpPr>
        <p:spPr>
          <a:xfrm>
            <a:off x="1271464" y="6093296"/>
            <a:ext cx="6480720" cy="288032"/>
          </a:xfrm>
          <a:prstGeom prst="rect">
            <a:avLst/>
          </a:prstGeom>
          <a:noFill/>
          <a:ln>
            <a:solidFill>
              <a:srgbClr val="FF0000"/>
            </a:solidFill>
            <a:headEnd type="none" w="med" len="med"/>
            <a:tailEnd type="none" w="med" len="med"/>
          </a:ln>
          <a:extLst>
            <a:ext uri="{909E8E84-426E-40DD-AFC4-6F175D3DCCD1}">
              <a14:hiddenFill xmlns:a14="http://schemas.microsoft.com/office/drawing/2010/main">
                <a:solidFill>
                  <a:srgbClr val="FF0000"/>
                </a:solidFill>
              </a14:hiddenFill>
            </a:ext>
          </a:extLst>
        </p:spPr>
        <p:style>
          <a:lnRef idx="3">
            <a:schemeClr val="accent1"/>
          </a:lnRef>
          <a:fillRef idx="0">
            <a:srgbClr val="FFFFFF"/>
          </a:fillRef>
          <a:effectRef idx="0">
            <a:srgbClr val="FFFFFF"/>
          </a:effectRef>
          <a:fontRef idx="minor">
            <a:schemeClr val="tx1"/>
          </a:fontRef>
        </p:style>
        <p:txBody>
          <a:bodyPr vert="horz" wrap="none" lIns="91440" tIns="45720" rIns="91440" bIns="45720" numCol="1"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66"/>
                </a:solidFill>
              </a:rPr>
              <a:t>B</a:t>
            </a:r>
            <a:r>
              <a:rPr lang="zh-CN" altLang="en-US" b="1" dirty="0">
                <a:solidFill>
                  <a:srgbClr val="FF0066"/>
                </a:solidFill>
              </a:rPr>
              <a:t>树与</a:t>
            </a:r>
            <a:r>
              <a:rPr lang="en-US" altLang="zh-CN" b="1" dirty="0">
                <a:solidFill>
                  <a:srgbClr val="FF0066"/>
                </a:solidFill>
              </a:rPr>
              <a:t>B+</a:t>
            </a:r>
            <a:r>
              <a:rPr lang="zh-CN" altLang="en-US" b="1" dirty="0">
                <a:solidFill>
                  <a:srgbClr val="FF0066"/>
                </a:solidFill>
              </a:rPr>
              <a:t>树的对比</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57404" y="1556792"/>
            <a:ext cx="10083592" cy="48112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p:txBody>
          <a:bodyPr/>
          <a:lstStyle/>
          <a:p>
            <a:r>
              <a:rPr lang="zh-CN" altLang="en-US" dirty="0"/>
              <a:t>若元素</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a:t>
            </a:r>
            <a:r>
              <a:rPr lang="en-US" altLang="zh-CN" dirty="0"/>
              <a:t>f</a:t>
            </a:r>
            <a:r>
              <a:rPr lang="zh-CN" altLang="en-US" dirty="0"/>
              <a:t>依次进栈，允许进栈、出栈操作交替进行，但不允许连续</a:t>
            </a:r>
            <a:r>
              <a:rPr lang="en-US" altLang="zh-CN" dirty="0"/>
              <a:t>3</a:t>
            </a:r>
            <a:r>
              <a:rPr lang="zh-CN" altLang="en-US" dirty="0"/>
              <a:t>次进行退栈操作，则不可能得到的出栈序列是（）</a:t>
            </a:r>
            <a:endParaRPr lang="en-US" altLang="zh-CN" dirty="0"/>
          </a:p>
          <a:p>
            <a:pPr marL="914400" lvl="1" indent="-457200">
              <a:buFont typeface="+mj-lt"/>
              <a:buAutoNum type="alphaUcPeriod"/>
            </a:pPr>
            <a:r>
              <a:rPr lang="en-US" altLang="zh-CN" dirty="0" err="1"/>
              <a:t>dcebfa</a:t>
            </a:r>
            <a:endParaRPr lang="en-US" altLang="zh-CN" dirty="0"/>
          </a:p>
          <a:p>
            <a:pPr marL="914400" lvl="1" indent="-457200">
              <a:buFont typeface="+mj-lt"/>
              <a:buAutoNum type="alphaUcPeriod"/>
            </a:pPr>
            <a:r>
              <a:rPr lang="en-US" altLang="zh-CN" dirty="0" err="1"/>
              <a:t>cbdaef</a:t>
            </a:r>
            <a:endParaRPr lang="en-US" altLang="zh-CN" dirty="0"/>
          </a:p>
          <a:p>
            <a:pPr marL="914400" lvl="1" indent="-457200">
              <a:buFont typeface="+mj-lt"/>
              <a:buAutoNum type="alphaUcPeriod"/>
            </a:pPr>
            <a:r>
              <a:rPr lang="en-US" altLang="zh-CN" dirty="0" err="1"/>
              <a:t>bcaefd</a:t>
            </a:r>
            <a:endParaRPr lang="en-US" altLang="zh-CN" dirty="0"/>
          </a:p>
          <a:p>
            <a:pPr marL="914400" lvl="1" indent="-457200">
              <a:buFont typeface="+mj-lt"/>
              <a:buAutoNum type="alphaUcPeriod"/>
            </a:pPr>
            <a:r>
              <a:rPr lang="en-US" altLang="zh-CN" dirty="0" err="1">
                <a:solidFill>
                  <a:srgbClr val="00B050"/>
                </a:solidFill>
              </a:rPr>
              <a:t>afedcb</a:t>
            </a:r>
            <a:endParaRPr lang="zh-CN" altLang="en-US" dirty="0">
              <a:solidFill>
                <a:srgbClr val="00B050"/>
              </a:solidFill>
            </a:endParaRPr>
          </a:p>
        </p:txBody>
      </p:sp>
    </p:spTree>
    <p:extLst>
      <p:ext uri="{BB962C8B-B14F-4D97-AF65-F5344CB8AC3E}">
        <p14:creationId xmlns:p14="http://schemas.microsoft.com/office/powerpoint/2010/main" val="15325032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树</a:t>
            </a:r>
          </a:p>
        </p:txBody>
      </p:sp>
      <p:sp>
        <p:nvSpPr>
          <p:cNvPr id="4" name="内容占位符 3"/>
          <p:cNvSpPr>
            <a:spLocks noGrp="1"/>
          </p:cNvSpPr>
          <p:nvPr>
            <p:ph sz="half" idx="1"/>
          </p:nvPr>
        </p:nvSpPr>
        <p:spPr/>
        <p:txBody>
          <a:bodyPr/>
          <a:lstStyle/>
          <a:p>
            <a:r>
              <a:rPr lang="zh-CN" altLang="en-US" dirty="0"/>
              <a:t>已知三阶</a:t>
            </a:r>
            <a:r>
              <a:rPr lang="en-US" altLang="zh-CN" dirty="0"/>
              <a:t>B</a:t>
            </a:r>
            <a:r>
              <a:rPr lang="zh-CN" altLang="en-US" dirty="0"/>
              <a:t>树如图，删除</a:t>
            </a:r>
            <a:r>
              <a:rPr lang="en-US" altLang="zh-CN" dirty="0"/>
              <a:t>78</a:t>
            </a:r>
            <a:r>
              <a:rPr lang="zh-CN" altLang="en-US" dirty="0"/>
              <a:t>后得到新</a:t>
            </a:r>
            <a:r>
              <a:rPr lang="en-US" altLang="zh-CN" dirty="0"/>
              <a:t>B</a:t>
            </a:r>
            <a:r>
              <a:rPr lang="zh-CN" altLang="en-US" dirty="0"/>
              <a:t>树，其最右叶结点中的关键字是（）。</a:t>
            </a:r>
            <a:endParaRPr lang="en-US" altLang="zh-CN" dirty="0"/>
          </a:p>
          <a:p>
            <a:pPr marL="914400" lvl="1" indent="-457200">
              <a:buFont typeface="+mj-lt"/>
              <a:buAutoNum type="alphaUcPeriod"/>
            </a:pPr>
            <a:r>
              <a:rPr lang="en-US" altLang="zh-CN" dirty="0"/>
              <a:t>60</a:t>
            </a:r>
          </a:p>
          <a:p>
            <a:pPr marL="914400" lvl="1" indent="-457200">
              <a:buFont typeface="+mj-lt"/>
              <a:buAutoNum type="alphaUcPeriod"/>
            </a:pPr>
            <a:r>
              <a:rPr lang="en-US" altLang="zh-CN" dirty="0"/>
              <a:t>60</a:t>
            </a:r>
            <a:r>
              <a:rPr lang="zh-CN" altLang="en-US" dirty="0"/>
              <a:t>，</a:t>
            </a:r>
            <a:r>
              <a:rPr lang="en-US" altLang="zh-CN" dirty="0"/>
              <a:t>62</a:t>
            </a:r>
          </a:p>
          <a:p>
            <a:pPr marL="914400" lvl="1" indent="-457200">
              <a:buFont typeface="+mj-lt"/>
              <a:buAutoNum type="alphaUcPeriod"/>
            </a:pPr>
            <a:r>
              <a:rPr lang="en-US" altLang="zh-CN" dirty="0"/>
              <a:t>62</a:t>
            </a:r>
            <a:r>
              <a:rPr lang="zh-CN" altLang="en-US" dirty="0"/>
              <a:t>，</a:t>
            </a:r>
            <a:r>
              <a:rPr lang="en-US" altLang="zh-CN" dirty="0"/>
              <a:t>65</a:t>
            </a:r>
          </a:p>
          <a:p>
            <a:pPr marL="914400" lvl="1" indent="-457200">
              <a:buFont typeface="+mj-lt"/>
              <a:buAutoNum type="alphaUcPeriod"/>
            </a:pPr>
            <a:r>
              <a:rPr lang="en-US" altLang="zh-CN" dirty="0">
                <a:solidFill>
                  <a:srgbClr val="00B050"/>
                </a:solidFill>
              </a:rPr>
              <a:t>65</a:t>
            </a:r>
            <a:endParaRPr lang="zh-CN" altLang="en-US" dirty="0">
              <a:solidFill>
                <a:srgbClr val="00B050"/>
              </a:solidFill>
            </a:endParaRPr>
          </a:p>
        </p:txBody>
      </p:sp>
      <p:pic>
        <p:nvPicPr>
          <p:cNvPr id="6" name="内容占位符 5"/>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197600" y="2817755"/>
            <a:ext cx="5486400" cy="2289290"/>
          </a:xfrm>
          <a:prstGeom prst="rect">
            <a:avLst/>
          </a:prstGeom>
        </p:spPr>
      </p:pic>
    </p:spTree>
    <p:extLst>
      <p:ext uri="{BB962C8B-B14F-4D97-AF65-F5344CB8AC3E}">
        <p14:creationId xmlns:p14="http://schemas.microsoft.com/office/powerpoint/2010/main" val="7154470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47FE5-D6BB-4386-8904-E6DA2C4B8D1E}"/>
              </a:ext>
            </a:extLst>
          </p:cNvPr>
          <p:cNvSpPr>
            <a:spLocks noGrp="1"/>
          </p:cNvSpPr>
          <p:nvPr>
            <p:ph type="title"/>
          </p:nvPr>
        </p:nvSpPr>
        <p:spPr/>
        <p:txBody>
          <a:bodyPr/>
          <a:lstStyle/>
          <a:p>
            <a:r>
              <a:rPr lang="en-US" altLang="zh-CN" dirty="0">
                <a:solidFill>
                  <a:srgbClr val="00B050"/>
                </a:solidFill>
              </a:rPr>
              <a:t>B</a:t>
            </a:r>
            <a:r>
              <a:rPr lang="zh-CN" altLang="en-US" dirty="0">
                <a:solidFill>
                  <a:srgbClr val="00B050"/>
                </a:solidFill>
              </a:rPr>
              <a:t>树</a:t>
            </a:r>
          </a:p>
        </p:txBody>
      </p:sp>
      <p:sp>
        <p:nvSpPr>
          <p:cNvPr id="3" name="内容占位符 2">
            <a:extLst>
              <a:ext uri="{FF2B5EF4-FFF2-40B4-BE49-F238E27FC236}">
                <a16:creationId xmlns:a16="http://schemas.microsoft.com/office/drawing/2014/main" id="{9A3F693F-7B91-48AB-B78C-2BC5B0BC0B80}"/>
              </a:ext>
            </a:extLst>
          </p:cNvPr>
          <p:cNvSpPr>
            <a:spLocks noGrp="1"/>
          </p:cNvSpPr>
          <p:nvPr>
            <p:ph sz="half" idx="1"/>
          </p:nvPr>
        </p:nvSpPr>
        <p:spPr>
          <a:xfrm>
            <a:off x="1117600" y="1905000"/>
            <a:ext cx="5080000" cy="4114800"/>
          </a:xfrm>
        </p:spPr>
        <p:txBody>
          <a:bodyPr/>
          <a:lstStyle/>
          <a:p>
            <a:r>
              <a:rPr lang="zh-CN" altLang="en-US" sz="2400" dirty="0"/>
              <a:t>删除关键字 </a:t>
            </a:r>
            <a:r>
              <a:rPr lang="en-US" altLang="zh-CN" sz="2400" dirty="0"/>
              <a:t>78 </a:t>
            </a:r>
            <a:r>
              <a:rPr lang="zh-CN" altLang="en-US" sz="2400" dirty="0"/>
              <a:t>后该结点关键字数量为 </a:t>
            </a:r>
            <a:r>
              <a:rPr lang="en-US" altLang="zh-CN" sz="2400" dirty="0"/>
              <a:t>0</a:t>
            </a:r>
            <a:r>
              <a:rPr lang="zh-CN" altLang="en-US" sz="2400" dirty="0"/>
              <a:t>，不符合</a:t>
            </a:r>
            <a:r>
              <a:rPr lang="en-US" altLang="zh-CN" sz="2400" dirty="0"/>
              <a:t>B</a:t>
            </a:r>
            <a:r>
              <a:rPr lang="zh-CN" altLang="en-US" sz="2400" dirty="0"/>
              <a:t>树性质，需要调整，该结点没有右兄弟结点，只能找左兄弟结点“借”，其左边兄弟结点中有 </a:t>
            </a:r>
            <a:r>
              <a:rPr lang="en-US" altLang="zh-CN" sz="2400" dirty="0"/>
              <a:t>2 </a:t>
            </a:r>
            <a:r>
              <a:rPr lang="zh-CN" altLang="en-US" sz="2400" dirty="0"/>
              <a:t>个关键字，借一个后还有 </a:t>
            </a:r>
            <a:r>
              <a:rPr lang="en-US" altLang="zh-CN" sz="2400" dirty="0"/>
              <a:t>1 </a:t>
            </a:r>
            <a:r>
              <a:rPr lang="zh-CN" altLang="en-US" sz="2400" dirty="0"/>
              <a:t>个关键字，属于“兄弟够借”，进行一个“右旋”操作，父结点中关键字 </a:t>
            </a:r>
            <a:r>
              <a:rPr lang="en-US" altLang="zh-CN" sz="2400" dirty="0"/>
              <a:t>65 </a:t>
            </a:r>
            <a:r>
              <a:rPr lang="zh-CN" altLang="en-US" sz="2400" dirty="0"/>
              <a:t>移动到 </a:t>
            </a:r>
            <a:r>
              <a:rPr lang="en-US" altLang="zh-CN" sz="2400" dirty="0"/>
              <a:t>78 </a:t>
            </a:r>
            <a:r>
              <a:rPr lang="zh-CN" altLang="en-US" sz="2400" dirty="0"/>
              <a:t>所在结点，再将该左兄弟结点中的 </a:t>
            </a:r>
            <a:r>
              <a:rPr lang="en-US" altLang="zh-CN" sz="2400" dirty="0"/>
              <a:t>62 </a:t>
            </a:r>
            <a:r>
              <a:rPr lang="zh-CN" altLang="en-US" sz="2400" dirty="0"/>
              <a:t>移动到父结点中原先关键字 </a:t>
            </a:r>
            <a:r>
              <a:rPr lang="en-US" altLang="zh-CN" sz="2400" dirty="0"/>
              <a:t>65 </a:t>
            </a:r>
            <a:r>
              <a:rPr lang="zh-CN" altLang="en-US" sz="2400" dirty="0"/>
              <a:t>所在位置。</a:t>
            </a:r>
          </a:p>
        </p:txBody>
      </p:sp>
      <p:pic>
        <p:nvPicPr>
          <p:cNvPr id="3074" name="Picture 2" descr="https://pic2.zhimg.com/v2-c561231ddb1ef6f5da088567f228e8cd_r.jpg">
            <a:extLst>
              <a:ext uri="{FF2B5EF4-FFF2-40B4-BE49-F238E27FC236}">
                <a16:creationId xmlns:a16="http://schemas.microsoft.com/office/drawing/2014/main" id="{EDE73781-C5C7-4F49-8AD1-AB45AD4C7525}"/>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97600" y="417738"/>
            <a:ext cx="5628527" cy="602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78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304800"/>
            <a:ext cx="10363200" cy="747936"/>
          </a:xfrm>
        </p:spPr>
        <p:txBody>
          <a:bodyPr/>
          <a:lstStyle/>
          <a:p>
            <a:r>
              <a:rPr lang="en-US" altLang="zh-CN" sz="4000" b="1" dirty="0">
                <a:solidFill>
                  <a:srgbClr val="FF0066"/>
                </a:solidFill>
              </a:rPr>
              <a:t>B</a:t>
            </a:r>
            <a:r>
              <a:rPr lang="zh-CN" altLang="en-US" sz="4000" b="1" dirty="0">
                <a:solidFill>
                  <a:srgbClr val="FF0066"/>
                </a:solidFill>
              </a:rPr>
              <a:t>树的插入和删除小结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0" y="1153582"/>
            <a:ext cx="11379199" cy="5423924"/>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17600" y="1905000"/>
                <a:ext cx="10523016" cy="4114800"/>
              </a:xfrm>
            </p:spPr>
            <p:txBody>
              <a:bodyPr/>
              <a:lstStyle/>
              <a:p>
                <a:r>
                  <a:rPr lang="zh-CN" altLang="en-US" dirty="0"/>
                  <a:t>在一棵高度为</a:t>
                </a:r>
                <a:r>
                  <a:rPr lang="en-US" altLang="zh-CN" dirty="0"/>
                  <a:t>2</a:t>
                </a:r>
                <a:r>
                  <a:rPr lang="zh-CN" altLang="en-US" dirty="0"/>
                  <a:t>的</a:t>
                </a:r>
                <a:r>
                  <a:rPr lang="en-US" altLang="zh-CN" dirty="0"/>
                  <a:t>5</a:t>
                </a:r>
                <a:r>
                  <a:rPr lang="zh-CN" altLang="en-US" dirty="0"/>
                  <a:t>阶</a:t>
                </a:r>
                <a:r>
                  <a:rPr lang="en-US" altLang="zh-CN" dirty="0"/>
                  <a:t>B</a:t>
                </a:r>
                <a:r>
                  <a:rPr lang="zh-CN" altLang="en-US" dirty="0"/>
                  <a:t>树中，所含关键字的个数至少是（）。</a:t>
                </a:r>
                <a:endParaRPr lang="en-US" altLang="zh-CN" dirty="0"/>
              </a:p>
              <a:p>
                <a:pPr marL="914400" lvl="1" indent="-457200">
                  <a:buFont typeface="+mj-lt"/>
                  <a:buAutoNum type="alphaUcPeriod"/>
                </a:pPr>
                <a:r>
                  <a:rPr lang="en-US" altLang="zh-CN" dirty="0">
                    <a:solidFill>
                      <a:srgbClr val="00B050"/>
                    </a:solidFill>
                  </a:rPr>
                  <a:t>5</a:t>
                </a:r>
              </a:p>
              <a:p>
                <a:pPr marL="914400" lvl="1" indent="-457200">
                  <a:buFont typeface="+mj-lt"/>
                  <a:buAutoNum type="alphaUcPeriod"/>
                </a:pPr>
                <a:r>
                  <a:rPr lang="en-US" altLang="zh-CN" dirty="0"/>
                  <a:t>7</a:t>
                </a:r>
              </a:p>
              <a:p>
                <a:pPr marL="914400" lvl="1" indent="-457200">
                  <a:buFont typeface="+mj-lt"/>
                  <a:buAutoNum type="alphaUcPeriod"/>
                </a:pPr>
                <a:r>
                  <a:rPr lang="en-US" altLang="zh-CN" dirty="0"/>
                  <a:t>8</a:t>
                </a:r>
              </a:p>
              <a:p>
                <a:pPr marL="914400" lvl="1" indent="-457200">
                  <a:buFont typeface="+mj-lt"/>
                  <a:buAutoNum type="alphaUcPeriod"/>
                </a:pPr>
                <a:r>
                  <a:rPr lang="en-US" altLang="zh-CN" dirty="0"/>
                  <a:t>14</a:t>
                </a:r>
              </a:p>
              <a:p>
                <a:pPr marL="914400" lvl="1" indent="-457200">
                  <a:buFont typeface="+mj-lt"/>
                  <a:buAutoNum type="alphaUcPeriod"/>
                </a:pPr>
                <a:endParaRPr lang="en-US" altLang="zh-CN" dirty="0"/>
              </a:p>
              <a:p>
                <a:pPr marL="514350" indent="-457200"/>
                <a:r>
                  <a:rPr lang="zh-CN" altLang="en-US" dirty="0">
                    <a:solidFill>
                      <a:srgbClr val="00B050"/>
                    </a:solidFill>
                  </a:rPr>
                  <a:t>根节点的子树数</a:t>
                </a:r>
                <a14:m>
                  <m:oMath xmlns:m="http://schemas.openxmlformats.org/officeDocument/2006/math">
                    <m:r>
                      <a:rPr lang="zh-CN" altLang="en-US" i="1" dirty="0" smtClean="0">
                        <a:solidFill>
                          <a:srgbClr val="00B050"/>
                        </a:solidFill>
                        <a:latin typeface="Cambria Math" panose="02040503050406030204" pitchFamily="18" charset="0"/>
                      </a:rPr>
                      <m:t>∈</m:t>
                    </m:r>
                    <m:r>
                      <a:rPr lang="en-US" altLang="zh-CN" i="1" dirty="0" smtClean="0">
                        <a:solidFill>
                          <a:srgbClr val="00B050"/>
                        </a:solidFill>
                        <a:latin typeface="Cambria Math" panose="02040503050406030204" pitchFamily="18" charset="0"/>
                      </a:rPr>
                      <m:t>[2,</m:t>
                    </m:r>
                    <m:r>
                      <a:rPr lang="zh-CN" altLang="en-US" i="1" dirty="0" smtClean="0">
                        <a:solidFill>
                          <a:srgbClr val="00B050"/>
                        </a:solidFill>
                        <a:latin typeface="Cambria Math" panose="02040503050406030204" pitchFamily="18" charset="0"/>
                      </a:rPr>
                      <m:t> </m:t>
                    </m:r>
                    <m:r>
                      <a:rPr lang="en-US" altLang="zh-CN" i="1" dirty="0" smtClean="0">
                        <a:solidFill>
                          <a:srgbClr val="00B050"/>
                        </a:solidFill>
                        <a:latin typeface="Cambria Math" panose="02040503050406030204" pitchFamily="18" charset="0"/>
                      </a:rPr>
                      <m:t>𝑚</m:t>
                    </m:r>
                    <m:r>
                      <a:rPr lang="en-US" altLang="zh-CN" i="1" dirty="0" smtClean="0">
                        <a:solidFill>
                          <a:srgbClr val="00B050"/>
                        </a:solidFill>
                        <a:latin typeface="Cambria Math" panose="02040503050406030204" pitchFamily="18" charset="0"/>
                      </a:rPr>
                      <m:t>]</m:t>
                    </m:r>
                  </m:oMath>
                </a14:m>
                <a:r>
                  <a:rPr lang="zh-CN" altLang="en-US" dirty="0">
                    <a:solidFill>
                      <a:srgbClr val="00B050"/>
                    </a:solidFill>
                  </a:rPr>
                  <a:t>，关键字数</a:t>
                </a:r>
                <a14:m>
                  <m:oMath xmlns:m="http://schemas.openxmlformats.org/officeDocument/2006/math">
                    <m:r>
                      <a:rPr lang="zh-CN" altLang="en-US" i="1" dirty="0" smtClean="0">
                        <a:solidFill>
                          <a:srgbClr val="00B050"/>
                        </a:solidFill>
                        <a:latin typeface="Cambria Math" panose="02040503050406030204" pitchFamily="18" charset="0"/>
                      </a:rPr>
                      <m:t>∈</m:t>
                    </m:r>
                    <m:r>
                      <a:rPr lang="en-US" altLang="zh-CN" i="1" dirty="0" smtClean="0">
                        <a:solidFill>
                          <a:srgbClr val="00B050"/>
                        </a:solidFill>
                        <a:latin typeface="Cambria Math" panose="02040503050406030204" pitchFamily="18" charset="0"/>
                      </a:rPr>
                      <m:t>[1, </m:t>
                    </m:r>
                    <m:r>
                      <a:rPr lang="en-US" altLang="zh-CN" i="1" dirty="0" smtClean="0">
                        <a:solidFill>
                          <a:srgbClr val="00B050"/>
                        </a:solidFill>
                        <a:latin typeface="Cambria Math" panose="02040503050406030204" pitchFamily="18" charset="0"/>
                      </a:rPr>
                      <m:t>𝑚</m:t>
                    </m:r>
                    <m:r>
                      <a:rPr lang="en-US" altLang="zh-CN" i="1" dirty="0" smtClean="0">
                        <a:solidFill>
                          <a:srgbClr val="00B050"/>
                        </a:solidFill>
                        <a:latin typeface="Cambria Math" panose="02040503050406030204" pitchFamily="18" charset="0"/>
                      </a:rPr>
                      <m:t>−1]</m:t>
                    </m:r>
                  </m:oMath>
                </a14:m>
                <a:endParaRPr lang="en-US" altLang="zh-CN" dirty="0">
                  <a:solidFill>
                    <a:srgbClr val="00B050"/>
                  </a:solidFill>
                </a:endParaRPr>
              </a:p>
              <a:p>
                <a:pPr marL="514350" indent="-457200"/>
                <a:r>
                  <a:rPr lang="zh-CN" altLang="en-US" dirty="0">
                    <a:solidFill>
                      <a:srgbClr val="00B050"/>
                    </a:solidFill>
                  </a:rPr>
                  <a:t>其他结点的子树数</a:t>
                </a:r>
                <a14:m>
                  <m:oMath xmlns:m="http://schemas.openxmlformats.org/officeDocument/2006/math">
                    <m:r>
                      <a:rPr lang="zh-CN" altLang="en-US" i="1" dirty="0" smtClean="0">
                        <a:solidFill>
                          <a:srgbClr val="00B050"/>
                        </a:solidFill>
                        <a:latin typeface="Cambria Math" panose="02040503050406030204" pitchFamily="18" charset="0"/>
                      </a:rPr>
                      <m:t>∈</m:t>
                    </m:r>
                    <m:r>
                      <a:rPr lang="en-US" altLang="zh-CN" i="1" dirty="0" smtClean="0">
                        <a:solidFill>
                          <a:srgbClr val="00B050"/>
                        </a:solidFill>
                        <a:latin typeface="Cambria Math" panose="02040503050406030204" pitchFamily="18" charset="0"/>
                      </a:rPr>
                      <m:t>[</m:t>
                    </m:r>
                    <m:d>
                      <m:dPr>
                        <m:begChr m:val="⌈"/>
                        <m:endChr m:val="⌉"/>
                        <m:ctrlPr>
                          <a:rPr lang="en-US" altLang="zh-CN" i="1" dirty="0" smtClean="0">
                            <a:solidFill>
                              <a:srgbClr val="00B050"/>
                            </a:solidFill>
                            <a:latin typeface="Cambria Math" panose="02040503050406030204" pitchFamily="18" charset="0"/>
                          </a:rPr>
                        </m:ctrlPr>
                      </m:dPr>
                      <m:e>
                        <m:r>
                          <a:rPr lang="en-US" altLang="zh-CN" i="1" dirty="0">
                            <a:solidFill>
                              <a:srgbClr val="00B050"/>
                            </a:solidFill>
                            <a:latin typeface="Cambria Math" panose="02040503050406030204" pitchFamily="18" charset="0"/>
                          </a:rPr>
                          <m:t>𝑚</m:t>
                        </m:r>
                        <m:r>
                          <a:rPr lang="en-US" altLang="zh-CN" i="1" dirty="0">
                            <a:solidFill>
                              <a:srgbClr val="00B050"/>
                            </a:solidFill>
                            <a:latin typeface="Cambria Math" panose="02040503050406030204" pitchFamily="18" charset="0"/>
                          </a:rPr>
                          <m:t>/2</m:t>
                        </m:r>
                      </m:e>
                    </m:d>
                    <m:r>
                      <a:rPr lang="en-US" altLang="zh-CN" i="1" dirty="0" smtClean="0">
                        <a:solidFill>
                          <a:srgbClr val="00B050"/>
                        </a:solidFill>
                        <a:latin typeface="Cambria Math" panose="02040503050406030204" pitchFamily="18" charset="0"/>
                      </a:rPr>
                      <m:t>, </m:t>
                    </m:r>
                    <m:r>
                      <a:rPr lang="en-US" altLang="zh-CN" i="1" dirty="0" smtClean="0">
                        <a:solidFill>
                          <a:srgbClr val="00B050"/>
                        </a:solidFill>
                        <a:latin typeface="Cambria Math" panose="02040503050406030204" pitchFamily="18" charset="0"/>
                      </a:rPr>
                      <m:t>𝑚</m:t>
                    </m:r>
                    <m:r>
                      <a:rPr lang="en-US" altLang="zh-CN" i="1" dirty="0" smtClean="0">
                        <a:solidFill>
                          <a:srgbClr val="00B050"/>
                        </a:solidFill>
                        <a:latin typeface="Cambria Math" panose="02040503050406030204" pitchFamily="18" charset="0"/>
                      </a:rPr>
                      <m:t>]</m:t>
                    </m:r>
                  </m:oMath>
                </a14:m>
                <a:r>
                  <a:rPr lang="zh-CN" altLang="en-US" dirty="0">
                    <a:solidFill>
                      <a:srgbClr val="00B050"/>
                    </a:solidFill>
                  </a:rPr>
                  <a:t>；关键字数</a:t>
                </a:r>
                <a14:m>
                  <m:oMath xmlns:m="http://schemas.openxmlformats.org/officeDocument/2006/math">
                    <m:r>
                      <a:rPr lang="zh-CN" altLang="en-US" i="1" dirty="0" smtClean="0">
                        <a:solidFill>
                          <a:srgbClr val="00B050"/>
                        </a:solidFill>
                        <a:latin typeface="Cambria Math" panose="02040503050406030204" pitchFamily="18" charset="0"/>
                      </a:rPr>
                      <m:t>∈</m:t>
                    </m:r>
                    <m:r>
                      <a:rPr lang="en-US" altLang="zh-CN" i="1" dirty="0" smtClean="0">
                        <a:solidFill>
                          <a:srgbClr val="00B050"/>
                        </a:solidFill>
                        <a:latin typeface="Cambria Math" panose="02040503050406030204" pitchFamily="18" charset="0"/>
                      </a:rPr>
                      <m:t>[</m:t>
                    </m:r>
                    <m:d>
                      <m:dPr>
                        <m:begChr m:val="⌈"/>
                        <m:endChr m:val="⌉"/>
                        <m:ctrlPr>
                          <a:rPr lang="en-US" altLang="zh-CN" i="1" dirty="0" smtClean="0">
                            <a:solidFill>
                              <a:srgbClr val="00B050"/>
                            </a:solidFill>
                            <a:latin typeface="Cambria Math" panose="02040503050406030204" pitchFamily="18" charset="0"/>
                          </a:rPr>
                        </m:ctrlPr>
                      </m:dPr>
                      <m:e>
                        <m:r>
                          <a:rPr lang="en-US" altLang="zh-CN" i="1" dirty="0">
                            <a:solidFill>
                              <a:srgbClr val="00B050"/>
                            </a:solidFill>
                            <a:latin typeface="Cambria Math" panose="02040503050406030204" pitchFamily="18" charset="0"/>
                          </a:rPr>
                          <m:t>𝑚</m:t>
                        </m:r>
                        <m:r>
                          <a:rPr lang="en-US" altLang="zh-CN" i="1" dirty="0">
                            <a:solidFill>
                              <a:srgbClr val="00B050"/>
                            </a:solidFill>
                            <a:latin typeface="Cambria Math" panose="02040503050406030204" pitchFamily="18" charset="0"/>
                          </a:rPr>
                          <m:t>/2</m:t>
                        </m:r>
                      </m:e>
                    </m:d>
                    <m:r>
                      <a:rPr lang="en-US" altLang="zh-CN" i="1" dirty="0">
                        <a:solidFill>
                          <a:srgbClr val="00B050"/>
                        </a:solidFill>
                        <a:latin typeface="Cambria Math" panose="02040503050406030204" pitchFamily="18" charset="0"/>
                      </a:rPr>
                      <m:t>−</m:t>
                    </m:r>
                    <m:r>
                      <a:rPr lang="en-US" altLang="zh-CN" i="1" dirty="0" smtClean="0">
                        <a:solidFill>
                          <a:srgbClr val="00B050"/>
                        </a:solidFill>
                        <a:latin typeface="Cambria Math" panose="02040503050406030204" pitchFamily="18" charset="0"/>
                      </a:rPr>
                      <m:t>1, </m:t>
                    </m:r>
                    <m:r>
                      <a:rPr lang="en-US" altLang="zh-CN" i="1" dirty="0" smtClean="0">
                        <a:solidFill>
                          <a:srgbClr val="00B050"/>
                        </a:solidFill>
                        <a:latin typeface="Cambria Math" panose="02040503050406030204" pitchFamily="18" charset="0"/>
                      </a:rPr>
                      <m:t>𝑚</m:t>
                    </m:r>
                    <m:r>
                      <a:rPr lang="en-US" altLang="zh-CN" i="1" dirty="0" smtClean="0">
                        <a:solidFill>
                          <a:srgbClr val="00B050"/>
                        </a:solidFill>
                        <a:latin typeface="Cambria Math" panose="02040503050406030204" pitchFamily="18" charset="0"/>
                      </a:rPr>
                      <m:t>−1]</m:t>
                    </m:r>
                  </m:oMath>
                </a14:m>
                <a:endParaRPr lang="zh-CN" altLang="en-US"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17600" y="1905000"/>
                <a:ext cx="10523016" cy="4114800"/>
              </a:xfrm>
              <a:blipFill>
                <a:blip r:embed="rId3"/>
                <a:stretch>
                  <a:fillRect l="-926" t="-1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25742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在一棵具有</a:t>
                </a:r>
                <a:r>
                  <a:rPr lang="en-US" altLang="zh-CN" dirty="0"/>
                  <a:t>15</a:t>
                </a:r>
                <a:r>
                  <a:rPr lang="zh-CN" altLang="en-US" dirty="0"/>
                  <a:t>个关键字的</a:t>
                </a:r>
                <a:r>
                  <a:rPr lang="en-US" altLang="zh-CN" dirty="0"/>
                  <a:t>4</a:t>
                </a:r>
                <a:r>
                  <a:rPr lang="zh-CN" altLang="en-US" dirty="0"/>
                  <a:t>阶</a:t>
                </a:r>
                <a:r>
                  <a:rPr lang="en-US" altLang="zh-CN" dirty="0"/>
                  <a:t>B</a:t>
                </a:r>
                <a:r>
                  <a:rPr lang="zh-CN" altLang="en-US" dirty="0"/>
                  <a:t>树中，含关键字的结点个数最多是（）。</a:t>
                </a:r>
                <a:endParaRPr lang="en-US" altLang="zh-CN" dirty="0"/>
              </a:p>
              <a:p>
                <a:pPr marL="914400" lvl="1" indent="-457200">
                  <a:buFont typeface="+mj-lt"/>
                  <a:buAutoNum type="alphaUcPeriod"/>
                </a:pPr>
                <a:r>
                  <a:rPr lang="en-US" altLang="zh-CN" dirty="0"/>
                  <a:t>5</a:t>
                </a:r>
              </a:p>
              <a:p>
                <a:pPr marL="914400" lvl="1" indent="-457200">
                  <a:buFont typeface="+mj-lt"/>
                  <a:buAutoNum type="alphaUcPeriod"/>
                </a:pPr>
                <a:r>
                  <a:rPr lang="en-US" altLang="zh-CN" dirty="0"/>
                  <a:t>6</a:t>
                </a:r>
              </a:p>
              <a:p>
                <a:pPr marL="914400" lvl="1" indent="-457200">
                  <a:buFont typeface="+mj-lt"/>
                  <a:buAutoNum type="alphaUcPeriod"/>
                </a:pPr>
                <a:r>
                  <a:rPr lang="en-US" altLang="zh-CN" dirty="0"/>
                  <a:t>10</a:t>
                </a:r>
              </a:p>
              <a:p>
                <a:pPr marL="914400" lvl="1" indent="-457200">
                  <a:buFont typeface="+mj-lt"/>
                  <a:buAutoNum type="alphaUcPeriod"/>
                </a:pPr>
                <a:r>
                  <a:rPr lang="en-US" altLang="zh-CN" dirty="0">
                    <a:solidFill>
                      <a:srgbClr val="00B050"/>
                    </a:solidFill>
                  </a:rPr>
                  <a:t>15</a:t>
                </a:r>
              </a:p>
              <a:p>
                <a:pPr marL="914400" lvl="1" indent="-457200">
                  <a:buFont typeface="+mj-lt"/>
                  <a:buAutoNum type="alphaUcPeriod"/>
                </a:pPr>
                <a:endParaRPr lang="en-US" altLang="zh-CN" dirty="0">
                  <a:solidFill>
                    <a:srgbClr val="00B050"/>
                  </a:solidFill>
                </a:endParaRPr>
              </a:p>
              <a:p>
                <a:pPr marL="514350" indent="-457200"/>
                <a:r>
                  <a:rPr lang="zh-CN" altLang="en-US" dirty="0">
                    <a:solidFill>
                      <a:srgbClr val="00B050"/>
                    </a:solidFill>
                  </a:rPr>
                  <a:t>公式：一棵高度为</a:t>
                </a:r>
                <a:r>
                  <a:rPr lang="en-US" altLang="zh-CN" dirty="0">
                    <a:solidFill>
                      <a:srgbClr val="00B050"/>
                    </a:solidFill>
                  </a:rPr>
                  <a:t>h</a:t>
                </a:r>
                <a:r>
                  <a:rPr lang="zh-CN" altLang="en-US" dirty="0">
                    <a:solidFill>
                      <a:srgbClr val="00B050"/>
                    </a:solidFill>
                  </a:rPr>
                  <a:t>的</a:t>
                </a:r>
                <a:r>
                  <a:rPr lang="en-US" altLang="zh-CN" dirty="0">
                    <a:solidFill>
                      <a:srgbClr val="00B050"/>
                    </a:solidFill>
                  </a:rPr>
                  <a:t>m</a:t>
                </a:r>
                <a:r>
                  <a:rPr lang="zh-CN" altLang="en-US" dirty="0">
                    <a:solidFill>
                      <a:srgbClr val="00B050"/>
                    </a:solidFill>
                  </a:rPr>
                  <a:t>阶</a:t>
                </a:r>
                <a:r>
                  <a:rPr lang="en-US" altLang="zh-CN" dirty="0">
                    <a:solidFill>
                      <a:srgbClr val="00B050"/>
                    </a:solidFill>
                  </a:rPr>
                  <a:t>B</a:t>
                </a:r>
                <a:r>
                  <a:rPr lang="zh-CN" altLang="en-US" dirty="0">
                    <a:solidFill>
                      <a:srgbClr val="00B050"/>
                    </a:solidFill>
                  </a:rPr>
                  <a:t>树关键字数最少为</a:t>
                </a:r>
                <a14:m>
                  <m:oMath xmlns:m="http://schemas.openxmlformats.org/officeDocument/2006/math">
                    <m:r>
                      <a:rPr lang="en-US" altLang="zh-CN" i="1" dirty="0" smtClean="0">
                        <a:solidFill>
                          <a:srgbClr val="00B050"/>
                        </a:solidFill>
                        <a:latin typeface="Cambria Math" panose="02040503050406030204" pitchFamily="18" charset="0"/>
                      </a:rPr>
                      <m:t>2</m:t>
                    </m:r>
                    <m:sSup>
                      <m:sSupPr>
                        <m:ctrlPr>
                          <a:rPr lang="en-US" altLang="zh-CN" i="1" dirty="0" smtClean="0">
                            <a:solidFill>
                              <a:srgbClr val="00B050"/>
                            </a:solidFill>
                            <a:latin typeface="Cambria Math" panose="02040503050406030204" pitchFamily="18" charset="0"/>
                          </a:rPr>
                        </m:ctrlPr>
                      </m:sSupPr>
                      <m:e>
                        <m:d>
                          <m:dPr>
                            <m:begChr m:val="⌈"/>
                            <m:endChr m:val="⌉"/>
                            <m:ctrlPr>
                              <a:rPr lang="en-US" altLang="zh-CN" i="1" dirty="0" smtClean="0">
                                <a:solidFill>
                                  <a:srgbClr val="00B050"/>
                                </a:solidFill>
                                <a:latin typeface="Cambria Math" panose="02040503050406030204" pitchFamily="18" charset="0"/>
                              </a:rPr>
                            </m:ctrlPr>
                          </m:dPr>
                          <m:e>
                            <m:r>
                              <a:rPr lang="en-US" altLang="zh-CN" i="1" dirty="0">
                                <a:solidFill>
                                  <a:srgbClr val="00B050"/>
                                </a:solidFill>
                                <a:latin typeface="Cambria Math" panose="02040503050406030204" pitchFamily="18" charset="0"/>
                              </a:rPr>
                              <m:t>𝑚</m:t>
                            </m:r>
                            <m:r>
                              <a:rPr lang="en-US" altLang="zh-CN" i="1" dirty="0">
                                <a:solidFill>
                                  <a:srgbClr val="00B050"/>
                                </a:solidFill>
                                <a:latin typeface="Cambria Math" panose="02040503050406030204" pitchFamily="18" charset="0"/>
                              </a:rPr>
                              <m:t>/2</m:t>
                            </m:r>
                          </m:e>
                        </m:d>
                      </m:e>
                      <m:sup>
                        <m:r>
                          <a:rPr lang="en-US" altLang="zh-CN" i="1" dirty="0">
                            <a:solidFill>
                              <a:srgbClr val="00B050"/>
                            </a:solidFill>
                            <a:latin typeface="Cambria Math" panose="02040503050406030204" pitchFamily="18" charset="0"/>
                          </a:rPr>
                          <m:t>h</m:t>
                        </m:r>
                        <m:r>
                          <a:rPr lang="en-US" altLang="zh-CN" i="1" dirty="0">
                            <a:solidFill>
                              <a:srgbClr val="00B050"/>
                            </a:solidFill>
                            <a:latin typeface="Cambria Math" panose="02040503050406030204" pitchFamily="18" charset="0"/>
                          </a:rPr>
                          <m:t>−1</m:t>
                        </m:r>
                      </m:sup>
                    </m:sSup>
                    <m:r>
                      <a:rPr lang="en-US" altLang="zh-CN" i="1" dirty="0" smtClean="0">
                        <a:solidFill>
                          <a:srgbClr val="00B050"/>
                        </a:solidFill>
                        <a:latin typeface="Cambria Math" panose="02040503050406030204" pitchFamily="18" charset="0"/>
                      </a:rPr>
                      <m:t>−1</m:t>
                    </m:r>
                  </m:oMath>
                </a14:m>
                <a:endParaRPr lang="zh-CN" altLang="en-US"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33679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3301E-66A4-4DBC-B274-93595E2D6060}"/>
              </a:ext>
            </a:extLst>
          </p:cNvPr>
          <p:cNvSpPr>
            <a:spLocks noGrp="1"/>
          </p:cNvSpPr>
          <p:nvPr>
            <p:ph type="title"/>
          </p:nvPr>
        </p:nvSpPr>
        <p:spPr/>
        <p:txBody>
          <a:bodyPr/>
          <a:lstStyle/>
          <a:p>
            <a:endParaRPr lang="zh-CN" altLang="en-US"/>
          </a:p>
        </p:txBody>
      </p:sp>
      <p:pic>
        <p:nvPicPr>
          <p:cNvPr id="5122" name="Picture 2" descr="https://pic1.zhimg.com/v2-00a3c7f0c9fcb000422ed7f0a8dac098_r.jpg">
            <a:extLst>
              <a:ext uri="{FF2B5EF4-FFF2-40B4-BE49-F238E27FC236}">
                <a16:creationId xmlns:a16="http://schemas.microsoft.com/office/drawing/2014/main" id="{ACD00E1E-5D7C-4C2B-8F05-B816AB1744DC}"/>
              </a:ext>
            </a:extLst>
          </p:cNvPr>
          <p:cNvPicPr>
            <a:picLocks noGrp="1" noChangeAspect="1" noChangeArrowheads="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4224" b="13708"/>
          <a:stretch/>
        </p:blipFill>
        <p:spPr bwMode="auto">
          <a:xfrm>
            <a:off x="812800" y="304800"/>
            <a:ext cx="11379200" cy="615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1028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树</a:t>
            </a:r>
          </a:p>
        </p:txBody>
      </p:sp>
      <p:sp>
        <p:nvSpPr>
          <p:cNvPr id="3" name="内容占位符 2"/>
          <p:cNvSpPr>
            <a:spLocks noGrp="1"/>
          </p:cNvSpPr>
          <p:nvPr>
            <p:ph idx="1"/>
          </p:nvPr>
        </p:nvSpPr>
        <p:spPr/>
        <p:txBody>
          <a:bodyPr/>
          <a:lstStyle/>
          <a:p>
            <a:r>
              <a:rPr lang="zh-CN" altLang="en-US" dirty="0"/>
              <a:t>高度为</a:t>
            </a:r>
            <a:r>
              <a:rPr lang="en-US" altLang="zh-CN" dirty="0"/>
              <a:t>5</a:t>
            </a:r>
            <a:r>
              <a:rPr lang="zh-CN" altLang="en-US" dirty="0"/>
              <a:t>的</a:t>
            </a:r>
            <a:r>
              <a:rPr lang="en-US" altLang="zh-CN" dirty="0"/>
              <a:t>3</a:t>
            </a:r>
            <a:r>
              <a:rPr lang="zh-CN" altLang="en-US" dirty="0"/>
              <a:t>阶</a:t>
            </a:r>
            <a:r>
              <a:rPr lang="en-US" altLang="zh-CN" dirty="0"/>
              <a:t>B</a:t>
            </a:r>
            <a:r>
              <a:rPr lang="zh-CN" altLang="en-US" dirty="0"/>
              <a:t>树含有的关键字个数至少是（）。</a:t>
            </a:r>
            <a:endParaRPr lang="en-US" altLang="zh-CN" dirty="0"/>
          </a:p>
          <a:p>
            <a:pPr marL="914400" lvl="1" indent="-457200">
              <a:buFont typeface="+mj-lt"/>
              <a:buAutoNum type="alphaUcPeriod"/>
            </a:pPr>
            <a:r>
              <a:rPr lang="en-US" altLang="zh-CN" dirty="0"/>
              <a:t>15</a:t>
            </a:r>
          </a:p>
          <a:p>
            <a:pPr marL="914400" lvl="1" indent="-457200">
              <a:buFont typeface="+mj-lt"/>
              <a:buAutoNum type="alphaUcPeriod"/>
            </a:pPr>
            <a:r>
              <a:rPr lang="en-US" altLang="zh-CN" dirty="0">
                <a:solidFill>
                  <a:srgbClr val="00B050"/>
                </a:solidFill>
              </a:rPr>
              <a:t>31</a:t>
            </a:r>
          </a:p>
          <a:p>
            <a:pPr marL="914400" lvl="1" indent="-457200">
              <a:buFont typeface="+mj-lt"/>
              <a:buAutoNum type="alphaUcPeriod"/>
            </a:pPr>
            <a:r>
              <a:rPr lang="en-US" altLang="zh-CN" dirty="0"/>
              <a:t>62</a:t>
            </a:r>
          </a:p>
          <a:p>
            <a:pPr marL="914400" lvl="1" indent="-457200">
              <a:buFont typeface="+mj-lt"/>
              <a:buAutoNum type="alphaUcPeriod"/>
            </a:pPr>
            <a:r>
              <a:rPr lang="en-US" altLang="zh-CN" dirty="0"/>
              <a:t>242</a:t>
            </a:r>
            <a:endParaRPr lang="zh-CN" altLang="en-US" dirty="0"/>
          </a:p>
        </p:txBody>
      </p:sp>
    </p:spTree>
    <p:extLst>
      <p:ext uri="{BB962C8B-B14F-4D97-AF65-F5344CB8AC3E}">
        <p14:creationId xmlns:p14="http://schemas.microsoft.com/office/powerpoint/2010/main" val="32617149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ic2.zhimg.com/v2-8414f4ece783fa79d24c9343ddd3ac51_r.jpg">
            <a:extLst>
              <a:ext uri="{FF2B5EF4-FFF2-40B4-BE49-F238E27FC236}">
                <a16:creationId xmlns:a16="http://schemas.microsoft.com/office/drawing/2014/main" id="{E046C175-4D9C-47E0-8A56-1FEF8902377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7600" y="2113960"/>
            <a:ext cx="11074400" cy="474617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A2FBADA3-6092-CF88-E09E-FB0412EDC003}"/>
              </a:ext>
            </a:extLst>
          </p:cNvPr>
          <p:cNvSpPr>
            <a:spLocks noGrp="1"/>
          </p:cNvSpPr>
          <p:nvPr>
            <p:ph type="title"/>
          </p:nvPr>
        </p:nvSpPr>
        <p:spPr/>
        <p:txBody>
          <a:bodyPr/>
          <a:lstStyle/>
          <a:p>
            <a:r>
              <a:rPr lang="en-US" altLang="zh-CN" dirty="0"/>
              <a:t>B</a:t>
            </a:r>
            <a:r>
              <a:rPr lang="zh-CN" altLang="en-US" dirty="0"/>
              <a:t>树</a:t>
            </a:r>
          </a:p>
        </p:txBody>
      </p:sp>
      <p:sp>
        <p:nvSpPr>
          <p:cNvPr id="6" name="内容占位符 5">
            <a:extLst>
              <a:ext uri="{FF2B5EF4-FFF2-40B4-BE49-F238E27FC236}">
                <a16:creationId xmlns:a16="http://schemas.microsoft.com/office/drawing/2014/main" id="{8EA41B5A-6C0A-D504-D11B-D4A1451972A2}"/>
              </a:ext>
            </a:extLst>
          </p:cNvPr>
          <p:cNvSpPr>
            <a:spLocks noGrp="1"/>
          </p:cNvSpPr>
          <p:nvPr>
            <p:ph idx="1"/>
          </p:nvPr>
        </p:nvSpPr>
        <p:spPr/>
        <p:txBody>
          <a:bodyPr/>
          <a:lstStyle/>
          <a:p>
            <a:r>
              <a:rPr lang="zh-CN" altLang="en-US" dirty="0"/>
              <a:t>在一棵高度为</a:t>
            </a:r>
            <a:r>
              <a:rPr lang="en-US" altLang="zh-CN" dirty="0"/>
              <a:t>3</a:t>
            </a:r>
            <a:r>
              <a:rPr lang="zh-CN" altLang="en-US" dirty="0"/>
              <a:t>的</a:t>
            </a:r>
            <a:r>
              <a:rPr lang="en-US" altLang="zh-CN" dirty="0"/>
              <a:t>3</a:t>
            </a:r>
            <a:r>
              <a:rPr lang="zh-CN" altLang="en-US" dirty="0"/>
              <a:t>阶</a:t>
            </a:r>
            <a:r>
              <a:rPr lang="en-US" altLang="zh-CN" dirty="0"/>
              <a:t>B</a:t>
            </a:r>
            <a:r>
              <a:rPr lang="zh-CN" altLang="en-US" dirty="0"/>
              <a:t>树中，根为第一层，若第</a:t>
            </a:r>
            <a:r>
              <a:rPr lang="en-US" altLang="zh-CN" dirty="0"/>
              <a:t>2</a:t>
            </a:r>
            <a:r>
              <a:rPr lang="zh-CN" altLang="en-US" dirty="0"/>
              <a:t>层中有</a:t>
            </a:r>
            <a:r>
              <a:rPr lang="en-US" altLang="zh-CN" dirty="0"/>
              <a:t>4</a:t>
            </a:r>
            <a:r>
              <a:rPr lang="zh-CN" altLang="en-US" dirty="0"/>
              <a:t>个关键字，则该树的节点数最多是（）。</a:t>
            </a:r>
            <a:endParaRPr lang="en-US" altLang="zh-CN" dirty="0"/>
          </a:p>
          <a:p>
            <a:pPr marL="914400" lvl="1" indent="-457200">
              <a:buFont typeface="+mj-lt"/>
              <a:buAutoNum type="alphaUcPeriod"/>
            </a:pPr>
            <a:r>
              <a:rPr lang="en-US" altLang="zh-CN" dirty="0">
                <a:solidFill>
                  <a:srgbClr val="00B050"/>
                </a:solidFill>
              </a:rPr>
              <a:t>11</a:t>
            </a:r>
          </a:p>
          <a:p>
            <a:pPr marL="914400" lvl="1" indent="-457200">
              <a:buFont typeface="+mj-lt"/>
              <a:buAutoNum type="alphaUcPeriod"/>
            </a:pPr>
            <a:r>
              <a:rPr lang="en-US" altLang="zh-CN" dirty="0"/>
              <a:t>10</a:t>
            </a:r>
          </a:p>
          <a:p>
            <a:pPr marL="914400" lvl="1" indent="-457200">
              <a:buFont typeface="+mj-lt"/>
              <a:buAutoNum type="alphaUcPeriod"/>
            </a:pPr>
            <a:r>
              <a:rPr lang="en-US" altLang="zh-CN" dirty="0"/>
              <a:t>9</a:t>
            </a:r>
          </a:p>
          <a:p>
            <a:pPr marL="914400" lvl="1" indent="-457200">
              <a:buFont typeface="+mj-lt"/>
              <a:buAutoNum type="alphaUcPeriod"/>
            </a:pPr>
            <a:r>
              <a:rPr lang="en-US" altLang="zh-CN" dirty="0"/>
              <a:t>8</a:t>
            </a:r>
          </a:p>
          <a:p>
            <a:pPr marL="514350" indent="-457200"/>
            <a:endParaRPr lang="en-US" altLang="zh-CN" sz="2400" dirty="0"/>
          </a:p>
          <a:p>
            <a:pPr marL="514350" indent="-457200"/>
            <a:endParaRPr lang="en-US" altLang="zh-CN" sz="2400" dirty="0"/>
          </a:p>
          <a:p>
            <a:pPr marL="514350" indent="-457200"/>
            <a:endParaRPr lang="en-US" altLang="zh-CN" sz="2400" dirty="0"/>
          </a:p>
          <a:p>
            <a:pPr marL="514350" indent="-457200"/>
            <a:r>
              <a:rPr lang="zh-CN" altLang="en-US" sz="2400" dirty="0"/>
              <a:t>贪心策略：要求</a:t>
            </a:r>
            <a:r>
              <a:rPr lang="en-US" altLang="zh-CN" sz="2400" dirty="0"/>
              <a:t>B</a:t>
            </a:r>
            <a:r>
              <a:rPr lang="zh-CN" altLang="en-US" sz="2400" dirty="0"/>
              <a:t>树结点数最多，每个非叶结点的分支尽可能多。</a:t>
            </a:r>
            <a:endParaRPr lang="en-US" altLang="zh-CN" sz="2400" dirty="0">
              <a:solidFill>
                <a:srgbClr val="00B050"/>
              </a:solidFill>
            </a:endParaRPr>
          </a:p>
        </p:txBody>
      </p:sp>
    </p:spTree>
    <p:extLst>
      <p:ext uri="{BB962C8B-B14F-4D97-AF65-F5344CB8AC3E}">
        <p14:creationId xmlns:p14="http://schemas.microsoft.com/office/powerpoint/2010/main" val="6897201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树</a:t>
            </a:r>
          </a:p>
        </p:txBody>
      </p:sp>
      <p:sp>
        <p:nvSpPr>
          <p:cNvPr id="3" name="内容占位符 2"/>
          <p:cNvSpPr>
            <a:spLocks noGrp="1"/>
          </p:cNvSpPr>
          <p:nvPr>
            <p:ph idx="1"/>
          </p:nvPr>
        </p:nvSpPr>
        <p:spPr/>
        <p:txBody>
          <a:bodyPr/>
          <a:lstStyle/>
          <a:p>
            <a:r>
              <a:rPr lang="zh-CN" altLang="en-US" dirty="0"/>
              <a:t>依次将关键字</a:t>
            </a:r>
            <a:r>
              <a:rPr lang="en-US" altLang="zh-CN" dirty="0"/>
              <a:t>5</a:t>
            </a:r>
            <a:r>
              <a:rPr lang="zh-CN" altLang="en-US" dirty="0"/>
              <a:t>、</a:t>
            </a:r>
            <a:r>
              <a:rPr lang="en-US" altLang="zh-CN" dirty="0"/>
              <a:t>6</a:t>
            </a:r>
            <a:r>
              <a:rPr lang="zh-CN" altLang="en-US" dirty="0"/>
              <a:t>、</a:t>
            </a:r>
            <a:r>
              <a:rPr lang="en-US" altLang="zh-CN" dirty="0"/>
              <a:t>9</a:t>
            </a:r>
            <a:r>
              <a:rPr lang="zh-CN" altLang="en-US" dirty="0"/>
              <a:t>、</a:t>
            </a:r>
            <a:r>
              <a:rPr lang="en-US" altLang="zh-CN" dirty="0"/>
              <a:t>13</a:t>
            </a:r>
            <a:r>
              <a:rPr lang="zh-CN" altLang="en-US" dirty="0"/>
              <a:t>、</a:t>
            </a:r>
            <a:r>
              <a:rPr lang="en-US" altLang="zh-CN" dirty="0"/>
              <a:t>8</a:t>
            </a:r>
            <a:r>
              <a:rPr lang="zh-CN" altLang="en-US" dirty="0"/>
              <a:t>、</a:t>
            </a:r>
            <a:r>
              <a:rPr lang="en-US" altLang="zh-CN" dirty="0"/>
              <a:t>2</a:t>
            </a:r>
            <a:r>
              <a:rPr lang="zh-CN" altLang="en-US" dirty="0"/>
              <a:t>、</a:t>
            </a:r>
            <a:r>
              <a:rPr lang="en-US" altLang="zh-CN" dirty="0"/>
              <a:t>12</a:t>
            </a:r>
            <a:r>
              <a:rPr lang="zh-CN" altLang="en-US" dirty="0"/>
              <a:t>、</a:t>
            </a:r>
            <a:r>
              <a:rPr lang="en-US" altLang="zh-CN" dirty="0"/>
              <a:t>15</a:t>
            </a:r>
            <a:r>
              <a:rPr lang="zh-CN" altLang="en-US" dirty="0"/>
              <a:t>插入初始为空的</a:t>
            </a:r>
            <a:r>
              <a:rPr lang="en-US" altLang="zh-CN" dirty="0"/>
              <a:t>4</a:t>
            </a:r>
            <a:r>
              <a:rPr lang="zh-CN" altLang="en-US" dirty="0"/>
              <a:t>阶</a:t>
            </a:r>
            <a:r>
              <a:rPr lang="en-US" altLang="zh-CN" dirty="0"/>
              <a:t>B</a:t>
            </a:r>
            <a:r>
              <a:rPr lang="zh-CN" altLang="en-US" dirty="0"/>
              <a:t>树后，根结点中包含的关键字是（）。</a:t>
            </a:r>
            <a:endParaRPr lang="en-US" altLang="zh-CN" dirty="0"/>
          </a:p>
          <a:p>
            <a:pPr marL="914400" lvl="1" indent="-457200">
              <a:buFont typeface="+mj-lt"/>
              <a:buAutoNum type="alphaUcPeriod"/>
            </a:pPr>
            <a:r>
              <a:rPr lang="en-US" altLang="zh-CN" dirty="0"/>
              <a:t>8</a:t>
            </a:r>
          </a:p>
          <a:p>
            <a:pPr marL="914400" lvl="1" indent="-457200">
              <a:buFont typeface="+mj-lt"/>
              <a:buAutoNum type="alphaUcPeriod"/>
            </a:pPr>
            <a:r>
              <a:rPr lang="en-US" altLang="zh-CN" dirty="0"/>
              <a:t>6</a:t>
            </a:r>
            <a:r>
              <a:rPr lang="zh-CN" altLang="en-US" dirty="0"/>
              <a:t>，</a:t>
            </a:r>
            <a:r>
              <a:rPr lang="en-US" altLang="zh-CN" dirty="0"/>
              <a:t>9</a:t>
            </a:r>
          </a:p>
          <a:p>
            <a:pPr marL="914400" lvl="1" indent="-457200">
              <a:buFont typeface="+mj-lt"/>
              <a:buAutoNum type="alphaUcPeriod"/>
            </a:pPr>
            <a:r>
              <a:rPr lang="en-US" altLang="zh-CN" dirty="0"/>
              <a:t>8</a:t>
            </a:r>
            <a:r>
              <a:rPr lang="zh-CN" altLang="en-US" dirty="0"/>
              <a:t>，</a:t>
            </a:r>
            <a:r>
              <a:rPr lang="en-US" altLang="zh-CN" dirty="0"/>
              <a:t>13</a:t>
            </a:r>
          </a:p>
          <a:p>
            <a:pPr marL="914400" lvl="1" indent="-457200">
              <a:buFont typeface="+mj-lt"/>
              <a:buAutoNum type="alphaUcPeriod"/>
            </a:pPr>
            <a:r>
              <a:rPr lang="en-US" altLang="zh-CN" dirty="0"/>
              <a:t>9</a:t>
            </a:r>
            <a:r>
              <a:rPr lang="zh-CN" altLang="en-US" dirty="0"/>
              <a:t>，</a:t>
            </a:r>
            <a:r>
              <a:rPr lang="en-US" altLang="zh-CN" dirty="0"/>
              <a:t>12</a:t>
            </a:r>
            <a:endParaRPr lang="zh-CN" altLang="en-US" dirty="0"/>
          </a:p>
        </p:txBody>
      </p:sp>
    </p:spTree>
    <p:extLst>
      <p:ext uri="{BB962C8B-B14F-4D97-AF65-F5344CB8AC3E}">
        <p14:creationId xmlns:p14="http://schemas.microsoft.com/office/powerpoint/2010/main" val="22143333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E7776-DD46-D5B6-3137-CC31BE6680E5}"/>
              </a:ext>
            </a:extLst>
          </p:cNvPr>
          <p:cNvSpPr>
            <a:spLocks noGrp="1"/>
          </p:cNvSpPr>
          <p:nvPr>
            <p:ph type="title"/>
          </p:nvPr>
        </p:nvSpPr>
        <p:spPr/>
        <p:txBody>
          <a:bodyPr/>
          <a:lstStyle/>
          <a:p>
            <a:r>
              <a:rPr lang="en-US" altLang="zh-CN" dirty="0"/>
              <a:t>B</a:t>
            </a:r>
            <a:r>
              <a:rPr lang="zh-CN" altLang="en-US" dirty="0"/>
              <a:t>树</a:t>
            </a:r>
          </a:p>
        </p:txBody>
      </p:sp>
      <p:sp>
        <p:nvSpPr>
          <p:cNvPr id="3" name="内容占位符 2">
            <a:extLst>
              <a:ext uri="{FF2B5EF4-FFF2-40B4-BE49-F238E27FC236}">
                <a16:creationId xmlns:a16="http://schemas.microsoft.com/office/drawing/2014/main" id="{E6C4CFFF-8A0D-9DD4-3D8B-C95AFFE5D1DA}"/>
              </a:ext>
            </a:extLst>
          </p:cNvPr>
          <p:cNvSpPr>
            <a:spLocks noGrp="1"/>
          </p:cNvSpPr>
          <p:nvPr>
            <p:ph idx="1"/>
          </p:nvPr>
        </p:nvSpPr>
        <p:spPr/>
        <p:txBody>
          <a:bodyPr/>
          <a:lstStyle/>
          <a:p>
            <a:r>
              <a:rPr lang="zh-CN" altLang="en-US" dirty="0"/>
              <a:t>下列关于非空</a:t>
            </a:r>
            <a:r>
              <a:rPr lang="en-US" altLang="zh-CN" dirty="0"/>
              <a:t>B</a:t>
            </a:r>
            <a:r>
              <a:rPr lang="zh-CN" altLang="en-US" dirty="0"/>
              <a:t>树的叙述中，正确的是（）。</a:t>
            </a:r>
            <a:endParaRPr lang="en-US" altLang="zh-CN" dirty="0"/>
          </a:p>
          <a:p>
            <a:pPr marL="971550" lvl="1" indent="-514350">
              <a:buFont typeface="+mj-lt"/>
              <a:buAutoNum type="romanUcPeriod"/>
            </a:pPr>
            <a:r>
              <a:rPr lang="zh-CN" altLang="en-US" dirty="0"/>
              <a:t>插入操作可能增加树的高度</a:t>
            </a:r>
            <a:endParaRPr lang="en-US" altLang="zh-CN" dirty="0"/>
          </a:p>
          <a:p>
            <a:pPr marL="971550" lvl="1" indent="-514350">
              <a:buFont typeface="+mj-lt"/>
              <a:buAutoNum type="romanUcPeriod"/>
            </a:pPr>
            <a:r>
              <a:rPr lang="zh-CN" altLang="en-US" dirty="0"/>
              <a:t>删除操作一定会导致叶节点的变化</a:t>
            </a:r>
            <a:endParaRPr lang="en-US" altLang="zh-CN" dirty="0"/>
          </a:p>
          <a:p>
            <a:pPr marL="971550" lvl="1" indent="-514350">
              <a:buFont typeface="+mj-lt"/>
              <a:buAutoNum type="romanUcPeriod"/>
            </a:pPr>
            <a:r>
              <a:rPr lang="zh-CN" altLang="en-US" dirty="0"/>
              <a:t>查找某关键字总是要查找到叶节点</a:t>
            </a:r>
            <a:endParaRPr lang="en-US" altLang="zh-CN" dirty="0"/>
          </a:p>
          <a:p>
            <a:pPr marL="971550" lvl="1" indent="-514350">
              <a:buFont typeface="+mj-lt"/>
              <a:buAutoNum type="romanUcPeriod"/>
            </a:pPr>
            <a:r>
              <a:rPr lang="zh-CN" altLang="en-US" dirty="0"/>
              <a:t>插入的新关键字最终位于叶节点中</a:t>
            </a:r>
            <a:endParaRPr lang="en-US" altLang="zh-CN" dirty="0"/>
          </a:p>
          <a:p>
            <a:pPr marL="457200" lvl="1" indent="0">
              <a:buNone/>
            </a:pPr>
            <a:r>
              <a:rPr lang="en-US" altLang="zh-CN" dirty="0"/>
              <a:t>A. </a:t>
            </a:r>
            <a:r>
              <a:rPr lang="zh-CN" altLang="en-US" dirty="0"/>
              <a:t>仅</a:t>
            </a:r>
            <a:r>
              <a:rPr lang="en-US" altLang="zh-CN" dirty="0"/>
              <a:t>I	B. </a:t>
            </a:r>
            <a:r>
              <a:rPr lang="zh-CN" altLang="en-US" dirty="0"/>
              <a:t>仅</a:t>
            </a:r>
            <a:r>
              <a:rPr lang="en-US" altLang="zh-CN" dirty="0"/>
              <a:t>I, II	C. </a:t>
            </a:r>
            <a:r>
              <a:rPr lang="zh-CN" altLang="en-US" dirty="0"/>
              <a:t>仅</a:t>
            </a:r>
            <a:r>
              <a:rPr lang="en-US" altLang="zh-CN" dirty="0"/>
              <a:t>III, IV	D. </a:t>
            </a:r>
            <a:r>
              <a:rPr lang="zh-CN" altLang="en-US" dirty="0"/>
              <a:t>仅</a:t>
            </a:r>
            <a:r>
              <a:rPr lang="en-US" altLang="zh-CN" dirty="0"/>
              <a:t>I, II, IV</a:t>
            </a:r>
            <a:endParaRPr lang="zh-CN" altLang="en-US" dirty="0"/>
          </a:p>
        </p:txBody>
      </p:sp>
    </p:spTree>
    <p:extLst>
      <p:ext uri="{BB962C8B-B14F-4D97-AF65-F5344CB8AC3E}">
        <p14:creationId xmlns:p14="http://schemas.microsoft.com/office/powerpoint/2010/main" val="1426990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p:txBody>
          <a:bodyPr/>
          <a:lstStyle/>
          <a:p>
            <a:r>
              <a:rPr lang="zh-CN" altLang="en-US" dirty="0"/>
              <a:t>元素</a:t>
            </a:r>
            <a:r>
              <a:rPr lang="en-US" altLang="zh-CN" dirty="0"/>
              <a:t>a, b, c, d, e, f</a:t>
            </a:r>
            <a:r>
              <a:rPr lang="zh-CN" altLang="en-US" dirty="0"/>
              <a:t>依次进入初始为空的栈中，若元素进栈后可停留、可出栈，直至所有元素都出栈，则在所有可能的出栈序列中，以元素</a:t>
            </a:r>
            <a:r>
              <a:rPr lang="en-US" altLang="zh-CN" dirty="0"/>
              <a:t>d e</a:t>
            </a:r>
            <a:r>
              <a:rPr lang="zh-CN" altLang="en-US" dirty="0"/>
              <a:t>开头的序列个数是（）</a:t>
            </a:r>
            <a:endParaRPr lang="en-US" altLang="zh-CN" dirty="0"/>
          </a:p>
          <a:p>
            <a:pPr lvl="1"/>
            <a:r>
              <a:rPr lang="en-US" altLang="zh-CN" dirty="0"/>
              <a:t>A. 3</a:t>
            </a:r>
          </a:p>
          <a:p>
            <a:pPr lvl="1"/>
            <a:r>
              <a:rPr lang="en-US" altLang="zh-CN" dirty="0">
                <a:solidFill>
                  <a:srgbClr val="00B050"/>
                </a:solidFill>
              </a:rPr>
              <a:t>B. 4</a:t>
            </a:r>
          </a:p>
          <a:p>
            <a:pPr lvl="1"/>
            <a:r>
              <a:rPr lang="en-US" altLang="zh-CN" dirty="0"/>
              <a:t>C. 5</a:t>
            </a:r>
          </a:p>
          <a:p>
            <a:pPr lvl="1"/>
            <a:r>
              <a:rPr lang="en-US" altLang="zh-CN" dirty="0"/>
              <a:t>D. 6</a:t>
            </a:r>
          </a:p>
          <a:p>
            <a:pPr lvl="1"/>
            <a:endParaRPr lang="en-US" altLang="zh-CN" dirty="0"/>
          </a:p>
          <a:p>
            <a:r>
              <a:rPr lang="en-US" altLang="zh-CN" dirty="0" err="1">
                <a:solidFill>
                  <a:srgbClr val="00B050"/>
                </a:solidFill>
              </a:rPr>
              <a:t>de_c_b_a</a:t>
            </a:r>
            <a:r>
              <a:rPr lang="en-US" altLang="zh-CN" dirty="0">
                <a:solidFill>
                  <a:srgbClr val="00B050"/>
                </a:solidFill>
              </a:rPr>
              <a:t>_</a:t>
            </a:r>
            <a:r>
              <a:rPr lang="zh-CN" altLang="en-US" dirty="0">
                <a:solidFill>
                  <a:srgbClr val="00B050"/>
                </a:solidFill>
              </a:rPr>
              <a:t>，</a:t>
            </a:r>
            <a:r>
              <a:rPr lang="en-US" altLang="zh-CN" dirty="0">
                <a:solidFill>
                  <a:srgbClr val="00B050"/>
                </a:solidFill>
              </a:rPr>
              <a:t>f</a:t>
            </a:r>
            <a:r>
              <a:rPr lang="zh-CN" altLang="en-US" dirty="0">
                <a:solidFill>
                  <a:srgbClr val="00B050"/>
                </a:solidFill>
              </a:rPr>
              <a:t>可以在任意</a:t>
            </a:r>
            <a:r>
              <a:rPr lang="en-US" altLang="zh-CN" dirty="0">
                <a:solidFill>
                  <a:srgbClr val="00B050"/>
                </a:solidFill>
              </a:rPr>
              <a:t>_</a:t>
            </a:r>
            <a:r>
              <a:rPr lang="zh-CN" altLang="en-US" dirty="0">
                <a:solidFill>
                  <a:srgbClr val="00B050"/>
                </a:solidFill>
              </a:rPr>
              <a:t>位置上</a:t>
            </a:r>
          </a:p>
        </p:txBody>
      </p:sp>
    </p:spTree>
    <p:extLst>
      <p:ext uri="{BB962C8B-B14F-4D97-AF65-F5344CB8AC3E}">
        <p14:creationId xmlns:p14="http://schemas.microsoft.com/office/powerpoint/2010/main" val="2335991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树</a:t>
            </a:r>
          </a:p>
        </p:txBody>
      </p:sp>
      <p:sp>
        <p:nvSpPr>
          <p:cNvPr id="3" name="内容占位符 2"/>
          <p:cNvSpPr>
            <a:spLocks noGrp="1"/>
          </p:cNvSpPr>
          <p:nvPr>
            <p:ph idx="1"/>
          </p:nvPr>
        </p:nvSpPr>
        <p:spPr/>
        <p:txBody>
          <a:bodyPr/>
          <a:lstStyle/>
          <a:p>
            <a:r>
              <a:rPr lang="en-US" altLang="zh-CN" dirty="0"/>
              <a:t>B+</a:t>
            </a:r>
            <a:r>
              <a:rPr lang="zh-CN" altLang="en-US" dirty="0"/>
              <a:t>树不同于</a:t>
            </a:r>
            <a:r>
              <a:rPr lang="en-US" altLang="zh-CN" dirty="0"/>
              <a:t>B</a:t>
            </a:r>
            <a:r>
              <a:rPr lang="zh-CN" altLang="en-US" dirty="0"/>
              <a:t>树的特点之一是（）。</a:t>
            </a:r>
            <a:endParaRPr lang="en-US" altLang="zh-CN" dirty="0"/>
          </a:p>
          <a:p>
            <a:pPr marL="914400" lvl="1" indent="-457200">
              <a:buFont typeface="+mj-lt"/>
              <a:buAutoNum type="alphaUcPeriod"/>
            </a:pPr>
            <a:r>
              <a:rPr lang="zh-CN" altLang="en-US" dirty="0"/>
              <a:t>能支持顺序查找</a:t>
            </a:r>
            <a:endParaRPr lang="en-US" altLang="zh-CN" dirty="0"/>
          </a:p>
          <a:p>
            <a:pPr marL="914400" lvl="1" indent="-457200">
              <a:buFont typeface="+mj-lt"/>
              <a:buAutoNum type="alphaUcPeriod"/>
            </a:pPr>
            <a:r>
              <a:rPr lang="zh-CN" altLang="en-US" dirty="0"/>
              <a:t>结点中含有关键字</a:t>
            </a:r>
            <a:endParaRPr lang="en-US" altLang="zh-CN" dirty="0"/>
          </a:p>
          <a:p>
            <a:pPr marL="914400" lvl="1" indent="-457200">
              <a:buFont typeface="+mj-lt"/>
              <a:buAutoNum type="alphaUcPeriod"/>
            </a:pPr>
            <a:r>
              <a:rPr lang="zh-CN" altLang="en-US" dirty="0"/>
              <a:t>根结点至少有两个分支</a:t>
            </a:r>
            <a:endParaRPr lang="en-US" altLang="zh-CN" dirty="0"/>
          </a:p>
          <a:p>
            <a:pPr marL="914400" lvl="1" indent="-457200">
              <a:buFont typeface="+mj-lt"/>
              <a:buAutoNum type="alphaUcPeriod"/>
            </a:pPr>
            <a:r>
              <a:rPr lang="zh-CN" altLang="en-US" dirty="0"/>
              <a:t>所有叶结点都在同一层上</a:t>
            </a:r>
          </a:p>
        </p:txBody>
      </p:sp>
    </p:spTree>
    <p:extLst>
      <p:ext uri="{BB962C8B-B14F-4D97-AF65-F5344CB8AC3E}">
        <p14:creationId xmlns:p14="http://schemas.microsoft.com/office/powerpoint/2010/main" val="19717863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树</a:t>
            </a:r>
          </a:p>
        </p:txBody>
      </p:sp>
      <p:sp>
        <p:nvSpPr>
          <p:cNvPr id="3" name="内容占位符 2"/>
          <p:cNvSpPr>
            <a:spLocks noGrp="1"/>
          </p:cNvSpPr>
          <p:nvPr>
            <p:ph idx="1"/>
          </p:nvPr>
        </p:nvSpPr>
        <p:spPr/>
        <p:txBody>
          <a:bodyPr/>
          <a:lstStyle/>
          <a:p>
            <a:r>
              <a:rPr lang="zh-CN" altLang="en-US" dirty="0"/>
              <a:t>下列应用中，适合使用</a:t>
            </a:r>
            <a:r>
              <a:rPr lang="en-US" altLang="zh-CN" dirty="0"/>
              <a:t>B+</a:t>
            </a:r>
            <a:r>
              <a:rPr lang="zh-CN" altLang="en-US" dirty="0"/>
              <a:t>树的是（）。</a:t>
            </a:r>
            <a:endParaRPr lang="en-US" altLang="zh-CN" dirty="0"/>
          </a:p>
          <a:p>
            <a:pPr marL="914400" lvl="1" indent="-457200">
              <a:buFont typeface="+mj-lt"/>
              <a:buAutoNum type="alphaUcPeriod"/>
            </a:pPr>
            <a:r>
              <a:rPr lang="zh-CN" altLang="en-US" dirty="0"/>
              <a:t>编译器中的词法分析</a:t>
            </a:r>
            <a:endParaRPr lang="en-US" altLang="zh-CN" dirty="0"/>
          </a:p>
          <a:p>
            <a:pPr marL="914400" lvl="1" indent="-457200">
              <a:buFont typeface="+mj-lt"/>
              <a:buAutoNum type="alphaUcPeriod"/>
            </a:pPr>
            <a:r>
              <a:rPr lang="zh-CN" altLang="en-US" dirty="0"/>
              <a:t>关系数据库系统中的索引</a:t>
            </a:r>
            <a:endParaRPr lang="en-US" altLang="zh-CN" dirty="0"/>
          </a:p>
          <a:p>
            <a:pPr marL="914400" lvl="1" indent="-457200">
              <a:buFont typeface="+mj-lt"/>
              <a:buAutoNum type="alphaUcPeriod"/>
            </a:pPr>
            <a:r>
              <a:rPr lang="zh-CN" altLang="en-US" dirty="0"/>
              <a:t>网络中的路由表快速查找</a:t>
            </a:r>
            <a:endParaRPr lang="en-US" altLang="zh-CN" dirty="0"/>
          </a:p>
          <a:p>
            <a:pPr marL="914400" lvl="1" indent="-457200">
              <a:buFont typeface="+mj-lt"/>
              <a:buAutoNum type="alphaUcPeriod"/>
            </a:pPr>
            <a:r>
              <a:rPr lang="zh-CN" altLang="en-US" dirty="0"/>
              <a:t>操作系统的磁盘空闲块管理</a:t>
            </a:r>
          </a:p>
        </p:txBody>
      </p:sp>
    </p:spTree>
    <p:extLst>
      <p:ext uri="{BB962C8B-B14F-4D97-AF65-F5344CB8AC3E}">
        <p14:creationId xmlns:p14="http://schemas.microsoft.com/office/powerpoint/2010/main" val="33448498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60887-F223-675D-474F-28DB163A7043}"/>
              </a:ext>
            </a:extLst>
          </p:cNvPr>
          <p:cNvSpPr>
            <a:spLocks noGrp="1"/>
          </p:cNvSpPr>
          <p:nvPr>
            <p:ph type="title"/>
          </p:nvPr>
        </p:nvSpPr>
        <p:spPr/>
        <p:txBody>
          <a:bodyPr/>
          <a:lstStyle/>
          <a:p>
            <a:r>
              <a:rPr lang="en-US" altLang="zh-CN" dirty="0"/>
              <a:t>B</a:t>
            </a:r>
            <a:r>
              <a:rPr lang="zh-CN" altLang="en-US" dirty="0"/>
              <a:t>树</a:t>
            </a:r>
          </a:p>
        </p:txBody>
      </p:sp>
      <p:sp>
        <p:nvSpPr>
          <p:cNvPr id="4" name="内容占位符 3">
            <a:extLst>
              <a:ext uri="{FF2B5EF4-FFF2-40B4-BE49-F238E27FC236}">
                <a16:creationId xmlns:a16="http://schemas.microsoft.com/office/drawing/2014/main" id="{2F259E08-2EA5-7222-7D01-C336A8480511}"/>
              </a:ext>
            </a:extLst>
          </p:cNvPr>
          <p:cNvSpPr>
            <a:spLocks noGrp="1"/>
          </p:cNvSpPr>
          <p:nvPr>
            <p:ph sz="half" idx="1"/>
          </p:nvPr>
        </p:nvSpPr>
        <p:spPr/>
        <p:txBody>
          <a:bodyPr/>
          <a:lstStyle/>
          <a:p>
            <a:r>
              <a:rPr lang="zh-CN" altLang="en-US" dirty="0"/>
              <a:t>在如图所示的</a:t>
            </a:r>
            <a:r>
              <a:rPr lang="en-US" altLang="zh-CN" dirty="0"/>
              <a:t>5</a:t>
            </a:r>
            <a:r>
              <a:rPr lang="zh-CN" altLang="en-US" dirty="0"/>
              <a:t>阶</a:t>
            </a:r>
            <a:r>
              <a:rPr lang="en-US" altLang="zh-CN" dirty="0"/>
              <a:t>B</a:t>
            </a:r>
            <a:r>
              <a:rPr lang="zh-CN" altLang="en-US" dirty="0"/>
              <a:t>树</a:t>
            </a:r>
            <a:r>
              <a:rPr lang="en-US" altLang="zh-CN" dirty="0"/>
              <a:t>T</a:t>
            </a:r>
            <a:r>
              <a:rPr lang="zh-CN" altLang="en-US" dirty="0"/>
              <a:t>中，删除关键字</a:t>
            </a:r>
            <a:r>
              <a:rPr lang="en-US" altLang="zh-CN" dirty="0"/>
              <a:t>260</a:t>
            </a:r>
            <a:r>
              <a:rPr lang="zh-CN" altLang="en-US" dirty="0"/>
              <a:t>之后需要进行必要的调整，得到新树</a:t>
            </a:r>
            <a:r>
              <a:rPr lang="en-US" altLang="zh-CN" dirty="0"/>
              <a:t>T1.</a:t>
            </a:r>
            <a:r>
              <a:rPr lang="zh-CN" altLang="en-US" dirty="0"/>
              <a:t>下列选项中，不可能是</a:t>
            </a:r>
            <a:r>
              <a:rPr lang="en-US" altLang="zh-CN" dirty="0"/>
              <a:t>T1</a:t>
            </a:r>
            <a:r>
              <a:rPr lang="zh-CN" altLang="en-US" dirty="0"/>
              <a:t>根节点中关键字序列对是（）。</a:t>
            </a:r>
            <a:endParaRPr lang="en-US" altLang="zh-CN" dirty="0"/>
          </a:p>
          <a:p>
            <a:pPr marL="914400" lvl="1" indent="-457200">
              <a:buFont typeface="+mj-lt"/>
              <a:buAutoNum type="alphaUcPeriod"/>
            </a:pPr>
            <a:r>
              <a:rPr lang="en-US" altLang="zh-CN" dirty="0"/>
              <a:t>60</a:t>
            </a:r>
            <a:r>
              <a:rPr lang="zh-CN" altLang="en-US" dirty="0"/>
              <a:t>，</a:t>
            </a:r>
            <a:r>
              <a:rPr lang="en-US" altLang="zh-CN" dirty="0"/>
              <a:t>90</a:t>
            </a:r>
            <a:r>
              <a:rPr lang="zh-CN" altLang="en-US" dirty="0"/>
              <a:t>，</a:t>
            </a:r>
            <a:r>
              <a:rPr lang="en-US" altLang="zh-CN" dirty="0"/>
              <a:t>280</a:t>
            </a:r>
          </a:p>
          <a:p>
            <a:pPr marL="914400" lvl="1" indent="-457200">
              <a:buFont typeface="+mj-lt"/>
              <a:buAutoNum type="alphaUcPeriod"/>
            </a:pPr>
            <a:r>
              <a:rPr lang="en-US" altLang="zh-CN" dirty="0"/>
              <a:t>60</a:t>
            </a:r>
            <a:r>
              <a:rPr lang="zh-CN" altLang="en-US" dirty="0"/>
              <a:t>，</a:t>
            </a:r>
            <a:r>
              <a:rPr lang="en-US" altLang="zh-CN" dirty="0"/>
              <a:t>90</a:t>
            </a:r>
            <a:r>
              <a:rPr lang="zh-CN" altLang="en-US" dirty="0"/>
              <a:t>，</a:t>
            </a:r>
            <a:r>
              <a:rPr lang="en-US" altLang="zh-CN" dirty="0"/>
              <a:t>350</a:t>
            </a:r>
          </a:p>
          <a:p>
            <a:pPr marL="914400" lvl="1" indent="-457200">
              <a:buFont typeface="+mj-lt"/>
              <a:buAutoNum type="alphaUcPeriod"/>
            </a:pPr>
            <a:r>
              <a:rPr lang="en-US" altLang="zh-CN" dirty="0"/>
              <a:t>60</a:t>
            </a:r>
            <a:r>
              <a:rPr lang="zh-CN" altLang="en-US" dirty="0"/>
              <a:t>，</a:t>
            </a:r>
            <a:r>
              <a:rPr lang="en-US" altLang="zh-CN" dirty="0"/>
              <a:t>85</a:t>
            </a:r>
            <a:r>
              <a:rPr lang="zh-CN" altLang="en-US" dirty="0"/>
              <a:t>，</a:t>
            </a:r>
            <a:r>
              <a:rPr lang="en-US" altLang="zh-CN" dirty="0"/>
              <a:t>110</a:t>
            </a:r>
            <a:r>
              <a:rPr lang="zh-CN" altLang="en-US" dirty="0"/>
              <a:t>，</a:t>
            </a:r>
            <a:r>
              <a:rPr lang="en-US" altLang="zh-CN" dirty="0"/>
              <a:t>350</a:t>
            </a:r>
          </a:p>
          <a:p>
            <a:pPr marL="914400" lvl="1" indent="-457200">
              <a:buFont typeface="+mj-lt"/>
              <a:buAutoNum type="alphaUcPeriod"/>
            </a:pPr>
            <a:r>
              <a:rPr lang="en-US" altLang="zh-CN" dirty="0"/>
              <a:t>60</a:t>
            </a:r>
            <a:r>
              <a:rPr lang="zh-CN" altLang="en-US" dirty="0"/>
              <a:t>，</a:t>
            </a:r>
            <a:r>
              <a:rPr lang="en-US" altLang="zh-CN" dirty="0"/>
              <a:t>90</a:t>
            </a:r>
            <a:r>
              <a:rPr lang="zh-CN" altLang="en-US" dirty="0"/>
              <a:t>，</a:t>
            </a:r>
            <a:r>
              <a:rPr lang="en-US" altLang="zh-CN" dirty="0"/>
              <a:t>110</a:t>
            </a:r>
            <a:r>
              <a:rPr lang="zh-CN" altLang="en-US" dirty="0"/>
              <a:t>，</a:t>
            </a:r>
            <a:r>
              <a:rPr lang="en-US" altLang="zh-CN" dirty="0"/>
              <a:t>350</a:t>
            </a:r>
          </a:p>
          <a:p>
            <a:pPr marL="914400" lvl="1" indent="-457200">
              <a:buFont typeface="+mj-lt"/>
              <a:buAutoNum type="alphaUcPeriod"/>
            </a:pPr>
            <a:endParaRPr lang="zh-CN" altLang="en-US" dirty="0"/>
          </a:p>
        </p:txBody>
      </p:sp>
      <p:pic>
        <p:nvPicPr>
          <p:cNvPr id="7" name="内容占位符 6" descr="图片包含 图形用户界面&#10;&#10;描述已自动生成">
            <a:extLst>
              <a:ext uri="{FF2B5EF4-FFF2-40B4-BE49-F238E27FC236}">
                <a16:creationId xmlns:a16="http://schemas.microsoft.com/office/drawing/2014/main" id="{2C638F7C-62A0-DB4E-B16C-AB4A6BCF14C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00056" y="2743200"/>
            <a:ext cx="5080000" cy="1219200"/>
          </a:xfrm>
        </p:spPr>
      </p:pic>
    </p:spTree>
    <p:extLst>
      <p:ext uri="{BB962C8B-B14F-4D97-AF65-F5344CB8AC3E}">
        <p14:creationId xmlns:p14="http://schemas.microsoft.com/office/powerpoint/2010/main" val="312483846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Hash</a:t>
            </a:r>
            <a:endParaRPr lang="zh-CN" altLang="en-US" dirty="0"/>
          </a:p>
        </p:txBody>
      </p:sp>
      <p:sp>
        <p:nvSpPr>
          <p:cNvPr id="3" name="内容占位符 2"/>
          <p:cNvSpPr>
            <a:spLocks noGrp="1"/>
          </p:cNvSpPr>
          <p:nvPr>
            <p:ph idx="1"/>
          </p:nvPr>
        </p:nvSpPr>
        <p:spPr/>
        <p:txBody>
          <a:bodyPr/>
          <a:lstStyle/>
          <a:p>
            <a:r>
              <a:rPr lang="zh-CN" altLang="en-US" dirty="0"/>
              <a:t>为提高散列表的查找效率，可以采取的正确措施是（）。</a:t>
            </a:r>
            <a:endParaRPr lang="en-US" altLang="zh-CN" dirty="0"/>
          </a:p>
          <a:p>
            <a:pPr marL="971550" lvl="1" indent="-514350">
              <a:buFont typeface="+mj-lt"/>
              <a:buAutoNum type="romanUcPeriod"/>
            </a:pPr>
            <a:r>
              <a:rPr lang="zh-CN" altLang="en-US" dirty="0"/>
              <a:t>增大装载因子</a:t>
            </a:r>
            <a:endParaRPr lang="en-US" altLang="zh-CN" dirty="0"/>
          </a:p>
          <a:p>
            <a:pPr marL="971550" lvl="1" indent="-514350">
              <a:buFont typeface="+mj-lt"/>
              <a:buAutoNum type="romanUcPeriod"/>
            </a:pPr>
            <a:r>
              <a:rPr lang="zh-CN" altLang="en-US" dirty="0"/>
              <a:t>设计冲突少的散列函数</a:t>
            </a:r>
            <a:endParaRPr lang="en-US" altLang="zh-CN" dirty="0"/>
          </a:p>
          <a:p>
            <a:pPr marL="971550" lvl="1" indent="-514350">
              <a:buFont typeface="+mj-lt"/>
              <a:buAutoNum type="romanUcPeriod"/>
            </a:pPr>
            <a:r>
              <a:rPr lang="zh-CN" altLang="en-US" dirty="0"/>
              <a:t>处理冲突时避免产生聚集现象</a:t>
            </a:r>
            <a:endParaRPr lang="en-US" altLang="zh-CN" dirty="0"/>
          </a:p>
          <a:p>
            <a:pPr marL="971550" lvl="1" indent="-514350">
              <a:buFont typeface="+mj-lt"/>
              <a:buAutoNum type="romanUcPeriod"/>
            </a:pPr>
            <a:endParaRPr lang="en-US" altLang="zh-CN" dirty="0"/>
          </a:p>
          <a:p>
            <a:pPr marL="457200" lvl="1" indent="0">
              <a:buNone/>
            </a:pPr>
            <a:r>
              <a:rPr lang="en-US" altLang="zh-CN" dirty="0"/>
              <a:t>A. </a:t>
            </a:r>
            <a:r>
              <a:rPr lang="zh-CN" altLang="en-US" dirty="0"/>
              <a:t>仅</a:t>
            </a:r>
            <a:r>
              <a:rPr lang="en-US" altLang="zh-CN" dirty="0"/>
              <a:t>I    B. </a:t>
            </a:r>
            <a:r>
              <a:rPr lang="zh-CN" altLang="en-US" dirty="0"/>
              <a:t>仅</a:t>
            </a:r>
            <a:r>
              <a:rPr lang="en-US" altLang="zh-CN" dirty="0"/>
              <a:t>II    C. </a:t>
            </a:r>
            <a:r>
              <a:rPr lang="zh-CN" altLang="en-US" dirty="0"/>
              <a:t>仅</a:t>
            </a:r>
            <a:r>
              <a:rPr lang="en-US" altLang="zh-CN" dirty="0"/>
              <a:t>I, II    </a:t>
            </a:r>
            <a:r>
              <a:rPr lang="en-US" altLang="zh-CN" dirty="0">
                <a:solidFill>
                  <a:srgbClr val="00B050"/>
                </a:solidFill>
              </a:rPr>
              <a:t>D. </a:t>
            </a:r>
            <a:r>
              <a:rPr lang="zh-CN" altLang="en-US" dirty="0">
                <a:solidFill>
                  <a:srgbClr val="00B050"/>
                </a:solidFill>
              </a:rPr>
              <a:t>仅</a:t>
            </a:r>
            <a:r>
              <a:rPr lang="en-US" altLang="zh-CN" dirty="0">
                <a:solidFill>
                  <a:srgbClr val="00B050"/>
                </a:solidFill>
              </a:rPr>
              <a:t>II, III</a:t>
            </a:r>
            <a:endParaRPr lang="zh-CN" altLang="en-US" dirty="0">
              <a:solidFill>
                <a:srgbClr val="00B050"/>
              </a:solidFill>
            </a:endParaRPr>
          </a:p>
        </p:txBody>
      </p:sp>
    </p:spTree>
    <p:extLst>
      <p:ext uri="{BB962C8B-B14F-4D97-AF65-F5344CB8AC3E}">
        <p14:creationId xmlns:p14="http://schemas.microsoft.com/office/powerpoint/2010/main" val="12327100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Hash</a:t>
            </a:r>
            <a:endParaRPr lang="zh-CN" altLang="en-US" dirty="0"/>
          </a:p>
        </p:txBody>
      </p:sp>
      <p:sp>
        <p:nvSpPr>
          <p:cNvPr id="3" name="内容占位符 2"/>
          <p:cNvSpPr>
            <a:spLocks noGrp="1"/>
          </p:cNvSpPr>
          <p:nvPr>
            <p:ph idx="1"/>
          </p:nvPr>
        </p:nvSpPr>
        <p:spPr/>
        <p:txBody>
          <a:bodyPr/>
          <a:lstStyle/>
          <a:p>
            <a:r>
              <a:rPr lang="zh-CN" altLang="en-US" dirty="0"/>
              <a:t>用哈希方法处理冲突时可能出现聚集现象，下列选项中，会受聚集现象直接影响的是（）。</a:t>
            </a:r>
            <a:endParaRPr lang="en-US" altLang="zh-CN" dirty="0"/>
          </a:p>
          <a:p>
            <a:pPr marL="914400" lvl="1" indent="-457200">
              <a:buFont typeface="+mj-lt"/>
              <a:buAutoNum type="alphaUcPeriod"/>
            </a:pPr>
            <a:r>
              <a:rPr lang="zh-CN" altLang="en-US" dirty="0"/>
              <a:t>存储效率</a:t>
            </a:r>
            <a:endParaRPr lang="en-US" altLang="zh-CN" dirty="0"/>
          </a:p>
          <a:p>
            <a:pPr marL="914400" lvl="1" indent="-457200">
              <a:buFont typeface="+mj-lt"/>
              <a:buAutoNum type="alphaUcPeriod"/>
            </a:pPr>
            <a:r>
              <a:rPr lang="zh-CN" altLang="en-US" dirty="0"/>
              <a:t>散列函数</a:t>
            </a:r>
            <a:endParaRPr lang="en-US" altLang="zh-CN" dirty="0"/>
          </a:p>
          <a:p>
            <a:pPr marL="914400" lvl="1" indent="-457200">
              <a:buFont typeface="+mj-lt"/>
              <a:buAutoNum type="alphaUcPeriod"/>
            </a:pPr>
            <a:r>
              <a:rPr lang="zh-CN" altLang="en-US" dirty="0"/>
              <a:t>装载因子</a:t>
            </a:r>
            <a:endParaRPr lang="en-US" altLang="zh-CN" dirty="0"/>
          </a:p>
          <a:p>
            <a:pPr marL="914400" lvl="1" indent="-457200">
              <a:buFont typeface="+mj-lt"/>
              <a:buAutoNum type="alphaUcPeriod"/>
            </a:pPr>
            <a:r>
              <a:rPr lang="zh-CN" altLang="en-US" dirty="0">
                <a:solidFill>
                  <a:srgbClr val="00B050"/>
                </a:solidFill>
              </a:rPr>
              <a:t>平均查找长度</a:t>
            </a:r>
          </a:p>
        </p:txBody>
      </p:sp>
    </p:spTree>
    <p:extLst>
      <p:ext uri="{BB962C8B-B14F-4D97-AF65-F5344CB8AC3E}">
        <p14:creationId xmlns:p14="http://schemas.microsoft.com/office/powerpoint/2010/main" val="8795405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Hash</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现有长度为</a:t>
                </a:r>
                <a:r>
                  <a:rPr lang="en-US" altLang="zh-CN" dirty="0"/>
                  <a:t>7</a:t>
                </a:r>
                <a:r>
                  <a:rPr lang="zh-CN" altLang="en-US" dirty="0"/>
                  <a:t>，初始为空的散列表</a:t>
                </a:r>
                <a:r>
                  <a:rPr lang="en-US" altLang="zh-CN" dirty="0"/>
                  <a:t>HT</a:t>
                </a:r>
                <a:r>
                  <a:rPr lang="zh-CN" altLang="en-US" dirty="0"/>
                  <a:t>，散列函数</a:t>
                </a:r>
                <a:r>
                  <a:rPr lang="en-US" altLang="zh-CN" dirty="0"/>
                  <a:t>H(key) = key%7</a:t>
                </a:r>
                <a:r>
                  <a:rPr lang="zh-CN" altLang="en-US" dirty="0"/>
                  <a:t>，采用线性探测法解决冲突，将关键字</a:t>
                </a:r>
                <a:r>
                  <a:rPr lang="en-US" altLang="zh-CN" dirty="0"/>
                  <a:t>22</a:t>
                </a:r>
                <a:r>
                  <a:rPr lang="zh-CN" altLang="en-US" dirty="0"/>
                  <a:t>、</a:t>
                </a:r>
                <a:r>
                  <a:rPr lang="en-US" altLang="zh-CN" dirty="0"/>
                  <a:t>43</a:t>
                </a:r>
                <a:r>
                  <a:rPr lang="zh-CN" altLang="en-US" dirty="0"/>
                  <a:t>、</a:t>
                </a:r>
                <a:r>
                  <a:rPr lang="en-US" altLang="zh-CN" dirty="0"/>
                  <a:t>15</a:t>
                </a:r>
                <a:r>
                  <a:rPr lang="zh-CN" altLang="en-US" dirty="0"/>
                  <a:t>依次插入</a:t>
                </a:r>
                <a:r>
                  <a:rPr lang="en-US" altLang="zh-CN" dirty="0"/>
                  <a:t>HT</a:t>
                </a:r>
                <a:r>
                  <a:rPr lang="zh-CN" altLang="en-US" dirty="0"/>
                  <a:t>后，查找成功的平均查找长度为（）。</a:t>
                </a:r>
                <a:endParaRPr lang="en-US" altLang="zh-CN" dirty="0"/>
              </a:p>
              <a:p>
                <a:pPr marL="914400" lvl="1" indent="-457200">
                  <a:buFont typeface="+mj-lt"/>
                  <a:buAutoNum type="alphaUcPeriod"/>
                </a:pPr>
                <a:r>
                  <a:rPr lang="en-US" altLang="zh-CN" dirty="0"/>
                  <a:t>1.5</a:t>
                </a:r>
              </a:p>
              <a:p>
                <a:pPr marL="914400" lvl="1" indent="-457200">
                  <a:buFont typeface="+mj-lt"/>
                  <a:buAutoNum type="alphaUcPeriod"/>
                </a:pPr>
                <a:r>
                  <a:rPr lang="en-US" altLang="zh-CN" dirty="0"/>
                  <a:t>1.6</a:t>
                </a:r>
              </a:p>
              <a:p>
                <a:pPr marL="914400" lvl="1" indent="-457200">
                  <a:buFont typeface="+mj-lt"/>
                  <a:buAutoNum type="alphaUcPeriod"/>
                </a:pPr>
                <a:r>
                  <a:rPr lang="en-US" altLang="zh-CN" dirty="0">
                    <a:solidFill>
                      <a:srgbClr val="00B050"/>
                    </a:solidFill>
                  </a:rPr>
                  <a:t>2</a:t>
                </a:r>
              </a:p>
              <a:p>
                <a:pPr marL="914400" lvl="1" indent="-457200">
                  <a:buFont typeface="+mj-lt"/>
                  <a:buAutoNum type="alphaUcPeriod"/>
                </a:pPr>
                <a:r>
                  <a:rPr lang="en-US" altLang="zh-CN" dirty="0"/>
                  <a:t>3</a:t>
                </a:r>
              </a:p>
              <a:p>
                <a:pPr marL="914400" lvl="1" indent="-457200">
                  <a:buFont typeface="+mj-lt"/>
                  <a:buAutoNum type="alphaUcPeriod"/>
                </a:pPr>
                <a:endParaRPr lang="en-US" altLang="zh-CN" dirty="0"/>
              </a:p>
              <a:p>
                <a:pPr marL="514350" indent="-457200"/>
                <a14:m>
                  <m:oMath xmlns:m="http://schemas.openxmlformats.org/officeDocument/2006/math">
                    <m:f>
                      <m:fPr>
                        <m:ctrlPr>
                          <a:rPr lang="en-US" altLang="zh-CN" i="1" dirty="0" smtClean="0">
                            <a:solidFill>
                              <a:srgbClr val="00B050"/>
                            </a:solidFill>
                            <a:latin typeface="Cambria Math" panose="02040503050406030204" pitchFamily="18" charset="0"/>
                          </a:rPr>
                        </m:ctrlPr>
                      </m:fPr>
                      <m:num>
                        <m:r>
                          <a:rPr lang="en-US" altLang="zh-CN" i="1" dirty="0" smtClean="0">
                            <a:solidFill>
                              <a:srgbClr val="00B050"/>
                            </a:solidFill>
                            <a:latin typeface="Cambria Math" panose="02040503050406030204" pitchFamily="18" charset="0"/>
                          </a:rPr>
                          <m:t>1+2+3</m:t>
                        </m:r>
                      </m:num>
                      <m:den>
                        <m:r>
                          <a:rPr lang="en-US" altLang="zh-CN" i="1" dirty="0" smtClean="0">
                            <a:solidFill>
                              <a:srgbClr val="00B050"/>
                            </a:solidFill>
                            <a:latin typeface="Cambria Math" panose="02040503050406030204" pitchFamily="18" charset="0"/>
                          </a:rPr>
                          <m:t>3</m:t>
                        </m:r>
                      </m:den>
                    </m:f>
                    <m:r>
                      <a:rPr lang="en-US" altLang="zh-CN" b="0" i="1" dirty="0" smtClean="0">
                        <a:solidFill>
                          <a:srgbClr val="00B050"/>
                        </a:solidFill>
                        <a:latin typeface="Cambria Math" panose="02040503050406030204" pitchFamily="18" charset="0"/>
                      </a:rPr>
                      <m:t>=</m:t>
                    </m:r>
                    <m:r>
                      <a:rPr lang="en-US" altLang="zh-CN" i="1" dirty="0" smtClean="0">
                        <a:solidFill>
                          <a:srgbClr val="00B050"/>
                        </a:solidFill>
                        <a:latin typeface="Cambria Math" panose="02040503050406030204" pitchFamily="18" charset="0"/>
                      </a:rPr>
                      <m:t>2</m:t>
                    </m:r>
                  </m:oMath>
                </a14:m>
                <a:endParaRPr lang="en-US" altLang="zh-CN"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b="-3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88591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Hash</a:t>
            </a:r>
            <a:endParaRPr lang="zh-CN" altLang="en-US" dirty="0"/>
          </a:p>
        </p:txBody>
      </p:sp>
      <p:sp>
        <p:nvSpPr>
          <p:cNvPr id="3" name="内容占位符 2"/>
          <p:cNvSpPr>
            <a:spLocks noGrp="1"/>
          </p:cNvSpPr>
          <p:nvPr>
            <p:ph sz="half" idx="1"/>
          </p:nvPr>
        </p:nvSpPr>
        <p:spPr/>
        <p:txBody>
          <a:bodyPr/>
          <a:lstStyle/>
          <a:p>
            <a:r>
              <a:rPr lang="zh-CN" altLang="en-US" dirty="0"/>
              <a:t>现有长度为</a:t>
            </a:r>
            <a:r>
              <a:rPr lang="en-US" altLang="zh-CN" dirty="0"/>
              <a:t>11</a:t>
            </a:r>
            <a:r>
              <a:rPr lang="zh-CN" altLang="en-US" dirty="0"/>
              <a:t>，初始为空的散列表</a:t>
            </a:r>
            <a:r>
              <a:rPr lang="en-US" altLang="zh-CN" dirty="0"/>
              <a:t>HT</a:t>
            </a:r>
            <a:r>
              <a:rPr lang="zh-CN" altLang="en-US" dirty="0"/>
              <a:t>，散列函数</a:t>
            </a:r>
            <a:r>
              <a:rPr lang="en-US" altLang="zh-CN" dirty="0"/>
              <a:t>H(key) = key%7</a:t>
            </a:r>
            <a:r>
              <a:rPr lang="zh-CN" altLang="en-US" dirty="0"/>
              <a:t>，采用线性探测法解决冲突，将关键字序列</a:t>
            </a:r>
            <a:r>
              <a:rPr lang="en-US" altLang="zh-CN" dirty="0"/>
              <a:t>87</a:t>
            </a:r>
            <a:r>
              <a:rPr lang="zh-CN" altLang="en-US" dirty="0"/>
              <a:t>、</a:t>
            </a:r>
            <a:r>
              <a:rPr lang="en-US" altLang="zh-CN" dirty="0"/>
              <a:t>40</a:t>
            </a:r>
            <a:r>
              <a:rPr lang="zh-CN" altLang="en-US" dirty="0"/>
              <a:t>、</a:t>
            </a:r>
            <a:r>
              <a:rPr lang="en-US" altLang="zh-CN" dirty="0"/>
              <a:t>30</a:t>
            </a:r>
            <a:r>
              <a:rPr lang="zh-CN" altLang="en-US" dirty="0"/>
              <a:t>、</a:t>
            </a:r>
            <a:r>
              <a:rPr lang="en-US" altLang="zh-CN" dirty="0"/>
              <a:t>6</a:t>
            </a:r>
            <a:r>
              <a:rPr lang="zh-CN" altLang="en-US" dirty="0"/>
              <a:t>、</a:t>
            </a:r>
            <a:r>
              <a:rPr lang="en-US" altLang="zh-CN" dirty="0"/>
              <a:t>11</a:t>
            </a:r>
            <a:r>
              <a:rPr lang="zh-CN" altLang="en-US" dirty="0"/>
              <a:t>、</a:t>
            </a:r>
            <a:r>
              <a:rPr lang="en-US" altLang="zh-CN" dirty="0"/>
              <a:t>22</a:t>
            </a:r>
            <a:r>
              <a:rPr lang="zh-CN" altLang="en-US" dirty="0"/>
              <a:t>、</a:t>
            </a:r>
            <a:r>
              <a:rPr lang="en-US" altLang="zh-CN" dirty="0"/>
              <a:t>98</a:t>
            </a:r>
            <a:r>
              <a:rPr lang="zh-CN" altLang="en-US" dirty="0"/>
              <a:t>、</a:t>
            </a:r>
            <a:r>
              <a:rPr lang="en-US" altLang="zh-CN" dirty="0"/>
              <a:t>20</a:t>
            </a:r>
            <a:r>
              <a:rPr lang="zh-CN" altLang="en-US" dirty="0"/>
              <a:t>依次插入</a:t>
            </a:r>
            <a:r>
              <a:rPr lang="en-US" altLang="zh-CN" dirty="0"/>
              <a:t>HT</a:t>
            </a:r>
            <a:r>
              <a:rPr lang="zh-CN" altLang="en-US" dirty="0"/>
              <a:t>后，查找失败的平均查找长度为（）。</a:t>
            </a:r>
            <a:endParaRPr lang="en-US" altLang="zh-CN" dirty="0"/>
          </a:p>
          <a:p>
            <a:pPr marL="914400" lvl="1" indent="-457200">
              <a:buFont typeface="+mj-lt"/>
              <a:buAutoNum type="alphaUcPeriod"/>
            </a:pPr>
            <a:r>
              <a:rPr lang="en-US" altLang="zh-CN" dirty="0"/>
              <a:t>4</a:t>
            </a:r>
          </a:p>
          <a:p>
            <a:pPr marL="914400" lvl="1" indent="-457200">
              <a:buFont typeface="+mj-lt"/>
              <a:buAutoNum type="alphaUcPeriod"/>
            </a:pPr>
            <a:r>
              <a:rPr lang="en-US" altLang="zh-CN" dirty="0"/>
              <a:t>5.25</a:t>
            </a:r>
          </a:p>
          <a:p>
            <a:pPr marL="914400" lvl="1" indent="-457200">
              <a:buFont typeface="+mj-lt"/>
              <a:buAutoNum type="alphaUcPeriod"/>
            </a:pPr>
            <a:r>
              <a:rPr lang="en-US" altLang="zh-CN" dirty="0">
                <a:solidFill>
                  <a:srgbClr val="00B050"/>
                </a:solidFill>
              </a:rPr>
              <a:t>6</a:t>
            </a:r>
          </a:p>
          <a:p>
            <a:pPr marL="914400" lvl="1" indent="-457200">
              <a:buFont typeface="+mj-lt"/>
              <a:buAutoNum type="alphaUcPeriod"/>
            </a:pPr>
            <a:r>
              <a:rPr lang="en-US" altLang="zh-CN" dirty="0"/>
              <a:t>6.29</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4A371AFC-1F2F-4727-8043-A158C4B7C5E3}"/>
                  </a:ext>
                </a:extLst>
              </p:cNvPr>
              <p:cNvSpPr>
                <a:spLocks noGrp="1"/>
              </p:cNvSpPr>
              <p:nvPr>
                <p:ph sz="half" idx="2"/>
              </p:nvPr>
            </p:nvSpPr>
            <p:spPr/>
            <p:txBody>
              <a:bodyPr/>
              <a:lstStyle/>
              <a:p>
                <a:r>
                  <a:rPr lang="zh-CN" altLang="en-US" sz="2400" dirty="0">
                    <a:solidFill>
                      <a:srgbClr val="00B050"/>
                    </a:solidFill>
                  </a:rPr>
                  <a:t>但是这里命题组挖坑了，</a:t>
                </a:r>
                <a:r>
                  <a:rPr lang="zh-CN" altLang="en-US" sz="2400" b="1" dirty="0">
                    <a:solidFill>
                      <a:srgbClr val="00B050"/>
                    </a:solidFill>
                  </a:rPr>
                  <a:t>散列函数式模</a:t>
                </a:r>
                <a:r>
                  <a:rPr lang="en-US" altLang="zh-CN" sz="2400" b="1" dirty="0">
                    <a:solidFill>
                      <a:srgbClr val="00B050"/>
                    </a:solidFill>
                  </a:rPr>
                  <a:t>7</a:t>
                </a:r>
                <a:r>
                  <a:rPr lang="zh-CN" altLang="en-US" sz="2400" b="1" dirty="0">
                    <a:solidFill>
                      <a:srgbClr val="00B050"/>
                    </a:solidFill>
                  </a:rPr>
                  <a:t>的，但是散列表的长度为</a:t>
                </a:r>
                <a:r>
                  <a:rPr lang="en-US" altLang="zh-CN" sz="2400" b="1" dirty="0">
                    <a:solidFill>
                      <a:srgbClr val="00B050"/>
                    </a:solidFill>
                  </a:rPr>
                  <a:t>11</a:t>
                </a:r>
                <a:r>
                  <a:rPr lang="zh-CN" altLang="en-US" sz="2400" b="1" dirty="0">
                    <a:solidFill>
                      <a:srgbClr val="00B050"/>
                    </a:solidFill>
                  </a:rPr>
                  <a:t>，实际上剩下的</a:t>
                </a:r>
                <a:r>
                  <a:rPr lang="en-US" altLang="zh-CN" sz="2400" b="1" dirty="0">
                    <a:solidFill>
                      <a:srgbClr val="00B050"/>
                    </a:solidFill>
                  </a:rPr>
                  <a:t>4</a:t>
                </a:r>
                <a:r>
                  <a:rPr lang="zh-CN" altLang="en-US" sz="2400" b="1" dirty="0">
                    <a:solidFill>
                      <a:srgbClr val="00B050"/>
                    </a:solidFill>
                  </a:rPr>
                  <a:t>个槽位是永远不可能散列到的</a:t>
                </a:r>
                <a:r>
                  <a:rPr lang="zh-CN" altLang="en-US" sz="2400" dirty="0">
                    <a:solidFill>
                      <a:srgbClr val="00B050"/>
                    </a:solidFill>
                  </a:rPr>
                  <a:t>。也就是这里计算失败查找长度需要统计的情况数量为散列函数中是模数。</a:t>
                </a:r>
                <a:endParaRPr lang="en-US" altLang="zh-CN" sz="2400" dirty="0">
                  <a:solidFill>
                    <a:srgbClr val="00B050"/>
                  </a:solidFill>
                </a:endParaRPr>
              </a:p>
              <a:p>
                <a:r>
                  <a:rPr lang="zh-CN" altLang="en-US" sz="2400" dirty="0">
                    <a:solidFill>
                      <a:srgbClr val="00B050"/>
                    </a:solidFill>
                  </a:rPr>
                  <a:t>可以计算出</a:t>
                </a:r>
                <a:r>
                  <a:rPr lang="en-US" altLang="zh-CN" sz="2400" dirty="0">
                    <a:solidFill>
                      <a:srgbClr val="00B050"/>
                    </a:solidFill>
                  </a:rPr>
                  <a:t>0-6</a:t>
                </a:r>
                <a:r>
                  <a:rPr lang="zh-CN" altLang="en-US" sz="2400" dirty="0">
                    <a:solidFill>
                      <a:srgbClr val="00B050"/>
                    </a:solidFill>
                  </a:rPr>
                  <a:t>号槽位的失败需要探测的次数</a:t>
                </a:r>
                <a14:m>
                  <m:oMath xmlns:m="http://schemas.openxmlformats.org/officeDocument/2006/math">
                    <m:r>
                      <a:rPr lang="zh-CN" altLang="en-US" sz="2400">
                        <a:solidFill>
                          <a:srgbClr val="00B050"/>
                        </a:solidFill>
                        <a:latin typeface="Cambria Math" panose="02040503050406030204" pitchFamily="18" charset="0"/>
                      </a:rPr>
                      <m:t>：</m:t>
                    </m:r>
                    <m:f>
                      <m:fPr>
                        <m:ctrlPr>
                          <a:rPr lang="en-US" altLang="zh-CN" sz="2400" b="0" i="1" smtClean="0">
                            <a:solidFill>
                              <a:srgbClr val="00B050"/>
                            </a:solidFill>
                            <a:latin typeface="Cambria Math" panose="02040503050406030204" pitchFamily="18" charset="0"/>
                          </a:rPr>
                        </m:ctrlPr>
                      </m:fPr>
                      <m:num>
                        <m:r>
                          <a:rPr lang="en-US" altLang="zh-CN" sz="2400" b="0" i="1" smtClean="0">
                            <a:solidFill>
                              <a:srgbClr val="00B050"/>
                            </a:solidFill>
                            <a:latin typeface="Cambria Math" panose="02040503050406030204" pitchFamily="18" charset="0"/>
                          </a:rPr>
                          <m:t>9+8+7+6+5+4+3</m:t>
                        </m:r>
                      </m:num>
                      <m:den>
                        <m:r>
                          <a:rPr lang="en-US" altLang="zh-CN" sz="2400" b="0" i="1" smtClean="0">
                            <a:solidFill>
                              <a:srgbClr val="00B050"/>
                            </a:solidFill>
                            <a:latin typeface="Cambria Math" panose="02040503050406030204" pitchFamily="18" charset="0"/>
                          </a:rPr>
                          <m:t>7</m:t>
                        </m:r>
                      </m:den>
                    </m:f>
                    <m:r>
                      <a:rPr lang="en-US" altLang="zh-CN" sz="2400" b="0" i="1" smtClean="0">
                        <a:solidFill>
                          <a:srgbClr val="00B050"/>
                        </a:solidFill>
                        <a:latin typeface="Cambria Math" panose="02040503050406030204" pitchFamily="18" charset="0"/>
                      </a:rPr>
                      <m:t>=6</m:t>
                    </m:r>
                  </m:oMath>
                </a14:m>
                <a:endParaRPr lang="en-US" altLang="zh-CN" sz="2400" dirty="0">
                  <a:solidFill>
                    <a:srgbClr val="00B050"/>
                  </a:solidFill>
                </a:endParaRPr>
              </a:p>
              <a:p>
                <a:r>
                  <a:rPr lang="en-US" altLang="zh-CN" sz="2400" dirty="0">
                    <a:hlinkClick r:id="rId3"/>
                  </a:rPr>
                  <a:t>2019</a:t>
                </a:r>
                <a:r>
                  <a:rPr lang="zh-CN" altLang="en-US" sz="2400" dirty="0">
                    <a:hlinkClick r:id="rId3"/>
                  </a:rPr>
                  <a:t>年</a:t>
                </a:r>
                <a:r>
                  <a:rPr lang="en-US" altLang="zh-CN" sz="2400" dirty="0">
                    <a:hlinkClick r:id="rId3"/>
                  </a:rPr>
                  <a:t>408</a:t>
                </a:r>
                <a:r>
                  <a:rPr lang="zh-CN" altLang="en-US" sz="2400" dirty="0">
                    <a:hlinkClick r:id="rId3"/>
                  </a:rPr>
                  <a:t>真题数据结构篇 </a:t>
                </a:r>
                <a:r>
                  <a:rPr lang="en-US" altLang="zh-CN" sz="2400" dirty="0">
                    <a:hlinkClick r:id="rId3"/>
                  </a:rPr>
                  <a:t>- </a:t>
                </a:r>
                <a:r>
                  <a:rPr lang="zh-CN" altLang="en-US" sz="2400" dirty="0">
                    <a:hlinkClick r:id="rId3"/>
                  </a:rPr>
                  <a:t>知乎</a:t>
                </a:r>
                <a:endParaRPr lang="en-US" altLang="zh-CN" sz="2400" dirty="0">
                  <a:solidFill>
                    <a:srgbClr val="00B050"/>
                  </a:solidFill>
                </a:endParaRPr>
              </a:p>
              <a:p>
                <a:endParaRPr lang="zh-CN" altLang="en-US" sz="2400" dirty="0">
                  <a:solidFill>
                    <a:srgbClr val="00B050"/>
                  </a:solidFill>
                </a:endParaRPr>
              </a:p>
            </p:txBody>
          </p:sp>
        </mc:Choice>
        <mc:Fallback>
          <p:sp>
            <p:nvSpPr>
              <p:cNvPr id="4" name="内容占位符 3">
                <a:extLst>
                  <a:ext uri="{FF2B5EF4-FFF2-40B4-BE49-F238E27FC236}">
                    <a16:creationId xmlns:a16="http://schemas.microsoft.com/office/drawing/2014/main" id="{4A371AFC-1F2F-4727-8043-A158C4B7C5E3}"/>
                  </a:ext>
                </a:extLst>
              </p:cNvPr>
              <p:cNvSpPr>
                <a:spLocks noGrp="1" noRot="1" noChangeAspect="1" noMove="1" noResize="1" noEditPoints="1" noAdjustHandles="1" noChangeArrowheads="1" noChangeShapeType="1" noTextEdit="1"/>
              </p:cNvSpPr>
              <p:nvPr>
                <p:ph sz="half" idx="2"/>
              </p:nvPr>
            </p:nvSpPr>
            <p:spPr>
              <a:blipFill>
                <a:blip r:embed="rId4"/>
                <a:stretch>
                  <a:fillRect l="-1441" t="-1185" r="-108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D08F437-88E5-493F-9B45-76D78EF16243}"/>
              </a:ext>
            </a:extLst>
          </p:cNvPr>
          <p:cNvPicPr>
            <a:picLocks noChangeAspect="1"/>
          </p:cNvPicPr>
          <p:nvPr/>
        </p:nvPicPr>
        <p:blipFill>
          <a:blip r:embed="rId5">
            <a:clrChange>
              <a:clrFrom>
                <a:srgbClr val="FFFAEF"/>
              </a:clrFrom>
              <a:clrTo>
                <a:srgbClr val="FFFAEF">
                  <a:alpha val="0"/>
                </a:srgbClr>
              </a:clrTo>
            </a:clrChange>
          </a:blip>
          <a:stretch>
            <a:fillRect/>
          </a:stretch>
        </p:blipFill>
        <p:spPr>
          <a:xfrm>
            <a:off x="5375920" y="5597967"/>
            <a:ext cx="6395524" cy="843665"/>
          </a:xfrm>
          <a:prstGeom prst="rect">
            <a:avLst/>
          </a:prstGeom>
        </p:spPr>
      </p:pic>
    </p:spTree>
    <p:extLst>
      <p:ext uri="{BB962C8B-B14F-4D97-AF65-F5344CB8AC3E}">
        <p14:creationId xmlns:p14="http://schemas.microsoft.com/office/powerpoint/2010/main" val="6421443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A8D65-B588-F7E6-DAF6-F0130DB25E98}"/>
              </a:ext>
            </a:extLst>
          </p:cNvPr>
          <p:cNvSpPr>
            <a:spLocks noGrp="1"/>
          </p:cNvSpPr>
          <p:nvPr>
            <p:ph type="title"/>
          </p:nvPr>
        </p:nvSpPr>
        <p:spPr/>
        <p:txBody>
          <a:bodyPr/>
          <a:lstStyle/>
          <a:p>
            <a:r>
              <a:rPr lang="en-US" altLang="zh-CN" dirty="0"/>
              <a:t>Hash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8A24FDB-F612-3387-865C-5A78C0932D1B}"/>
                  </a:ext>
                </a:extLst>
              </p:cNvPr>
              <p:cNvSpPr>
                <a:spLocks noGrp="1"/>
              </p:cNvSpPr>
              <p:nvPr>
                <p:ph idx="1"/>
              </p:nvPr>
            </p:nvSpPr>
            <p:spPr/>
            <p:txBody>
              <a:bodyPr/>
              <a:lstStyle/>
              <a:p>
                <a:r>
                  <a:rPr lang="zh-CN" altLang="en-US" dirty="0"/>
                  <a:t>现有长度为</a:t>
                </a:r>
                <a:r>
                  <a:rPr lang="en-US" altLang="zh-CN" dirty="0"/>
                  <a:t>5</a:t>
                </a:r>
                <a:r>
                  <a:rPr lang="zh-CN" altLang="en-US" dirty="0"/>
                  <a:t>、初始为空的散列表</a:t>
                </a:r>
                <a:r>
                  <a:rPr lang="en-US" altLang="zh-CN" dirty="0"/>
                  <a:t>HT</a:t>
                </a:r>
                <a:r>
                  <a:rPr lang="zh-CN" altLang="en-US" dirty="0"/>
                  <a:t>，散列函数</a:t>
                </a:r>
                <a:r>
                  <a:rPr lang="en-US" altLang="zh-CN" dirty="0"/>
                  <a:t>H(k) = (k+4) %5</a:t>
                </a:r>
                <a:r>
                  <a:rPr lang="zh-CN" altLang="en-US" dirty="0"/>
                  <a:t>，用线性探查再散列法解决冲突。若将关键字</a:t>
                </a:r>
                <a:r>
                  <a:rPr lang="en-US" altLang="zh-CN" dirty="0"/>
                  <a:t>2022,12,25</a:t>
                </a:r>
                <a:r>
                  <a:rPr lang="zh-CN" altLang="en-US" dirty="0"/>
                  <a:t>依次插入</a:t>
                </a:r>
                <a:r>
                  <a:rPr lang="en-US" altLang="zh-CN" dirty="0"/>
                  <a:t>HT</a:t>
                </a:r>
                <a:r>
                  <a:rPr lang="zh-CN" altLang="en-US" dirty="0"/>
                  <a:t>，然后删除关键字</a:t>
                </a:r>
                <a:r>
                  <a:rPr lang="en-US" altLang="zh-CN" dirty="0"/>
                  <a:t>25</a:t>
                </a:r>
                <a:r>
                  <a:rPr lang="zh-CN" altLang="en-US" dirty="0"/>
                  <a:t>，则</a:t>
                </a:r>
                <a:r>
                  <a:rPr lang="en-US" altLang="zh-CN" dirty="0"/>
                  <a:t>HT</a:t>
                </a:r>
                <a:r>
                  <a:rPr lang="zh-CN" altLang="en-US" dirty="0"/>
                  <a:t>中查找失败的平均查找长度是（）。</a:t>
                </a:r>
                <a:endParaRPr lang="en-US" altLang="zh-CN" dirty="0"/>
              </a:p>
              <a:p>
                <a:pPr marL="914400" lvl="1" indent="-457200">
                  <a:buFont typeface="+mj-lt"/>
                  <a:buAutoNum type="alphaUcPeriod"/>
                </a:pPr>
                <a:r>
                  <a:rPr lang="en-US" altLang="zh-CN" dirty="0"/>
                  <a:t>1</a:t>
                </a:r>
              </a:p>
              <a:p>
                <a:pPr marL="914400" lvl="1" indent="-457200">
                  <a:buFont typeface="+mj-lt"/>
                  <a:buAutoNum type="alphaUcPeriod"/>
                </a:pPr>
                <a:r>
                  <a:rPr lang="en-US" altLang="zh-CN" dirty="0"/>
                  <a:t>1.6</a:t>
                </a:r>
              </a:p>
              <a:p>
                <a:pPr marL="914400" lvl="1" indent="-457200">
                  <a:buFont typeface="+mj-lt"/>
                  <a:buAutoNum type="alphaUcPeriod"/>
                </a:pPr>
                <a:r>
                  <a:rPr lang="en-US" altLang="zh-CN" dirty="0">
                    <a:solidFill>
                      <a:srgbClr val="00B050"/>
                    </a:solidFill>
                  </a:rPr>
                  <a:t>1.8</a:t>
                </a:r>
              </a:p>
              <a:p>
                <a:pPr marL="914400" lvl="1" indent="-457200">
                  <a:buFont typeface="+mj-lt"/>
                  <a:buAutoNum type="alphaUcPeriod"/>
                </a:pPr>
                <a:r>
                  <a:rPr lang="en-US" altLang="zh-CN" dirty="0"/>
                  <a:t>2.2</a:t>
                </a:r>
              </a:p>
              <a:p>
                <a:pPr marL="914400" lvl="1" indent="-457200">
                  <a:buFont typeface="+mj-lt"/>
                  <a:buAutoNum type="alphaUcPeriod"/>
                </a:pPr>
                <a:endParaRPr lang="en-US" altLang="zh-CN" dirty="0"/>
              </a:p>
              <a:p>
                <a:pPr marL="514350" indent="-457200"/>
                <a14:m>
                  <m:oMath xmlns:m="http://schemas.openxmlformats.org/officeDocument/2006/math">
                    <m:f>
                      <m:fPr>
                        <m:ctrlPr>
                          <a:rPr lang="en-US" altLang="zh-CN" b="0" i="1" smtClean="0">
                            <a:solidFill>
                              <a:srgbClr val="00B050"/>
                            </a:solidFill>
                            <a:latin typeface="Cambria Math" panose="02040503050406030204" pitchFamily="18" charset="0"/>
                          </a:rPr>
                        </m:ctrlPr>
                      </m:fPr>
                      <m:num>
                        <m:r>
                          <a:rPr lang="en-US" altLang="zh-CN" b="0" i="1" smtClean="0">
                            <a:solidFill>
                              <a:srgbClr val="00B050"/>
                            </a:solidFill>
                            <a:latin typeface="Cambria Math" panose="02040503050406030204" pitchFamily="18" charset="0"/>
                          </a:rPr>
                          <m:t>1+3+2+1+2</m:t>
                        </m:r>
                      </m:num>
                      <m:den>
                        <m:r>
                          <a:rPr lang="en-US" altLang="zh-CN" b="0" i="1" smtClean="0">
                            <a:solidFill>
                              <a:srgbClr val="00B050"/>
                            </a:solidFill>
                            <a:latin typeface="Cambria Math" panose="02040503050406030204" pitchFamily="18" charset="0"/>
                          </a:rPr>
                          <m:t>5</m:t>
                        </m:r>
                      </m:den>
                    </m:f>
                    <m:r>
                      <a:rPr lang="en-US" altLang="zh-CN" b="0" i="1" smtClean="0">
                        <a:solidFill>
                          <a:srgbClr val="00B050"/>
                        </a:solidFill>
                        <a:latin typeface="Cambria Math" panose="02040503050406030204" pitchFamily="18" charset="0"/>
                      </a:rPr>
                      <m:t>=1.8</m:t>
                    </m:r>
                  </m:oMath>
                </a14:m>
                <a:endParaRPr lang="zh-CN" altLang="en-US" dirty="0">
                  <a:solidFill>
                    <a:srgbClr val="00B050"/>
                  </a:solidFill>
                </a:endParaRPr>
              </a:p>
            </p:txBody>
          </p:sp>
        </mc:Choice>
        <mc:Fallback xmlns="">
          <p:sp>
            <p:nvSpPr>
              <p:cNvPr id="3" name="内容占位符 2">
                <a:extLst>
                  <a:ext uri="{FF2B5EF4-FFF2-40B4-BE49-F238E27FC236}">
                    <a16:creationId xmlns:a16="http://schemas.microsoft.com/office/drawing/2014/main" id="{98A24FDB-F612-3387-865C-5A78C0932D1B}"/>
                  </a:ext>
                </a:extLst>
              </p:cNvPr>
              <p:cNvSpPr>
                <a:spLocks noGrp="1" noRot="1" noChangeAspect="1" noMove="1" noResize="1" noEditPoints="1" noAdjustHandles="1" noChangeArrowheads="1" noChangeShapeType="1" noTextEdit="1"/>
              </p:cNvSpPr>
              <p:nvPr>
                <p:ph idx="1"/>
              </p:nvPr>
            </p:nvSpPr>
            <p:spPr>
              <a:blipFill>
                <a:blip r:embed="rId3"/>
                <a:stretch>
                  <a:fillRect l="-941" t="-1926" r="-706" b="-136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59077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Hash</a:t>
            </a:r>
            <a:endParaRPr lang="zh-CN" altLang="en-US" dirty="0"/>
          </a:p>
        </p:txBody>
      </p:sp>
      <p:sp>
        <p:nvSpPr>
          <p:cNvPr id="3" name="内容占位符 2"/>
          <p:cNvSpPr>
            <a:spLocks noGrp="1"/>
          </p:cNvSpPr>
          <p:nvPr>
            <p:ph idx="1"/>
          </p:nvPr>
        </p:nvSpPr>
        <p:spPr/>
        <p:txBody>
          <a:bodyPr/>
          <a:lstStyle/>
          <a:p>
            <a:r>
              <a:rPr lang="zh-CN" altLang="en-US" dirty="0"/>
              <a:t>将关键字数列 </a:t>
            </a:r>
            <a:r>
              <a:rPr lang="en-US" altLang="zh-CN" dirty="0"/>
              <a:t>20, 3, 11, 18, 9, 14, 7 </a:t>
            </a:r>
            <a:r>
              <a:rPr lang="zh-CN" altLang="en-US" dirty="0"/>
              <a:t>依次存储到初始值为空、长度为</a:t>
            </a:r>
            <a:r>
              <a:rPr lang="en-US" altLang="zh-CN" dirty="0"/>
              <a:t>11</a:t>
            </a:r>
            <a:r>
              <a:rPr lang="zh-CN" altLang="en-US" dirty="0"/>
              <a:t>的散列表</a:t>
            </a:r>
            <a:r>
              <a:rPr lang="en-US" altLang="zh-CN" dirty="0"/>
              <a:t>HT</a:t>
            </a:r>
            <a:r>
              <a:rPr lang="zh-CN" altLang="en-US" dirty="0"/>
              <a:t>中，散列函数</a:t>
            </a:r>
            <a:r>
              <a:rPr lang="en-US" altLang="zh-CN" dirty="0"/>
              <a:t>H(key)=(key*3)%11</a:t>
            </a:r>
            <a:r>
              <a:rPr lang="zh-CN" altLang="en-US" dirty="0"/>
              <a:t>，</a:t>
            </a:r>
            <a:r>
              <a:rPr lang="en-US" altLang="zh-CN" dirty="0"/>
              <a:t>H(key)</a:t>
            </a:r>
            <a:r>
              <a:rPr lang="zh-CN" altLang="en-US" dirty="0"/>
              <a:t>计算出的初始散列地址为</a:t>
            </a:r>
            <a:r>
              <a:rPr lang="en-US" altLang="zh-CN" dirty="0"/>
              <a:t>H</a:t>
            </a:r>
            <a:r>
              <a:rPr lang="en-US" altLang="zh-CN" baseline="-25000" dirty="0"/>
              <a:t>0</a:t>
            </a:r>
            <a:r>
              <a:rPr lang="zh-CN" altLang="en-US" dirty="0"/>
              <a:t>，发生冲突时探查地址序列是</a:t>
            </a:r>
            <a:r>
              <a:rPr lang="en-US" altLang="zh-CN" dirty="0"/>
              <a:t>H</a:t>
            </a:r>
            <a:r>
              <a:rPr lang="en-US" altLang="zh-CN" baseline="-25000" dirty="0"/>
              <a:t>1</a:t>
            </a:r>
            <a:r>
              <a:rPr lang="en-US" altLang="zh-CN" dirty="0"/>
              <a:t>, H</a:t>
            </a:r>
            <a:r>
              <a:rPr lang="en-US" altLang="zh-CN" baseline="-25000" dirty="0"/>
              <a:t>2</a:t>
            </a:r>
            <a:r>
              <a:rPr lang="en-US" altLang="zh-CN" dirty="0"/>
              <a:t>, H</a:t>
            </a:r>
            <a:r>
              <a:rPr lang="en-US" altLang="zh-CN" baseline="-25000" dirty="0"/>
              <a:t>3</a:t>
            </a:r>
            <a:r>
              <a:rPr lang="zh-CN" altLang="en-US" dirty="0"/>
              <a:t>，其中</a:t>
            </a:r>
            <a:r>
              <a:rPr lang="en-US" altLang="zh-CN" dirty="0" err="1"/>
              <a:t>H</a:t>
            </a:r>
            <a:r>
              <a:rPr lang="en-US" altLang="zh-CN" baseline="-25000" dirty="0" err="1"/>
              <a:t>k</a:t>
            </a:r>
            <a:r>
              <a:rPr lang="en-US" altLang="zh-CN" dirty="0"/>
              <a:t>=(H</a:t>
            </a:r>
            <a:r>
              <a:rPr lang="en-US" altLang="zh-CN" baseline="-25000" dirty="0"/>
              <a:t>0</a:t>
            </a:r>
            <a:r>
              <a:rPr lang="en-US" altLang="zh-CN" dirty="0"/>
              <a:t>+k</a:t>
            </a:r>
            <a:r>
              <a:rPr lang="en-US" altLang="zh-CN" baseline="30000" dirty="0"/>
              <a:t>2</a:t>
            </a:r>
            <a:r>
              <a:rPr lang="en-US" altLang="zh-CN" dirty="0"/>
              <a:t>)%11</a:t>
            </a:r>
            <a:r>
              <a:rPr lang="zh-CN" altLang="en-US" dirty="0"/>
              <a:t>，</a:t>
            </a:r>
            <a:r>
              <a:rPr lang="en-US" altLang="zh-CN" dirty="0"/>
              <a:t>k=1,2,3…</a:t>
            </a:r>
            <a:r>
              <a:rPr lang="zh-CN" altLang="en-US" dirty="0"/>
              <a:t> 。请回答下列问题。</a:t>
            </a:r>
            <a:endParaRPr lang="en-US" altLang="zh-CN" dirty="0"/>
          </a:p>
          <a:p>
            <a:pPr lvl="1"/>
            <a:r>
              <a:rPr lang="zh-CN" altLang="en-US" dirty="0"/>
              <a:t>画出所构造的</a:t>
            </a:r>
            <a:r>
              <a:rPr lang="en-US" altLang="zh-CN" dirty="0"/>
              <a:t>HT</a:t>
            </a:r>
            <a:r>
              <a:rPr lang="zh-CN" altLang="en-US" dirty="0"/>
              <a:t>，并计算</a:t>
            </a:r>
            <a:r>
              <a:rPr lang="en-US" altLang="zh-CN" dirty="0"/>
              <a:t>HT</a:t>
            </a:r>
            <a:r>
              <a:rPr lang="zh-CN" altLang="en-US" dirty="0"/>
              <a:t>的填装因子。</a:t>
            </a:r>
            <a:endParaRPr lang="en-US" altLang="zh-CN" dirty="0"/>
          </a:p>
          <a:p>
            <a:pPr lvl="1"/>
            <a:r>
              <a:rPr lang="zh-CN" altLang="en-US" dirty="0"/>
              <a:t>给出在</a:t>
            </a:r>
            <a:r>
              <a:rPr lang="en-US" altLang="zh-CN" dirty="0"/>
              <a:t>HT</a:t>
            </a:r>
            <a:r>
              <a:rPr lang="zh-CN" altLang="en-US" dirty="0"/>
              <a:t>中查找关键字</a:t>
            </a:r>
            <a:r>
              <a:rPr lang="en-US" altLang="zh-CN" dirty="0"/>
              <a:t>14</a:t>
            </a:r>
            <a:r>
              <a:rPr lang="zh-CN" altLang="en-US" dirty="0"/>
              <a:t>的关键字比较序列。</a:t>
            </a:r>
            <a:endParaRPr lang="en-US" altLang="zh-CN" dirty="0"/>
          </a:p>
          <a:p>
            <a:pPr lvl="1"/>
            <a:r>
              <a:rPr lang="zh-CN" altLang="en-US" dirty="0"/>
              <a:t>在</a:t>
            </a:r>
            <a:r>
              <a:rPr lang="en-US" altLang="zh-CN" dirty="0"/>
              <a:t>HT</a:t>
            </a:r>
            <a:r>
              <a:rPr lang="zh-CN" altLang="en-US" dirty="0"/>
              <a:t>中查找关键字</a:t>
            </a:r>
            <a:r>
              <a:rPr lang="en-US" altLang="zh-CN" dirty="0"/>
              <a:t>8</a:t>
            </a:r>
            <a:r>
              <a:rPr lang="zh-CN" altLang="en-US" dirty="0"/>
              <a:t>，确认查找失败时散列地址是多少？</a:t>
            </a:r>
            <a:endParaRPr lang="en-US" altLang="zh-CN" dirty="0"/>
          </a:p>
          <a:p>
            <a:pPr lvl="1"/>
            <a:endParaRPr lang="en-US" altLang="zh-CN" dirty="0"/>
          </a:p>
          <a:p>
            <a:r>
              <a:rPr lang="en-US" altLang="zh-CN" dirty="0">
                <a:hlinkClick r:id="rId3"/>
              </a:rPr>
              <a:t>2024</a:t>
            </a:r>
            <a:r>
              <a:rPr lang="zh-CN" altLang="en-US" dirty="0">
                <a:hlinkClick r:id="rId3"/>
              </a:rPr>
              <a:t>年</a:t>
            </a:r>
            <a:r>
              <a:rPr lang="en-US" altLang="zh-CN" dirty="0">
                <a:hlinkClick r:id="rId3"/>
              </a:rPr>
              <a:t>408</a:t>
            </a:r>
            <a:r>
              <a:rPr lang="zh-CN" altLang="en-US" dirty="0">
                <a:hlinkClick r:id="rId3"/>
              </a:rPr>
              <a:t>真题数据结构篇 </a:t>
            </a:r>
            <a:r>
              <a:rPr lang="en-US" altLang="zh-CN" dirty="0">
                <a:hlinkClick r:id="rId3"/>
              </a:rPr>
              <a:t>- </a:t>
            </a:r>
            <a:r>
              <a:rPr lang="zh-CN" altLang="en-US" dirty="0">
                <a:hlinkClick r:id="rId3"/>
              </a:rPr>
              <a:t>知乎</a:t>
            </a:r>
            <a:endParaRPr lang="zh-CN" altLang="en-US" dirty="0">
              <a:solidFill>
                <a:srgbClr val="00B050"/>
              </a:solidFill>
            </a:endParaRPr>
          </a:p>
        </p:txBody>
      </p:sp>
    </p:spTree>
    <p:extLst>
      <p:ext uri="{BB962C8B-B14F-4D97-AF65-F5344CB8AC3E}">
        <p14:creationId xmlns:p14="http://schemas.microsoft.com/office/powerpoint/2010/main" val="12077400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a:t>
            </a:r>
          </a:p>
        </p:txBody>
      </p:sp>
      <p:sp>
        <p:nvSpPr>
          <p:cNvPr id="3" name="内容占位符 2"/>
          <p:cNvSpPr>
            <a:spLocks noGrp="1"/>
          </p:cNvSpPr>
          <p:nvPr>
            <p:ph idx="1"/>
          </p:nvPr>
        </p:nvSpPr>
        <p:spPr/>
        <p:txBody>
          <a:bodyPr/>
          <a:lstStyle/>
          <a:p>
            <a:r>
              <a:rPr lang="zh-CN" altLang="en-US" dirty="0"/>
              <a:t>对同一待排序序列分别进行折半插入排序和直接插入排序，两者之间可能的不同之处是（）。</a:t>
            </a:r>
            <a:endParaRPr lang="en-US" altLang="zh-CN" dirty="0"/>
          </a:p>
          <a:p>
            <a:pPr marL="914400" lvl="1" indent="-457200">
              <a:buFont typeface="+mj-lt"/>
              <a:buAutoNum type="alphaUcPeriod"/>
            </a:pPr>
            <a:r>
              <a:rPr lang="zh-CN" altLang="en-US" dirty="0"/>
              <a:t>排序的总趟数</a:t>
            </a:r>
            <a:endParaRPr lang="en-US" altLang="zh-CN" dirty="0"/>
          </a:p>
          <a:p>
            <a:pPr marL="914400" lvl="1" indent="-457200">
              <a:buFont typeface="+mj-lt"/>
              <a:buAutoNum type="alphaUcPeriod"/>
            </a:pPr>
            <a:r>
              <a:rPr lang="zh-CN" altLang="en-US" dirty="0"/>
              <a:t>元素的移动次数</a:t>
            </a:r>
            <a:endParaRPr lang="en-US" altLang="zh-CN" dirty="0"/>
          </a:p>
          <a:p>
            <a:pPr marL="914400" lvl="1" indent="-457200">
              <a:buFont typeface="+mj-lt"/>
              <a:buAutoNum type="alphaUcPeriod"/>
            </a:pPr>
            <a:r>
              <a:rPr lang="zh-CN" altLang="en-US" dirty="0"/>
              <a:t>使用辅助空间的数量</a:t>
            </a:r>
            <a:endParaRPr lang="en-US" altLang="zh-CN" dirty="0"/>
          </a:p>
          <a:p>
            <a:pPr marL="914400" lvl="1" indent="-457200">
              <a:buFont typeface="+mj-lt"/>
              <a:buAutoNum type="alphaUcPeriod"/>
            </a:pPr>
            <a:r>
              <a:rPr lang="zh-CN" altLang="en-US" dirty="0">
                <a:solidFill>
                  <a:srgbClr val="00B050"/>
                </a:solidFill>
              </a:rPr>
              <a:t>元素之间的比较次数</a:t>
            </a:r>
          </a:p>
        </p:txBody>
      </p:sp>
    </p:spTree>
    <p:extLst>
      <p:ext uri="{BB962C8B-B14F-4D97-AF65-F5344CB8AC3E}">
        <p14:creationId xmlns:p14="http://schemas.microsoft.com/office/powerpoint/2010/main" val="19805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p:txBody>
          <a:bodyPr/>
          <a:lstStyle/>
          <a:p>
            <a:r>
              <a:rPr lang="zh-CN" altLang="en-US" dirty="0"/>
              <a:t>一个栈的入栈序列为</a:t>
            </a:r>
            <a:r>
              <a:rPr lang="en-US" altLang="zh-CN" dirty="0"/>
              <a:t>1</a:t>
            </a:r>
            <a:r>
              <a:rPr lang="zh-CN" altLang="en-US" dirty="0"/>
              <a:t>，</a:t>
            </a:r>
            <a:r>
              <a:rPr lang="en-US" altLang="zh-CN" dirty="0"/>
              <a:t>2</a:t>
            </a:r>
            <a:r>
              <a:rPr lang="zh-CN" altLang="en-US" dirty="0"/>
              <a:t>，</a:t>
            </a:r>
            <a:r>
              <a:rPr lang="en-US" altLang="zh-CN" dirty="0"/>
              <a:t>…</a:t>
            </a:r>
            <a:r>
              <a:rPr lang="zh-CN" altLang="en-US" dirty="0"/>
              <a:t>，</a:t>
            </a:r>
            <a:r>
              <a:rPr lang="en-US" altLang="zh-CN" dirty="0"/>
              <a:t>n</a:t>
            </a:r>
            <a:r>
              <a:rPr lang="zh-CN" altLang="en-US" dirty="0"/>
              <a:t>，出栈序列为</a:t>
            </a:r>
            <a:r>
              <a:rPr lang="en-US" altLang="zh-CN" dirty="0"/>
              <a:t>P1</a:t>
            </a:r>
            <a:r>
              <a:rPr lang="zh-CN" altLang="en-US" dirty="0"/>
              <a:t>，</a:t>
            </a:r>
            <a:r>
              <a:rPr lang="en-US" altLang="zh-CN" dirty="0"/>
              <a:t>P2</a:t>
            </a:r>
            <a:r>
              <a:rPr lang="zh-CN" altLang="en-US" dirty="0"/>
              <a:t>，</a:t>
            </a:r>
            <a:r>
              <a:rPr lang="en-US" altLang="zh-CN" dirty="0"/>
              <a:t>…</a:t>
            </a:r>
            <a:r>
              <a:rPr lang="zh-CN" altLang="en-US" dirty="0"/>
              <a:t>，</a:t>
            </a:r>
            <a:r>
              <a:rPr lang="en-US" altLang="zh-CN" dirty="0" err="1"/>
              <a:t>Pn</a:t>
            </a:r>
            <a:r>
              <a:rPr lang="zh-CN" altLang="en-US" dirty="0"/>
              <a:t>。若</a:t>
            </a:r>
            <a:r>
              <a:rPr lang="en-US" altLang="zh-CN" dirty="0"/>
              <a:t>P2=3</a:t>
            </a:r>
            <a:r>
              <a:rPr lang="zh-CN" altLang="en-US" dirty="0"/>
              <a:t>，则</a:t>
            </a:r>
            <a:r>
              <a:rPr lang="en-US" altLang="zh-CN" dirty="0"/>
              <a:t>P3</a:t>
            </a:r>
            <a:r>
              <a:rPr lang="zh-CN" altLang="en-US" dirty="0"/>
              <a:t>可能取值的个数是（）。</a:t>
            </a:r>
            <a:endParaRPr lang="en-US" altLang="zh-CN" dirty="0"/>
          </a:p>
          <a:p>
            <a:pPr marL="914400" lvl="1" indent="-457200">
              <a:buFont typeface="+mj-lt"/>
              <a:buAutoNum type="alphaUcPeriod"/>
            </a:pPr>
            <a:r>
              <a:rPr lang="en-US" altLang="zh-CN" dirty="0"/>
              <a:t>n-3</a:t>
            </a:r>
          </a:p>
          <a:p>
            <a:pPr marL="914400" lvl="1" indent="-457200">
              <a:buFont typeface="+mj-lt"/>
              <a:buAutoNum type="alphaUcPeriod"/>
            </a:pPr>
            <a:r>
              <a:rPr lang="en-US" altLang="zh-CN" dirty="0"/>
              <a:t>n-2</a:t>
            </a:r>
          </a:p>
          <a:p>
            <a:pPr marL="914400" lvl="1" indent="-457200">
              <a:buFont typeface="+mj-lt"/>
              <a:buAutoNum type="alphaUcPeriod"/>
            </a:pPr>
            <a:r>
              <a:rPr lang="en-US" altLang="zh-CN" dirty="0">
                <a:solidFill>
                  <a:srgbClr val="00B050"/>
                </a:solidFill>
              </a:rPr>
              <a:t>n-1</a:t>
            </a:r>
          </a:p>
          <a:p>
            <a:pPr marL="914400" lvl="1" indent="-457200">
              <a:buFont typeface="+mj-lt"/>
              <a:buAutoNum type="alphaUcPeriod"/>
            </a:pPr>
            <a:r>
              <a:rPr lang="zh-CN" altLang="en-US" dirty="0"/>
              <a:t>无法确定</a:t>
            </a:r>
            <a:endParaRPr lang="en-US" altLang="zh-CN" dirty="0"/>
          </a:p>
          <a:p>
            <a:pPr marL="914400" lvl="1" indent="-457200">
              <a:buFont typeface="+mj-lt"/>
              <a:buAutoNum type="alphaUcPeriod"/>
            </a:pPr>
            <a:endParaRPr lang="en-US" altLang="zh-CN" dirty="0"/>
          </a:p>
          <a:p>
            <a:pPr marL="514350" indent="-457200"/>
            <a:r>
              <a:rPr lang="zh-CN" altLang="en-US" sz="2400" dirty="0">
                <a:solidFill>
                  <a:srgbClr val="00B050"/>
                </a:solidFill>
              </a:rPr>
              <a:t>第一个出栈的元素 </a:t>
            </a:r>
            <a:r>
              <a:rPr lang="en-US" altLang="zh-CN" sz="2400" dirty="0">
                <a:solidFill>
                  <a:srgbClr val="00B050"/>
                </a:solidFill>
              </a:rPr>
              <a:t>P1 </a:t>
            </a:r>
            <a:r>
              <a:rPr lang="zh-CN" altLang="en-US" sz="2400" dirty="0">
                <a:solidFill>
                  <a:srgbClr val="00B050"/>
                </a:solidFill>
              </a:rPr>
              <a:t>只能是 </a:t>
            </a:r>
            <a:r>
              <a:rPr lang="en-US" altLang="zh-CN" sz="2400" dirty="0">
                <a:solidFill>
                  <a:srgbClr val="00B050"/>
                </a:solidFill>
              </a:rPr>
              <a:t>1</a:t>
            </a:r>
            <a:r>
              <a:rPr lang="zh-CN" altLang="en-US" sz="2400" dirty="0">
                <a:solidFill>
                  <a:srgbClr val="00B050"/>
                </a:solidFill>
              </a:rPr>
              <a:t>（情况</a:t>
            </a:r>
            <a:r>
              <a:rPr lang="en-US" altLang="zh-CN" sz="2400" dirty="0">
                <a:solidFill>
                  <a:srgbClr val="00B050"/>
                </a:solidFill>
              </a:rPr>
              <a:t>A</a:t>
            </a:r>
            <a:r>
              <a:rPr lang="zh-CN" altLang="en-US" sz="2400" dirty="0">
                <a:solidFill>
                  <a:srgbClr val="00B050"/>
                </a:solidFill>
              </a:rPr>
              <a:t>）</a:t>
            </a:r>
            <a:r>
              <a:rPr lang="en-US" altLang="zh-CN" sz="2400" dirty="0">
                <a:solidFill>
                  <a:srgbClr val="00B050"/>
                </a:solidFill>
              </a:rPr>
              <a:t> </a:t>
            </a:r>
            <a:r>
              <a:rPr lang="zh-CN" altLang="en-US" sz="2400" dirty="0">
                <a:solidFill>
                  <a:srgbClr val="00B050"/>
                </a:solidFill>
              </a:rPr>
              <a:t>或 </a:t>
            </a:r>
            <a:r>
              <a:rPr lang="en-US" altLang="zh-CN" sz="2400" dirty="0">
                <a:solidFill>
                  <a:srgbClr val="00B050"/>
                </a:solidFill>
              </a:rPr>
              <a:t>2</a:t>
            </a:r>
            <a:r>
              <a:rPr lang="zh-CN" altLang="en-US" sz="2400" dirty="0">
                <a:solidFill>
                  <a:srgbClr val="00B050"/>
                </a:solidFill>
              </a:rPr>
              <a:t>（情况</a:t>
            </a:r>
            <a:r>
              <a:rPr lang="en-US" altLang="zh-CN" sz="2400" dirty="0">
                <a:solidFill>
                  <a:srgbClr val="00B050"/>
                </a:solidFill>
              </a:rPr>
              <a:t>B</a:t>
            </a:r>
            <a:r>
              <a:rPr lang="zh-CN" altLang="en-US" sz="2400" dirty="0">
                <a:solidFill>
                  <a:srgbClr val="00B050"/>
                </a:solidFill>
              </a:rPr>
              <a:t>）</a:t>
            </a:r>
            <a:endParaRPr lang="en-US" altLang="zh-CN" sz="2400" dirty="0">
              <a:solidFill>
                <a:srgbClr val="00B050"/>
              </a:solidFill>
            </a:endParaRPr>
          </a:p>
          <a:p>
            <a:pPr marL="514350" indent="-457200"/>
            <a:r>
              <a:rPr lang="zh-CN" altLang="en-US" sz="2400" dirty="0">
                <a:solidFill>
                  <a:srgbClr val="00B050"/>
                </a:solidFill>
              </a:rPr>
              <a:t>情况 </a:t>
            </a:r>
            <a:r>
              <a:rPr lang="en-US" altLang="zh-CN" sz="2400" dirty="0">
                <a:solidFill>
                  <a:srgbClr val="00B050"/>
                </a:solidFill>
              </a:rPr>
              <a:t>A </a:t>
            </a:r>
            <a:r>
              <a:rPr lang="zh-CN" altLang="en-US" sz="2400" dirty="0">
                <a:solidFill>
                  <a:srgbClr val="00B050"/>
                </a:solidFill>
              </a:rPr>
              <a:t>的 </a:t>
            </a:r>
            <a:r>
              <a:rPr lang="en-US" altLang="zh-CN" sz="2400" dirty="0">
                <a:solidFill>
                  <a:srgbClr val="00B050"/>
                </a:solidFill>
              </a:rPr>
              <a:t>P3 </a:t>
            </a:r>
            <a:r>
              <a:rPr lang="zh-CN" altLang="en-US" sz="2400" dirty="0">
                <a:solidFill>
                  <a:srgbClr val="00B050"/>
                </a:solidFill>
              </a:rPr>
              <a:t>可能值集合：</a:t>
            </a:r>
            <a:r>
              <a:rPr lang="en-US" altLang="zh-CN" sz="2400" dirty="0">
                <a:solidFill>
                  <a:srgbClr val="00B050"/>
                </a:solidFill>
              </a:rPr>
              <a:t>{2, 4, 5, …, n}</a:t>
            </a:r>
          </a:p>
          <a:p>
            <a:pPr marL="514350" indent="-457200"/>
            <a:r>
              <a:rPr lang="zh-CN" altLang="en-US" sz="2400" dirty="0">
                <a:solidFill>
                  <a:srgbClr val="00B050"/>
                </a:solidFill>
              </a:rPr>
              <a:t>情况 </a:t>
            </a:r>
            <a:r>
              <a:rPr lang="en-US" altLang="zh-CN" sz="2400" dirty="0">
                <a:solidFill>
                  <a:srgbClr val="00B050"/>
                </a:solidFill>
              </a:rPr>
              <a:t>B </a:t>
            </a:r>
            <a:r>
              <a:rPr lang="zh-CN" altLang="en-US" sz="2400" dirty="0">
                <a:solidFill>
                  <a:srgbClr val="00B050"/>
                </a:solidFill>
              </a:rPr>
              <a:t>的 </a:t>
            </a:r>
            <a:r>
              <a:rPr lang="en-US" altLang="zh-CN" sz="2400" dirty="0">
                <a:solidFill>
                  <a:srgbClr val="00B050"/>
                </a:solidFill>
              </a:rPr>
              <a:t>P3 </a:t>
            </a:r>
            <a:r>
              <a:rPr lang="zh-CN" altLang="en-US" sz="2400" dirty="0">
                <a:solidFill>
                  <a:srgbClr val="00B050"/>
                </a:solidFill>
              </a:rPr>
              <a:t>可能值集合：</a:t>
            </a:r>
            <a:r>
              <a:rPr lang="en-US" altLang="zh-CN" sz="2400" dirty="0">
                <a:solidFill>
                  <a:srgbClr val="00B050"/>
                </a:solidFill>
              </a:rPr>
              <a:t>{1, 4, 5, …, n}</a:t>
            </a:r>
            <a:endParaRPr lang="zh-CN" altLang="en-US" sz="2400" dirty="0">
              <a:solidFill>
                <a:srgbClr val="00B050"/>
              </a:solidFill>
            </a:endParaRPr>
          </a:p>
        </p:txBody>
      </p:sp>
    </p:spTree>
    <p:extLst>
      <p:ext uri="{BB962C8B-B14F-4D97-AF65-F5344CB8AC3E}">
        <p14:creationId xmlns:p14="http://schemas.microsoft.com/office/powerpoint/2010/main" val="34441443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F5923-246B-7C26-FA82-2BBC17FD7EFF}"/>
              </a:ext>
            </a:extLst>
          </p:cNvPr>
          <p:cNvSpPr>
            <a:spLocks noGrp="1"/>
          </p:cNvSpPr>
          <p:nvPr>
            <p:ph type="title"/>
          </p:nvPr>
        </p:nvSpPr>
        <p:spPr/>
        <p:txBody>
          <a:bodyPr/>
          <a:lstStyle/>
          <a:p>
            <a:r>
              <a:rPr lang="zh-CN" altLang="en-US" dirty="0"/>
              <a:t>插入排序</a:t>
            </a:r>
          </a:p>
        </p:txBody>
      </p:sp>
      <p:sp>
        <p:nvSpPr>
          <p:cNvPr id="3" name="内容占位符 2">
            <a:extLst>
              <a:ext uri="{FF2B5EF4-FFF2-40B4-BE49-F238E27FC236}">
                <a16:creationId xmlns:a16="http://schemas.microsoft.com/office/drawing/2014/main" id="{76706D61-7645-9961-FDA5-B5237AE46D88}"/>
              </a:ext>
            </a:extLst>
          </p:cNvPr>
          <p:cNvSpPr>
            <a:spLocks noGrp="1"/>
          </p:cNvSpPr>
          <p:nvPr>
            <p:ph idx="1"/>
          </p:nvPr>
        </p:nvSpPr>
        <p:spPr/>
        <p:txBody>
          <a:bodyPr/>
          <a:lstStyle/>
          <a:p>
            <a:r>
              <a:rPr lang="zh-CN" altLang="en-US" dirty="0"/>
              <a:t>用直接插入排序方法对下面四个序列进行排序</a:t>
            </a:r>
            <a:r>
              <a:rPr lang="en-US" altLang="zh-CN" dirty="0"/>
              <a:t>(</a:t>
            </a:r>
            <a:r>
              <a:rPr lang="zh-CN" altLang="en-US" dirty="0"/>
              <a:t>由小到大</a:t>
            </a:r>
            <a:r>
              <a:rPr lang="en-US" altLang="zh-CN" dirty="0"/>
              <a:t>)</a:t>
            </a:r>
            <a:r>
              <a:rPr lang="zh-CN" altLang="en-US" dirty="0"/>
              <a:t>，元素比较次数最少的是</a:t>
            </a:r>
            <a:endParaRPr lang="en-US" altLang="zh-CN" dirty="0"/>
          </a:p>
          <a:p>
            <a:pPr marL="914400" lvl="1" indent="-457200">
              <a:buFont typeface="+mj-lt"/>
              <a:buAutoNum type="alphaUcPeriod"/>
            </a:pPr>
            <a:r>
              <a:rPr lang="en-US" altLang="zh-CN" dirty="0"/>
              <a:t>98</a:t>
            </a:r>
            <a:r>
              <a:rPr lang="zh-CN" altLang="en-US" dirty="0"/>
              <a:t>、</a:t>
            </a:r>
            <a:r>
              <a:rPr lang="en-US" altLang="zh-CN" dirty="0"/>
              <a:t>27</a:t>
            </a:r>
            <a:r>
              <a:rPr lang="zh-CN" altLang="en-US" dirty="0"/>
              <a:t>、</a:t>
            </a:r>
            <a:r>
              <a:rPr lang="en-US" altLang="zh-CN" dirty="0"/>
              <a:t>36</a:t>
            </a:r>
            <a:r>
              <a:rPr lang="zh-CN" altLang="en-US" dirty="0"/>
              <a:t>、</a:t>
            </a:r>
            <a:r>
              <a:rPr lang="en-US" altLang="zh-CN" dirty="0"/>
              <a:t>83</a:t>
            </a:r>
            <a:r>
              <a:rPr lang="zh-CN" altLang="en-US" dirty="0"/>
              <a:t>、</a:t>
            </a:r>
            <a:r>
              <a:rPr lang="en-US" altLang="zh-CN" dirty="0"/>
              <a:t>74</a:t>
            </a:r>
            <a:r>
              <a:rPr lang="zh-CN" altLang="en-US" dirty="0"/>
              <a:t>、</a:t>
            </a:r>
            <a:r>
              <a:rPr lang="en-US" altLang="zh-CN" dirty="0"/>
              <a:t>52</a:t>
            </a:r>
            <a:r>
              <a:rPr lang="zh-CN" altLang="en-US" dirty="0"/>
              <a:t>、</a:t>
            </a:r>
            <a:r>
              <a:rPr lang="en-US" altLang="zh-CN" dirty="0"/>
              <a:t>15</a:t>
            </a:r>
            <a:r>
              <a:rPr lang="zh-CN" altLang="en-US" dirty="0"/>
              <a:t>、</a:t>
            </a:r>
            <a:r>
              <a:rPr lang="en-US" altLang="zh-CN" dirty="0"/>
              <a:t>61</a:t>
            </a:r>
          </a:p>
          <a:p>
            <a:pPr marL="914400" lvl="1" indent="-457200">
              <a:buFont typeface="+mj-lt"/>
              <a:buAutoNum type="alphaUcPeriod"/>
            </a:pPr>
            <a:r>
              <a:rPr lang="en-US" altLang="zh-CN" dirty="0"/>
              <a:t>27</a:t>
            </a:r>
            <a:r>
              <a:rPr lang="zh-CN" altLang="en-US" dirty="0"/>
              <a:t>、</a:t>
            </a:r>
            <a:r>
              <a:rPr lang="en-US" altLang="zh-CN" dirty="0"/>
              <a:t>36</a:t>
            </a:r>
            <a:r>
              <a:rPr lang="zh-CN" altLang="en-US" dirty="0"/>
              <a:t>、</a:t>
            </a:r>
            <a:r>
              <a:rPr lang="en-US" altLang="zh-CN" dirty="0"/>
              <a:t>15</a:t>
            </a:r>
            <a:r>
              <a:rPr lang="zh-CN" altLang="en-US" dirty="0"/>
              <a:t>、</a:t>
            </a:r>
            <a:r>
              <a:rPr lang="en-US" altLang="zh-CN" dirty="0"/>
              <a:t>52</a:t>
            </a:r>
            <a:r>
              <a:rPr lang="zh-CN" altLang="en-US" dirty="0"/>
              <a:t>、</a:t>
            </a:r>
            <a:r>
              <a:rPr lang="en-US" altLang="zh-CN" dirty="0"/>
              <a:t>61</a:t>
            </a:r>
            <a:r>
              <a:rPr lang="zh-CN" altLang="en-US" dirty="0"/>
              <a:t>、</a:t>
            </a:r>
            <a:r>
              <a:rPr lang="en-US" altLang="zh-CN" dirty="0"/>
              <a:t>98</a:t>
            </a:r>
            <a:r>
              <a:rPr lang="zh-CN" altLang="en-US" dirty="0"/>
              <a:t>、</a:t>
            </a:r>
            <a:r>
              <a:rPr lang="en-US" altLang="zh-CN" dirty="0"/>
              <a:t>83</a:t>
            </a:r>
            <a:r>
              <a:rPr lang="zh-CN" altLang="en-US" dirty="0"/>
              <a:t>、</a:t>
            </a:r>
            <a:r>
              <a:rPr lang="en-US" altLang="zh-CN" dirty="0"/>
              <a:t>74</a:t>
            </a:r>
          </a:p>
          <a:p>
            <a:pPr marL="914400" lvl="1" indent="-457200">
              <a:buFont typeface="+mj-lt"/>
              <a:buAutoNum type="alphaUcPeriod"/>
            </a:pPr>
            <a:r>
              <a:rPr lang="en-US" altLang="zh-CN" dirty="0">
                <a:solidFill>
                  <a:srgbClr val="00B050"/>
                </a:solidFill>
              </a:rPr>
              <a:t>15</a:t>
            </a:r>
            <a:r>
              <a:rPr lang="zh-CN" altLang="en-US" dirty="0">
                <a:solidFill>
                  <a:srgbClr val="00B050"/>
                </a:solidFill>
              </a:rPr>
              <a:t>、</a:t>
            </a:r>
            <a:r>
              <a:rPr lang="en-US" altLang="zh-CN" dirty="0">
                <a:solidFill>
                  <a:srgbClr val="00B050"/>
                </a:solidFill>
              </a:rPr>
              <a:t>27</a:t>
            </a:r>
            <a:r>
              <a:rPr lang="zh-CN" altLang="en-US" dirty="0">
                <a:solidFill>
                  <a:srgbClr val="00B050"/>
                </a:solidFill>
              </a:rPr>
              <a:t>、</a:t>
            </a:r>
            <a:r>
              <a:rPr lang="en-US" altLang="zh-CN" dirty="0">
                <a:solidFill>
                  <a:srgbClr val="00B050"/>
                </a:solidFill>
              </a:rPr>
              <a:t>52</a:t>
            </a:r>
            <a:r>
              <a:rPr lang="zh-CN" altLang="en-US" dirty="0">
                <a:solidFill>
                  <a:srgbClr val="00B050"/>
                </a:solidFill>
              </a:rPr>
              <a:t>、</a:t>
            </a:r>
            <a:r>
              <a:rPr lang="en-US" altLang="zh-CN" dirty="0">
                <a:solidFill>
                  <a:srgbClr val="00B050"/>
                </a:solidFill>
              </a:rPr>
              <a:t>36</a:t>
            </a:r>
            <a:r>
              <a:rPr lang="zh-CN" altLang="en-US" dirty="0">
                <a:solidFill>
                  <a:srgbClr val="00B050"/>
                </a:solidFill>
              </a:rPr>
              <a:t>、</a:t>
            </a:r>
            <a:r>
              <a:rPr lang="en-US" altLang="zh-CN" dirty="0">
                <a:solidFill>
                  <a:srgbClr val="00B050"/>
                </a:solidFill>
              </a:rPr>
              <a:t>74</a:t>
            </a:r>
            <a:r>
              <a:rPr lang="zh-CN" altLang="en-US" dirty="0">
                <a:solidFill>
                  <a:srgbClr val="00B050"/>
                </a:solidFill>
              </a:rPr>
              <a:t>、</a:t>
            </a:r>
            <a:r>
              <a:rPr lang="en-US" altLang="zh-CN" dirty="0">
                <a:solidFill>
                  <a:srgbClr val="00B050"/>
                </a:solidFill>
              </a:rPr>
              <a:t>61</a:t>
            </a:r>
            <a:r>
              <a:rPr lang="zh-CN" altLang="en-US" dirty="0">
                <a:solidFill>
                  <a:srgbClr val="00B050"/>
                </a:solidFill>
              </a:rPr>
              <a:t>、</a:t>
            </a:r>
            <a:r>
              <a:rPr lang="en-US" altLang="zh-CN" dirty="0">
                <a:solidFill>
                  <a:srgbClr val="00B050"/>
                </a:solidFill>
              </a:rPr>
              <a:t>83</a:t>
            </a:r>
            <a:r>
              <a:rPr lang="zh-CN" altLang="en-US" dirty="0">
                <a:solidFill>
                  <a:srgbClr val="00B050"/>
                </a:solidFill>
              </a:rPr>
              <a:t>、</a:t>
            </a:r>
            <a:r>
              <a:rPr lang="en-US" altLang="zh-CN" dirty="0">
                <a:solidFill>
                  <a:srgbClr val="00B050"/>
                </a:solidFill>
              </a:rPr>
              <a:t>98</a:t>
            </a:r>
          </a:p>
          <a:p>
            <a:pPr marL="914400" lvl="1" indent="-457200">
              <a:buFont typeface="+mj-lt"/>
              <a:buAutoNum type="alphaUcPeriod"/>
            </a:pPr>
            <a:r>
              <a:rPr lang="en-US" altLang="zh-CN" dirty="0"/>
              <a:t>83</a:t>
            </a:r>
            <a:r>
              <a:rPr lang="zh-CN" altLang="en-US" dirty="0"/>
              <a:t>、</a:t>
            </a:r>
            <a:r>
              <a:rPr lang="en-US" altLang="zh-CN" dirty="0"/>
              <a:t>61</a:t>
            </a:r>
            <a:r>
              <a:rPr lang="zh-CN" altLang="en-US" dirty="0"/>
              <a:t>、</a:t>
            </a:r>
            <a:r>
              <a:rPr lang="en-US" altLang="zh-CN" dirty="0"/>
              <a:t>74</a:t>
            </a:r>
            <a:r>
              <a:rPr lang="zh-CN" altLang="en-US" dirty="0"/>
              <a:t>、</a:t>
            </a:r>
            <a:r>
              <a:rPr lang="en-US" altLang="zh-CN" dirty="0"/>
              <a:t>52</a:t>
            </a:r>
            <a:r>
              <a:rPr lang="zh-CN" altLang="en-US" dirty="0"/>
              <a:t>、</a:t>
            </a:r>
            <a:r>
              <a:rPr lang="en-US" altLang="zh-CN" dirty="0"/>
              <a:t>15</a:t>
            </a:r>
            <a:r>
              <a:rPr lang="zh-CN" altLang="en-US" dirty="0"/>
              <a:t>、</a:t>
            </a:r>
            <a:r>
              <a:rPr lang="en-US" altLang="zh-CN" dirty="0"/>
              <a:t>27</a:t>
            </a:r>
            <a:r>
              <a:rPr lang="zh-CN" altLang="en-US" dirty="0"/>
              <a:t>、</a:t>
            </a:r>
            <a:r>
              <a:rPr lang="en-US" altLang="zh-CN" dirty="0"/>
              <a:t>98</a:t>
            </a:r>
            <a:r>
              <a:rPr lang="zh-CN" altLang="en-US" dirty="0"/>
              <a:t>、</a:t>
            </a:r>
            <a:r>
              <a:rPr lang="en-US" altLang="zh-CN" dirty="0"/>
              <a:t>36</a:t>
            </a:r>
          </a:p>
          <a:p>
            <a:pPr marL="914400" lvl="1" indent="-457200">
              <a:buFont typeface="+mj-lt"/>
              <a:buAutoNum type="alphaUcPeriod"/>
            </a:pPr>
            <a:endParaRPr lang="en-US" altLang="zh-CN" dirty="0"/>
          </a:p>
          <a:p>
            <a:pPr marL="514350" indent="-457200"/>
            <a:r>
              <a:rPr lang="zh-CN" altLang="en-US" dirty="0">
                <a:solidFill>
                  <a:srgbClr val="00B050"/>
                </a:solidFill>
              </a:rPr>
              <a:t>答案错误</a:t>
            </a:r>
          </a:p>
        </p:txBody>
      </p:sp>
    </p:spTree>
    <p:extLst>
      <p:ext uri="{BB962C8B-B14F-4D97-AF65-F5344CB8AC3E}">
        <p14:creationId xmlns:p14="http://schemas.microsoft.com/office/powerpoint/2010/main" val="41658307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a:t>
            </a:r>
          </a:p>
        </p:txBody>
      </p:sp>
      <p:sp>
        <p:nvSpPr>
          <p:cNvPr id="3" name="内容占位符 2"/>
          <p:cNvSpPr>
            <a:spLocks noGrp="1"/>
          </p:cNvSpPr>
          <p:nvPr>
            <p:ph idx="1"/>
          </p:nvPr>
        </p:nvSpPr>
        <p:spPr/>
        <p:txBody>
          <a:bodyPr/>
          <a:lstStyle/>
          <a:p>
            <a:r>
              <a:rPr lang="zh-CN" altLang="en-US" dirty="0"/>
              <a:t>希尔排序的组内排序用的是（）。</a:t>
            </a:r>
            <a:endParaRPr lang="en-US" altLang="zh-CN" dirty="0"/>
          </a:p>
          <a:p>
            <a:pPr marL="914400" lvl="1" indent="-457200">
              <a:buFont typeface="+mj-lt"/>
              <a:buAutoNum type="alphaUcPeriod"/>
            </a:pPr>
            <a:r>
              <a:rPr lang="zh-CN" altLang="en-US" dirty="0">
                <a:solidFill>
                  <a:srgbClr val="00B050"/>
                </a:solidFill>
              </a:rPr>
              <a:t>直接插入排序</a:t>
            </a:r>
            <a:endParaRPr lang="en-US" altLang="zh-CN" dirty="0">
              <a:solidFill>
                <a:srgbClr val="00B050"/>
              </a:solidFill>
            </a:endParaRPr>
          </a:p>
          <a:p>
            <a:pPr marL="914400" lvl="1" indent="-457200">
              <a:buFont typeface="+mj-lt"/>
              <a:buAutoNum type="alphaUcPeriod"/>
            </a:pPr>
            <a:r>
              <a:rPr lang="zh-CN" altLang="en-US" dirty="0"/>
              <a:t>折半插入排序</a:t>
            </a:r>
            <a:endParaRPr lang="en-US" altLang="zh-CN" dirty="0"/>
          </a:p>
          <a:p>
            <a:pPr marL="914400" lvl="1" indent="-457200">
              <a:buFont typeface="+mj-lt"/>
              <a:buAutoNum type="alphaUcPeriod"/>
            </a:pPr>
            <a:r>
              <a:rPr lang="zh-CN" altLang="en-US" dirty="0"/>
              <a:t>快速排序</a:t>
            </a:r>
            <a:endParaRPr lang="en-US" altLang="zh-CN" dirty="0"/>
          </a:p>
          <a:p>
            <a:pPr marL="914400" lvl="1" indent="-457200">
              <a:buFont typeface="+mj-lt"/>
              <a:buAutoNum type="alphaUcPeriod"/>
            </a:pPr>
            <a:r>
              <a:rPr lang="zh-CN" altLang="en-US" dirty="0"/>
              <a:t>归并排序</a:t>
            </a:r>
          </a:p>
        </p:txBody>
      </p:sp>
    </p:spTree>
    <p:extLst>
      <p:ext uri="{BB962C8B-B14F-4D97-AF65-F5344CB8AC3E}">
        <p14:creationId xmlns:p14="http://schemas.microsoft.com/office/powerpoint/2010/main" val="41085575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a:t>
            </a:r>
          </a:p>
        </p:txBody>
      </p:sp>
      <p:sp>
        <p:nvSpPr>
          <p:cNvPr id="3" name="内容占位符 2"/>
          <p:cNvSpPr>
            <a:spLocks noGrp="1"/>
          </p:cNvSpPr>
          <p:nvPr>
            <p:ph idx="1"/>
          </p:nvPr>
        </p:nvSpPr>
        <p:spPr/>
        <p:txBody>
          <a:bodyPr/>
          <a:lstStyle/>
          <a:p>
            <a:r>
              <a:rPr lang="zh-CN" altLang="en-US" dirty="0"/>
              <a:t>用希尔排序方法对一个序列进行排序时，若第一趟排序结果是</a:t>
            </a:r>
            <a:br>
              <a:rPr lang="en-US" altLang="zh-CN" dirty="0"/>
            </a:br>
            <a:r>
              <a:rPr lang="en-US" altLang="zh-CN" dirty="0"/>
              <a:t>9</a:t>
            </a:r>
            <a:r>
              <a:rPr lang="zh-CN" altLang="en-US" dirty="0"/>
              <a:t>，</a:t>
            </a:r>
            <a:r>
              <a:rPr lang="en-US" altLang="zh-CN" dirty="0"/>
              <a:t>1</a:t>
            </a:r>
            <a:r>
              <a:rPr lang="zh-CN" altLang="en-US" dirty="0"/>
              <a:t>，</a:t>
            </a:r>
            <a:r>
              <a:rPr lang="en-US" altLang="zh-CN" dirty="0"/>
              <a:t>4</a:t>
            </a:r>
            <a:r>
              <a:rPr lang="zh-CN" altLang="en-US" dirty="0"/>
              <a:t>，</a:t>
            </a:r>
            <a:r>
              <a:rPr lang="en-US" altLang="zh-CN" dirty="0"/>
              <a:t>13</a:t>
            </a:r>
            <a:r>
              <a:rPr lang="zh-CN" altLang="en-US" dirty="0"/>
              <a:t>，</a:t>
            </a:r>
            <a:r>
              <a:rPr lang="en-US" altLang="zh-CN" dirty="0"/>
              <a:t>7</a:t>
            </a:r>
            <a:r>
              <a:rPr lang="zh-CN" altLang="en-US" dirty="0"/>
              <a:t>，</a:t>
            </a:r>
            <a:r>
              <a:rPr lang="en-US" altLang="zh-CN" dirty="0"/>
              <a:t>8</a:t>
            </a:r>
            <a:r>
              <a:rPr lang="zh-CN" altLang="en-US" dirty="0"/>
              <a:t>，</a:t>
            </a:r>
            <a:r>
              <a:rPr lang="en-US" altLang="zh-CN" dirty="0"/>
              <a:t>20</a:t>
            </a:r>
            <a:r>
              <a:rPr lang="zh-CN" altLang="en-US" dirty="0"/>
              <a:t>，</a:t>
            </a:r>
            <a:r>
              <a:rPr lang="en-US" altLang="zh-CN" dirty="0"/>
              <a:t>23</a:t>
            </a:r>
            <a:r>
              <a:rPr lang="zh-CN" altLang="en-US" dirty="0"/>
              <a:t>，</a:t>
            </a:r>
            <a:r>
              <a:rPr lang="en-US" altLang="zh-CN" dirty="0"/>
              <a:t>15</a:t>
            </a:r>
            <a:r>
              <a:rPr lang="zh-CN" altLang="en-US" dirty="0"/>
              <a:t>，则该趟排序采用的增量（间隔）可能是（）。</a:t>
            </a:r>
            <a:endParaRPr lang="en-US" altLang="zh-CN" dirty="0"/>
          </a:p>
          <a:p>
            <a:pPr marL="914400" lvl="1" indent="-457200">
              <a:buFont typeface="+mj-lt"/>
              <a:buAutoNum type="alphaUcPeriod"/>
            </a:pPr>
            <a:r>
              <a:rPr lang="en-US" altLang="zh-CN" dirty="0"/>
              <a:t>2</a:t>
            </a:r>
          </a:p>
          <a:p>
            <a:pPr marL="914400" lvl="1" indent="-457200">
              <a:buFont typeface="+mj-lt"/>
              <a:buAutoNum type="alphaUcPeriod"/>
            </a:pPr>
            <a:r>
              <a:rPr lang="en-US" altLang="zh-CN" dirty="0">
                <a:solidFill>
                  <a:srgbClr val="00B050"/>
                </a:solidFill>
              </a:rPr>
              <a:t>3</a:t>
            </a:r>
          </a:p>
          <a:p>
            <a:pPr marL="914400" lvl="1" indent="-457200">
              <a:buFont typeface="+mj-lt"/>
              <a:buAutoNum type="alphaUcPeriod"/>
            </a:pPr>
            <a:r>
              <a:rPr lang="en-US" altLang="zh-CN" dirty="0"/>
              <a:t>4</a:t>
            </a:r>
          </a:p>
          <a:p>
            <a:pPr marL="914400" lvl="1" indent="-457200">
              <a:buFont typeface="+mj-lt"/>
              <a:buAutoNum type="alphaUcPeriod"/>
            </a:pPr>
            <a:r>
              <a:rPr lang="en-US" altLang="zh-CN" dirty="0"/>
              <a:t>5</a:t>
            </a:r>
            <a:endParaRPr lang="zh-CN" altLang="en-US" dirty="0"/>
          </a:p>
        </p:txBody>
      </p:sp>
    </p:spTree>
    <p:extLst>
      <p:ext uri="{BB962C8B-B14F-4D97-AF65-F5344CB8AC3E}">
        <p14:creationId xmlns:p14="http://schemas.microsoft.com/office/powerpoint/2010/main" val="18641737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希尔排序</a:t>
            </a:r>
          </a:p>
        </p:txBody>
      </p:sp>
      <p:sp>
        <p:nvSpPr>
          <p:cNvPr id="3" name="内容占位符 2"/>
          <p:cNvSpPr>
            <a:spLocks noGrp="1"/>
          </p:cNvSpPr>
          <p:nvPr>
            <p:ph idx="1"/>
          </p:nvPr>
        </p:nvSpPr>
        <p:spPr/>
        <p:txBody>
          <a:bodyPr/>
          <a:lstStyle/>
          <a:p>
            <a:r>
              <a:rPr lang="zh-CN" altLang="en-US" dirty="0"/>
              <a:t>对初始序列（</a:t>
            </a:r>
            <a:r>
              <a:rPr lang="en-US" altLang="zh-CN" dirty="0"/>
              <a:t>8</a:t>
            </a:r>
            <a:r>
              <a:rPr lang="zh-CN" altLang="en-US" dirty="0"/>
              <a:t>、</a:t>
            </a:r>
            <a:r>
              <a:rPr lang="en-US" altLang="zh-CN" dirty="0"/>
              <a:t>3</a:t>
            </a:r>
            <a:r>
              <a:rPr lang="zh-CN" altLang="en-US" dirty="0"/>
              <a:t>、</a:t>
            </a:r>
            <a:r>
              <a:rPr lang="en-US" altLang="zh-CN" dirty="0"/>
              <a:t>9</a:t>
            </a:r>
            <a:r>
              <a:rPr lang="zh-CN" altLang="en-US" dirty="0"/>
              <a:t>、</a:t>
            </a:r>
            <a:r>
              <a:rPr lang="en-US" altLang="zh-CN" dirty="0"/>
              <a:t>11</a:t>
            </a:r>
            <a:r>
              <a:rPr lang="zh-CN" altLang="en-US" dirty="0"/>
              <a:t>、</a:t>
            </a:r>
            <a:r>
              <a:rPr lang="en-US" altLang="zh-CN" dirty="0"/>
              <a:t>2</a:t>
            </a:r>
            <a:r>
              <a:rPr lang="zh-CN" altLang="en-US" dirty="0"/>
              <a:t>、</a:t>
            </a:r>
            <a:r>
              <a:rPr lang="en-US" altLang="zh-CN" dirty="0"/>
              <a:t>1</a:t>
            </a:r>
            <a:r>
              <a:rPr lang="zh-CN" altLang="en-US" dirty="0"/>
              <a:t>、</a:t>
            </a:r>
            <a:r>
              <a:rPr lang="en-US" altLang="zh-CN" dirty="0"/>
              <a:t>4</a:t>
            </a:r>
            <a:r>
              <a:rPr lang="zh-CN" altLang="en-US" dirty="0"/>
              <a:t>、</a:t>
            </a:r>
            <a:r>
              <a:rPr lang="en-US" altLang="zh-CN" dirty="0"/>
              <a:t>7</a:t>
            </a:r>
            <a:r>
              <a:rPr lang="zh-CN" altLang="en-US" dirty="0"/>
              <a:t>、</a:t>
            </a:r>
            <a:r>
              <a:rPr lang="en-US" altLang="zh-CN" dirty="0"/>
              <a:t>5</a:t>
            </a:r>
            <a:r>
              <a:rPr lang="zh-CN" altLang="en-US" dirty="0"/>
              <a:t>、</a:t>
            </a:r>
            <a:r>
              <a:rPr lang="en-US" altLang="zh-CN" dirty="0"/>
              <a:t>10</a:t>
            </a:r>
            <a:r>
              <a:rPr lang="zh-CN" altLang="en-US" dirty="0"/>
              <a:t>、</a:t>
            </a:r>
            <a:r>
              <a:rPr lang="en-US" altLang="zh-CN" dirty="0"/>
              <a:t>6</a:t>
            </a:r>
            <a:r>
              <a:rPr lang="zh-CN" altLang="en-US" dirty="0"/>
              <a:t>）进行希尔排序。若第一趟排序结果为（</a:t>
            </a:r>
            <a:r>
              <a:rPr lang="en-US" altLang="zh-CN" dirty="0"/>
              <a:t>1</a:t>
            </a:r>
            <a:r>
              <a:rPr lang="zh-CN" altLang="en-US" dirty="0"/>
              <a:t>、</a:t>
            </a:r>
            <a:r>
              <a:rPr lang="en-US" altLang="zh-CN" dirty="0"/>
              <a:t>3</a:t>
            </a:r>
            <a:r>
              <a:rPr lang="zh-CN" altLang="en-US" dirty="0"/>
              <a:t>、</a:t>
            </a:r>
            <a:r>
              <a:rPr lang="en-US" altLang="zh-CN" dirty="0"/>
              <a:t>7</a:t>
            </a:r>
            <a:r>
              <a:rPr lang="zh-CN" altLang="en-US" dirty="0"/>
              <a:t>、</a:t>
            </a:r>
            <a:r>
              <a:rPr lang="en-US" altLang="zh-CN" dirty="0"/>
              <a:t>5</a:t>
            </a:r>
            <a:r>
              <a:rPr lang="zh-CN" altLang="en-US" dirty="0"/>
              <a:t>、</a:t>
            </a:r>
            <a:r>
              <a:rPr lang="en-US" altLang="zh-CN" dirty="0"/>
              <a:t>2</a:t>
            </a:r>
            <a:r>
              <a:rPr lang="zh-CN" altLang="en-US" dirty="0"/>
              <a:t>、</a:t>
            </a:r>
            <a:r>
              <a:rPr lang="en-US" altLang="zh-CN" dirty="0"/>
              <a:t>6</a:t>
            </a:r>
            <a:r>
              <a:rPr lang="zh-CN" altLang="en-US" dirty="0"/>
              <a:t>、</a:t>
            </a:r>
            <a:r>
              <a:rPr lang="en-US" altLang="zh-CN" dirty="0"/>
              <a:t>4</a:t>
            </a:r>
            <a:r>
              <a:rPr lang="zh-CN" altLang="en-US" dirty="0"/>
              <a:t>、</a:t>
            </a:r>
            <a:r>
              <a:rPr lang="en-US" altLang="zh-CN" dirty="0"/>
              <a:t>9</a:t>
            </a:r>
            <a:r>
              <a:rPr lang="zh-CN" altLang="en-US" dirty="0"/>
              <a:t>、</a:t>
            </a:r>
            <a:r>
              <a:rPr lang="en-US" altLang="zh-CN" dirty="0"/>
              <a:t>11</a:t>
            </a:r>
            <a:r>
              <a:rPr lang="zh-CN" altLang="en-US" dirty="0"/>
              <a:t>、</a:t>
            </a:r>
            <a:r>
              <a:rPr lang="en-US" altLang="zh-CN" dirty="0"/>
              <a:t>10</a:t>
            </a:r>
            <a:r>
              <a:rPr lang="zh-CN" altLang="en-US" dirty="0"/>
              <a:t>、</a:t>
            </a:r>
            <a:r>
              <a:rPr lang="en-US" altLang="zh-CN" dirty="0"/>
              <a:t>8</a:t>
            </a:r>
            <a:r>
              <a:rPr lang="zh-CN" altLang="en-US" dirty="0"/>
              <a:t>），第二趟排序结果为（</a:t>
            </a:r>
            <a:r>
              <a:rPr lang="en-US" altLang="zh-CN" dirty="0"/>
              <a:t>1</a:t>
            </a:r>
            <a:r>
              <a:rPr lang="zh-CN" altLang="en-US" dirty="0"/>
              <a:t>、</a:t>
            </a:r>
            <a:r>
              <a:rPr lang="en-US" altLang="zh-CN" dirty="0"/>
              <a:t>2</a:t>
            </a:r>
            <a:r>
              <a:rPr lang="zh-CN" altLang="en-US" dirty="0"/>
              <a:t>、</a:t>
            </a:r>
            <a:r>
              <a:rPr lang="en-US" altLang="zh-CN" dirty="0"/>
              <a:t>6</a:t>
            </a:r>
            <a:r>
              <a:rPr lang="zh-CN" altLang="en-US" dirty="0"/>
              <a:t>、</a:t>
            </a:r>
            <a:r>
              <a:rPr lang="en-US" altLang="zh-CN" dirty="0"/>
              <a:t>4</a:t>
            </a:r>
            <a:r>
              <a:rPr lang="zh-CN" altLang="en-US" dirty="0"/>
              <a:t>、</a:t>
            </a:r>
            <a:r>
              <a:rPr lang="en-US" altLang="zh-CN" dirty="0"/>
              <a:t>3</a:t>
            </a:r>
            <a:r>
              <a:rPr lang="zh-CN" altLang="en-US" dirty="0"/>
              <a:t>、</a:t>
            </a:r>
            <a:r>
              <a:rPr lang="en-US" altLang="zh-CN" dirty="0"/>
              <a:t>7</a:t>
            </a:r>
            <a:r>
              <a:rPr lang="zh-CN" altLang="en-US" dirty="0"/>
              <a:t>、</a:t>
            </a:r>
            <a:r>
              <a:rPr lang="en-US" altLang="zh-CN" dirty="0"/>
              <a:t>5</a:t>
            </a:r>
            <a:r>
              <a:rPr lang="zh-CN" altLang="en-US" dirty="0"/>
              <a:t>、</a:t>
            </a:r>
            <a:r>
              <a:rPr lang="en-US" altLang="zh-CN" dirty="0"/>
              <a:t>8</a:t>
            </a:r>
            <a:r>
              <a:rPr lang="zh-CN" altLang="en-US" dirty="0"/>
              <a:t>、</a:t>
            </a:r>
            <a:r>
              <a:rPr lang="en-US" altLang="zh-CN" dirty="0"/>
              <a:t>11</a:t>
            </a:r>
            <a:r>
              <a:rPr lang="zh-CN" altLang="en-US" dirty="0"/>
              <a:t>、</a:t>
            </a:r>
            <a:r>
              <a:rPr lang="en-US" altLang="zh-CN" dirty="0"/>
              <a:t>10</a:t>
            </a:r>
            <a:r>
              <a:rPr lang="zh-CN" altLang="en-US" dirty="0"/>
              <a:t>、</a:t>
            </a:r>
            <a:r>
              <a:rPr lang="en-US" altLang="zh-CN" dirty="0"/>
              <a:t>9</a:t>
            </a:r>
            <a:r>
              <a:rPr lang="zh-CN" altLang="en-US" dirty="0"/>
              <a:t>），则两趟排序采用的增量（间隔）分别为</a:t>
            </a:r>
            <a:endParaRPr lang="en-US" altLang="zh-CN" dirty="0"/>
          </a:p>
          <a:p>
            <a:pPr marL="858837" lvl="1" indent="-514350">
              <a:buFont typeface="+mj-lt"/>
              <a:buAutoNum type="alphaUcPeriod"/>
            </a:pPr>
            <a:r>
              <a:rPr lang="en-US" altLang="zh-CN" dirty="0"/>
              <a:t>3</a:t>
            </a:r>
            <a:r>
              <a:rPr lang="zh-CN" altLang="en-US" dirty="0"/>
              <a:t>，</a:t>
            </a:r>
            <a:r>
              <a:rPr lang="en-US" altLang="zh-CN" dirty="0"/>
              <a:t>1</a:t>
            </a:r>
          </a:p>
          <a:p>
            <a:pPr marL="858837" lvl="1" indent="-514350">
              <a:buFont typeface="+mj-lt"/>
              <a:buAutoNum type="alphaUcPeriod"/>
            </a:pPr>
            <a:r>
              <a:rPr lang="en-US" altLang="zh-CN" dirty="0"/>
              <a:t>3</a:t>
            </a:r>
            <a:r>
              <a:rPr lang="zh-CN" altLang="en-US" dirty="0"/>
              <a:t>，</a:t>
            </a:r>
            <a:r>
              <a:rPr lang="en-US" altLang="zh-CN" dirty="0"/>
              <a:t>2</a:t>
            </a:r>
          </a:p>
          <a:p>
            <a:pPr marL="858837" lvl="1" indent="-514350">
              <a:buFont typeface="+mj-lt"/>
              <a:buAutoNum type="alphaUcPeriod"/>
            </a:pPr>
            <a:r>
              <a:rPr lang="en-US" altLang="zh-CN" dirty="0"/>
              <a:t>5</a:t>
            </a:r>
            <a:r>
              <a:rPr lang="zh-CN" altLang="en-US" dirty="0"/>
              <a:t>，</a:t>
            </a:r>
            <a:r>
              <a:rPr lang="en-US" altLang="zh-CN" dirty="0"/>
              <a:t>2</a:t>
            </a:r>
          </a:p>
          <a:p>
            <a:pPr marL="858837" lvl="1" indent="-514350">
              <a:buFont typeface="+mj-lt"/>
              <a:buAutoNum type="alphaUcPeriod"/>
            </a:pPr>
            <a:r>
              <a:rPr lang="en-US" altLang="zh-CN" dirty="0">
                <a:solidFill>
                  <a:srgbClr val="00B050"/>
                </a:solidFill>
              </a:rPr>
              <a:t>5</a:t>
            </a:r>
            <a:r>
              <a:rPr lang="zh-CN" altLang="en-US" dirty="0">
                <a:solidFill>
                  <a:srgbClr val="00B050"/>
                </a:solidFill>
              </a:rPr>
              <a:t>，</a:t>
            </a:r>
            <a:r>
              <a:rPr lang="en-US" altLang="zh-CN" dirty="0">
                <a:solidFill>
                  <a:srgbClr val="00B050"/>
                </a:solidFill>
              </a:rPr>
              <a:t>3</a:t>
            </a:r>
          </a:p>
          <a:p>
            <a:pPr marL="858837" lvl="1" indent="-514350">
              <a:buFont typeface="+mj-lt"/>
              <a:buAutoNum type="alphaUcPeriod"/>
            </a:pPr>
            <a:endParaRPr lang="zh-CN" altLang="en-US" dirty="0"/>
          </a:p>
        </p:txBody>
      </p:sp>
    </p:spTree>
    <p:extLst>
      <p:ext uri="{BB962C8B-B14F-4D97-AF65-F5344CB8AC3E}">
        <p14:creationId xmlns:p14="http://schemas.microsoft.com/office/powerpoint/2010/main" val="15225499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a:t>
            </a:r>
          </a:p>
        </p:txBody>
      </p:sp>
      <p:sp>
        <p:nvSpPr>
          <p:cNvPr id="3" name="内容占位符 2"/>
          <p:cNvSpPr>
            <a:spLocks noGrp="1"/>
          </p:cNvSpPr>
          <p:nvPr>
            <p:ph idx="1"/>
          </p:nvPr>
        </p:nvSpPr>
        <p:spPr/>
        <p:txBody>
          <a:bodyPr/>
          <a:lstStyle/>
          <a:p>
            <a:r>
              <a:rPr lang="zh-CN" altLang="en-US" dirty="0"/>
              <a:t>为实现快速排序算法，待排序序列宜采用的存储方式是（）。</a:t>
            </a:r>
            <a:endParaRPr lang="en-US" altLang="zh-CN" dirty="0"/>
          </a:p>
          <a:p>
            <a:pPr marL="914400" lvl="1" indent="-457200">
              <a:buFont typeface="+mj-lt"/>
              <a:buAutoNum type="alphaUcPeriod"/>
            </a:pPr>
            <a:r>
              <a:rPr lang="zh-CN" altLang="en-US" dirty="0">
                <a:solidFill>
                  <a:srgbClr val="00B050"/>
                </a:solidFill>
              </a:rPr>
              <a:t>顺序存储</a:t>
            </a:r>
            <a:endParaRPr lang="en-US" altLang="zh-CN" dirty="0">
              <a:solidFill>
                <a:srgbClr val="00B050"/>
              </a:solidFill>
            </a:endParaRPr>
          </a:p>
          <a:p>
            <a:pPr marL="914400" lvl="1" indent="-457200">
              <a:buFont typeface="+mj-lt"/>
              <a:buAutoNum type="alphaUcPeriod"/>
            </a:pPr>
            <a:r>
              <a:rPr lang="zh-CN" altLang="en-US" dirty="0"/>
              <a:t>散列存储</a:t>
            </a:r>
            <a:endParaRPr lang="en-US" altLang="zh-CN" dirty="0"/>
          </a:p>
          <a:p>
            <a:pPr marL="914400" lvl="1" indent="-457200">
              <a:buFont typeface="+mj-lt"/>
              <a:buAutoNum type="alphaUcPeriod"/>
            </a:pPr>
            <a:r>
              <a:rPr lang="zh-CN" altLang="en-US" dirty="0"/>
              <a:t>链式存储</a:t>
            </a:r>
            <a:endParaRPr lang="en-US" altLang="zh-CN" dirty="0"/>
          </a:p>
          <a:p>
            <a:pPr marL="914400" lvl="1" indent="-457200">
              <a:buFont typeface="+mj-lt"/>
              <a:buAutoNum type="alphaUcPeriod"/>
            </a:pPr>
            <a:r>
              <a:rPr lang="zh-CN" altLang="en-US" dirty="0"/>
              <a:t>索引存储</a:t>
            </a:r>
          </a:p>
        </p:txBody>
      </p:sp>
    </p:spTree>
    <p:extLst>
      <p:ext uri="{BB962C8B-B14F-4D97-AF65-F5344CB8AC3E}">
        <p14:creationId xmlns:p14="http://schemas.microsoft.com/office/powerpoint/2010/main" val="27090188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a:t>
            </a:r>
          </a:p>
        </p:txBody>
      </p:sp>
      <p:sp>
        <p:nvSpPr>
          <p:cNvPr id="3" name="内容占位符 2"/>
          <p:cNvSpPr>
            <a:spLocks noGrp="1"/>
          </p:cNvSpPr>
          <p:nvPr>
            <p:ph idx="1"/>
          </p:nvPr>
        </p:nvSpPr>
        <p:spPr/>
        <p:txBody>
          <a:bodyPr/>
          <a:lstStyle/>
          <a:p>
            <a:r>
              <a:rPr lang="zh-CN" altLang="en-US" dirty="0"/>
              <a:t>采用递归方式对顺序表进行快速排序。下列关于递归次数的叙述中，正确的是（）。</a:t>
            </a:r>
            <a:endParaRPr lang="en-US" altLang="zh-CN" dirty="0"/>
          </a:p>
          <a:p>
            <a:pPr marL="858837" lvl="1" indent="-514350">
              <a:buFont typeface="+mj-lt"/>
              <a:buAutoNum type="alphaUcPeriod"/>
            </a:pPr>
            <a:r>
              <a:rPr lang="zh-CN" altLang="en-US" dirty="0"/>
              <a:t>递归次数与初始数据的排列次数无关</a:t>
            </a:r>
            <a:endParaRPr lang="en-US" altLang="zh-CN" dirty="0"/>
          </a:p>
          <a:p>
            <a:pPr marL="858837" lvl="1" indent="-514350">
              <a:buFont typeface="+mj-lt"/>
              <a:buAutoNum type="alphaUcPeriod"/>
            </a:pPr>
            <a:r>
              <a:rPr lang="zh-CN" altLang="en-US" dirty="0"/>
              <a:t>每次划分后，先处理较长的分区可以减少递归次数</a:t>
            </a:r>
            <a:endParaRPr lang="en-US" altLang="zh-CN" dirty="0"/>
          </a:p>
          <a:p>
            <a:pPr marL="858837" lvl="1" indent="-514350">
              <a:buFont typeface="+mj-lt"/>
              <a:buAutoNum type="alphaUcPeriod"/>
            </a:pPr>
            <a:r>
              <a:rPr lang="zh-CN" altLang="en-US" dirty="0"/>
              <a:t>每次划分后，先处理较短的分区可以减少递归次数</a:t>
            </a:r>
            <a:endParaRPr lang="en-US" altLang="zh-CN" dirty="0"/>
          </a:p>
          <a:p>
            <a:pPr marL="858837" lvl="1" indent="-514350">
              <a:buFont typeface="+mj-lt"/>
              <a:buAutoNum type="alphaUcPeriod"/>
            </a:pPr>
            <a:r>
              <a:rPr lang="zh-CN" altLang="en-US" dirty="0">
                <a:solidFill>
                  <a:srgbClr val="00B050"/>
                </a:solidFill>
              </a:rPr>
              <a:t>递归次数与每次划分后得到的分区的处理顺序无关</a:t>
            </a:r>
          </a:p>
        </p:txBody>
      </p:sp>
    </p:spTree>
    <p:extLst>
      <p:ext uri="{BB962C8B-B14F-4D97-AF65-F5344CB8AC3E}">
        <p14:creationId xmlns:p14="http://schemas.microsoft.com/office/powerpoint/2010/main" val="15806853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a:t>
            </a:r>
          </a:p>
        </p:txBody>
      </p:sp>
      <p:sp>
        <p:nvSpPr>
          <p:cNvPr id="3" name="内容占位符 2"/>
          <p:cNvSpPr>
            <a:spLocks noGrp="1"/>
          </p:cNvSpPr>
          <p:nvPr>
            <p:ph sz="half" idx="1"/>
          </p:nvPr>
        </p:nvSpPr>
        <p:spPr>
          <a:xfrm>
            <a:off x="1117600" y="1905000"/>
            <a:ext cx="6418560" cy="4114800"/>
          </a:xfrm>
        </p:spPr>
        <p:txBody>
          <a:bodyPr/>
          <a:lstStyle/>
          <a:p>
            <a:r>
              <a:rPr lang="zh-CN" altLang="en-US" dirty="0"/>
              <a:t>下列选项中，不可能是快速排序第</a:t>
            </a:r>
            <a:r>
              <a:rPr lang="en-US" altLang="zh-CN" dirty="0"/>
              <a:t>2</a:t>
            </a:r>
            <a:r>
              <a:rPr lang="zh-CN" altLang="en-US" dirty="0"/>
              <a:t>趟排序结果的是（）。</a:t>
            </a:r>
            <a:endParaRPr lang="en-US" altLang="zh-CN" dirty="0"/>
          </a:p>
          <a:p>
            <a:pPr marL="858837" lvl="1" indent="-514350">
              <a:buFont typeface="+mj-lt"/>
              <a:buAutoNum type="alphaUcPeriod"/>
            </a:pPr>
            <a:r>
              <a:rPr lang="en-US" altLang="zh-CN" dirty="0"/>
              <a:t>2</a:t>
            </a:r>
            <a:r>
              <a:rPr lang="zh-CN" altLang="en-US" dirty="0"/>
              <a:t>，</a:t>
            </a:r>
            <a:r>
              <a:rPr lang="en-US" altLang="zh-CN" dirty="0"/>
              <a:t>3</a:t>
            </a:r>
            <a:r>
              <a:rPr lang="zh-CN" altLang="en-US" dirty="0"/>
              <a:t>，</a:t>
            </a:r>
            <a:r>
              <a:rPr lang="en-US" altLang="zh-CN" dirty="0"/>
              <a:t>5</a:t>
            </a:r>
            <a:r>
              <a:rPr lang="zh-CN" altLang="en-US" dirty="0"/>
              <a:t>，</a:t>
            </a:r>
            <a:r>
              <a:rPr lang="en-US" altLang="zh-CN" dirty="0"/>
              <a:t>4</a:t>
            </a:r>
            <a:r>
              <a:rPr lang="zh-CN" altLang="en-US" dirty="0"/>
              <a:t>，</a:t>
            </a:r>
            <a:r>
              <a:rPr lang="en-US" altLang="zh-CN" dirty="0"/>
              <a:t>6</a:t>
            </a:r>
            <a:r>
              <a:rPr lang="zh-CN" altLang="en-US" dirty="0"/>
              <a:t>，</a:t>
            </a:r>
            <a:r>
              <a:rPr lang="en-US" altLang="zh-CN" dirty="0"/>
              <a:t>7</a:t>
            </a:r>
            <a:r>
              <a:rPr lang="zh-CN" altLang="en-US" dirty="0"/>
              <a:t>，</a:t>
            </a:r>
            <a:r>
              <a:rPr lang="en-US" altLang="zh-CN" dirty="0"/>
              <a:t>9</a:t>
            </a:r>
          </a:p>
          <a:p>
            <a:pPr marL="858837" lvl="1" indent="-514350">
              <a:buFont typeface="+mj-lt"/>
              <a:buAutoNum type="alphaUcPeriod"/>
            </a:pPr>
            <a:r>
              <a:rPr lang="en-US" altLang="zh-CN" dirty="0"/>
              <a:t>2</a:t>
            </a:r>
            <a:r>
              <a:rPr lang="zh-CN" altLang="en-US" dirty="0"/>
              <a:t>，</a:t>
            </a:r>
            <a:r>
              <a:rPr lang="en-US" altLang="zh-CN" dirty="0"/>
              <a:t>7</a:t>
            </a:r>
            <a:r>
              <a:rPr lang="zh-CN" altLang="en-US" dirty="0"/>
              <a:t>，</a:t>
            </a:r>
            <a:r>
              <a:rPr lang="en-US" altLang="zh-CN" dirty="0"/>
              <a:t>5</a:t>
            </a:r>
            <a:r>
              <a:rPr lang="zh-CN" altLang="en-US" dirty="0"/>
              <a:t>，</a:t>
            </a:r>
            <a:r>
              <a:rPr lang="en-US" altLang="zh-CN" dirty="0"/>
              <a:t>6</a:t>
            </a:r>
            <a:r>
              <a:rPr lang="zh-CN" altLang="en-US" dirty="0"/>
              <a:t>，</a:t>
            </a:r>
            <a:r>
              <a:rPr lang="en-US" altLang="zh-CN" dirty="0"/>
              <a:t>4</a:t>
            </a:r>
            <a:r>
              <a:rPr lang="zh-CN" altLang="en-US" dirty="0"/>
              <a:t>，</a:t>
            </a:r>
            <a:r>
              <a:rPr lang="en-US" altLang="zh-CN" dirty="0"/>
              <a:t>3</a:t>
            </a:r>
            <a:r>
              <a:rPr lang="zh-CN" altLang="en-US" dirty="0"/>
              <a:t>，</a:t>
            </a:r>
            <a:r>
              <a:rPr lang="en-US" altLang="zh-CN" dirty="0"/>
              <a:t>9</a:t>
            </a:r>
          </a:p>
          <a:p>
            <a:pPr marL="858837" lvl="1" indent="-514350">
              <a:buFont typeface="+mj-lt"/>
              <a:buAutoNum type="alphaUcPeriod"/>
            </a:pPr>
            <a:r>
              <a:rPr lang="en-US" altLang="zh-CN" dirty="0"/>
              <a:t>3</a:t>
            </a:r>
            <a:r>
              <a:rPr lang="zh-CN" altLang="en-US" dirty="0"/>
              <a:t>，</a:t>
            </a:r>
            <a:r>
              <a:rPr lang="en-US" altLang="zh-CN" dirty="0"/>
              <a:t>2</a:t>
            </a:r>
            <a:r>
              <a:rPr lang="zh-CN" altLang="en-US" dirty="0"/>
              <a:t>，</a:t>
            </a:r>
            <a:r>
              <a:rPr lang="en-US" altLang="zh-CN" dirty="0"/>
              <a:t>5</a:t>
            </a:r>
            <a:r>
              <a:rPr lang="zh-CN" altLang="en-US" dirty="0"/>
              <a:t>，</a:t>
            </a:r>
            <a:r>
              <a:rPr lang="en-US" altLang="zh-CN" dirty="0"/>
              <a:t>4</a:t>
            </a:r>
            <a:r>
              <a:rPr lang="zh-CN" altLang="en-US" dirty="0"/>
              <a:t>，</a:t>
            </a:r>
            <a:r>
              <a:rPr lang="en-US" altLang="zh-CN" dirty="0"/>
              <a:t>7</a:t>
            </a:r>
            <a:r>
              <a:rPr lang="zh-CN" altLang="en-US" dirty="0"/>
              <a:t>，</a:t>
            </a:r>
            <a:r>
              <a:rPr lang="en-US" altLang="zh-CN" dirty="0"/>
              <a:t>6</a:t>
            </a:r>
            <a:r>
              <a:rPr lang="zh-CN" altLang="en-US" dirty="0"/>
              <a:t>，</a:t>
            </a:r>
            <a:r>
              <a:rPr lang="en-US" altLang="zh-CN" dirty="0"/>
              <a:t>9</a:t>
            </a:r>
          </a:p>
          <a:p>
            <a:pPr marL="858837" lvl="1" indent="-514350">
              <a:buFont typeface="+mj-lt"/>
              <a:buAutoNum type="alphaUcPeriod"/>
            </a:pPr>
            <a:r>
              <a:rPr lang="en-US" altLang="zh-CN" dirty="0"/>
              <a:t>4</a:t>
            </a:r>
            <a:r>
              <a:rPr lang="zh-CN" altLang="en-US" dirty="0"/>
              <a:t>，</a:t>
            </a:r>
            <a:r>
              <a:rPr lang="en-US" altLang="zh-CN" dirty="0"/>
              <a:t>2</a:t>
            </a:r>
            <a:r>
              <a:rPr lang="zh-CN" altLang="en-US" dirty="0"/>
              <a:t>，</a:t>
            </a:r>
            <a:r>
              <a:rPr lang="en-US" altLang="zh-CN" dirty="0"/>
              <a:t>3</a:t>
            </a:r>
            <a:r>
              <a:rPr lang="zh-CN" altLang="en-US" dirty="0"/>
              <a:t>，</a:t>
            </a:r>
            <a:r>
              <a:rPr lang="en-US" altLang="zh-CN" dirty="0"/>
              <a:t>5</a:t>
            </a:r>
            <a:r>
              <a:rPr lang="zh-CN" altLang="en-US" dirty="0"/>
              <a:t>，</a:t>
            </a:r>
            <a:r>
              <a:rPr lang="en-US" altLang="zh-CN" dirty="0"/>
              <a:t>7</a:t>
            </a:r>
            <a:r>
              <a:rPr lang="zh-CN" altLang="en-US" dirty="0"/>
              <a:t>，</a:t>
            </a:r>
            <a:r>
              <a:rPr lang="en-US" altLang="zh-CN" dirty="0"/>
              <a:t>6</a:t>
            </a:r>
            <a:r>
              <a:rPr lang="zh-CN" altLang="en-US" dirty="0"/>
              <a:t>，</a:t>
            </a:r>
            <a:r>
              <a:rPr lang="en-US" altLang="zh-CN" dirty="0"/>
              <a:t>9</a:t>
            </a:r>
          </a:p>
          <a:p>
            <a:pPr marL="858837" lvl="1" indent="-514350">
              <a:buFont typeface="+mj-lt"/>
              <a:buAutoNum type="alphaUcPeriod"/>
            </a:pPr>
            <a:endParaRPr lang="en-US" altLang="zh-CN" dirty="0"/>
          </a:p>
          <a:p>
            <a:r>
              <a:rPr lang="zh-CN" altLang="en-US" sz="2400" dirty="0">
                <a:solidFill>
                  <a:srgbClr val="00B050"/>
                </a:solidFill>
              </a:rPr>
              <a:t>利用快速排序的性质，</a:t>
            </a:r>
            <a:r>
              <a:rPr lang="zh-CN" altLang="en-US" sz="2400" b="1" dirty="0">
                <a:solidFill>
                  <a:srgbClr val="FF0066"/>
                </a:solidFill>
              </a:rPr>
              <a:t>快速排序每一趟至少能够保证一个元素落在最终位置</a:t>
            </a:r>
            <a:r>
              <a:rPr lang="zh-CN" altLang="en-US" sz="2400" dirty="0">
                <a:solidFill>
                  <a:srgbClr val="00B050"/>
                </a:solidFill>
              </a:rPr>
              <a:t>，即枢轴一定落在最终位置。这里进行了两趟快速排序，至少两个元素落在最终位置。</a:t>
            </a:r>
          </a:p>
        </p:txBody>
      </p:sp>
      <p:pic>
        <p:nvPicPr>
          <p:cNvPr id="8" name="Picture 2" descr="https://pica.zhimg.com/v2-a92e4be22416e7edda79a4dcace37d62_r.jpg">
            <a:extLst>
              <a:ext uri="{FF2B5EF4-FFF2-40B4-BE49-F238E27FC236}">
                <a16:creationId xmlns:a16="http://schemas.microsoft.com/office/drawing/2014/main" id="{8C5573E4-8F59-45C1-9E36-2CA1487B6C51}"/>
              </a:ext>
            </a:extLst>
          </p:cNvPr>
          <p:cNvPicPr>
            <a:picLocks noGrp="1" noChangeAspect="1" noChangeArrowheads="1"/>
          </p:cNvPicPr>
          <p:nvPr>
            <p:ph sz="half" idx="2"/>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326" t="4446" r="58662" b="8000"/>
          <a:stretch/>
        </p:blipFill>
        <p:spPr bwMode="auto">
          <a:xfrm>
            <a:off x="7781158" y="177035"/>
            <a:ext cx="3499418" cy="620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324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a:t>
            </a:r>
          </a:p>
        </p:txBody>
      </p:sp>
      <p:sp>
        <p:nvSpPr>
          <p:cNvPr id="3" name="内容占位符 2"/>
          <p:cNvSpPr>
            <a:spLocks noGrp="1"/>
          </p:cNvSpPr>
          <p:nvPr>
            <p:ph idx="1"/>
          </p:nvPr>
        </p:nvSpPr>
        <p:spPr/>
        <p:txBody>
          <a:bodyPr/>
          <a:lstStyle/>
          <a:p>
            <a:r>
              <a:rPr lang="zh-CN" altLang="en-US" dirty="0"/>
              <a:t>下列选项中，不可能是快速排序第</a:t>
            </a:r>
            <a:r>
              <a:rPr lang="en-US" altLang="zh-CN" dirty="0"/>
              <a:t>2</a:t>
            </a:r>
            <a:r>
              <a:rPr lang="zh-CN" altLang="en-US" dirty="0"/>
              <a:t>趟排序结果的是（）。</a:t>
            </a:r>
            <a:endParaRPr lang="en-US" altLang="zh-CN" dirty="0"/>
          </a:p>
          <a:p>
            <a:pPr marL="914400" lvl="1" indent="-457200">
              <a:buFont typeface="+mj-lt"/>
              <a:buAutoNum type="alphaUcPeriod"/>
            </a:pPr>
            <a:r>
              <a:rPr lang="en-US" altLang="zh-CN" dirty="0"/>
              <a:t>5</a:t>
            </a:r>
            <a:r>
              <a:rPr lang="zh-CN" altLang="en-US" dirty="0"/>
              <a:t>，</a:t>
            </a:r>
            <a:r>
              <a:rPr lang="en-US" altLang="zh-CN" dirty="0"/>
              <a:t>2</a:t>
            </a:r>
            <a:r>
              <a:rPr lang="zh-CN" altLang="en-US" dirty="0"/>
              <a:t>，</a:t>
            </a:r>
            <a:r>
              <a:rPr lang="en-US" altLang="zh-CN" dirty="0"/>
              <a:t>16</a:t>
            </a:r>
            <a:r>
              <a:rPr lang="zh-CN" altLang="en-US" dirty="0"/>
              <a:t>，</a:t>
            </a:r>
            <a:r>
              <a:rPr lang="en-US" altLang="zh-CN" dirty="0"/>
              <a:t>12</a:t>
            </a:r>
            <a:r>
              <a:rPr lang="zh-CN" altLang="en-US" dirty="0"/>
              <a:t>，</a:t>
            </a:r>
            <a:r>
              <a:rPr lang="en-US" altLang="zh-CN" dirty="0"/>
              <a:t>28</a:t>
            </a:r>
            <a:r>
              <a:rPr lang="zh-CN" altLang="en-US" dirty="0"/>
              <a:t>，</a:t>
            </a:r>
            <a:r>
              <a:rPr lang="en-US" altLang="zh-CN" dirty="0"/>
              <a:t>60</a:t>
            </a:r>
            <a:r>
              <a:rPr lang="zh-CN" altLang="en-US" dirty="0"/>
              <a:t>，</a:t>
            </a:r>
            <a:r>
              <a:rPr lang="en-US" altLang="zh-CN" dirty="0"/>
              <a:t>32</a:t>
            </a:r>
            <a:r>
              <a:rPr lang="zh-CN" altLang="en-US" dirty="0"/>
              <a:t>，</a:t>
            </a:r>
            <a:r>
              <a:rPr lang="en-US" altLang="zh-CN" dirty="0"/>
              <a:t>72</a:t>
            </a:r>
          </a:p>
          <a:p>
            <a:pPr marL="914400" lvl="1" indent="-457200">
              <a:buFont typeface="+mj-lt"/>
              <a:buAutoNum type="alphaUcPeriod"/>
            </a:pPr>
            <a:r>
              <a:rPr lang="en-US" altLang="zh-CN" dirty="0"/>
              <a:t>2</a:t>
            </a:r>
            <a:r>
              <a:rPr lang="zh-CN" altLang="en-US" dirty="0"/>
              <a:t>，</a:t>
            </a:r>
            <a:r>
              <a:rPr lang="en-US" altLang="zh-CN" dirty="0"/>
              <a:t>16</a:t>
            </a:r>
            <a:r>
              <a:rPr lang="zh-CN" altLang="en-US" dirty="0"/>
              <a:t>，</a:t>
            </a:r>
            <a:r>
              <a:rPr lang="en-US" altLang="zh-CN" dirty="0"/>
              <a:t>5</a:t>
            </a:r>
            <a:r>
              <a:rPr lang="zh-CN" altLang="en-US" dirty="0"/>
              <a:t>，</a:t>
            </a:r>
            <a:r>
              <a:rPr lang="en-US" altLang="zh-CN" dirty="0"/>
              <a:t>28</a:t>
            </a:r>
            <a:r>
              <a:rPr lang="zh-CN" altLang="en-US" dirty="0"/>
              <a:t>，</a:t>
            </a:r>
            <a:r>
              <a:rPr lang="en-US" altLang="zh-CN" dirty="0"/>
              <a:t>12</a:t>
            </a:r>
            <a:r>
              <a:rPr lang="zh-CN" altLang="en-US" dirty="0"/>
              <a:t>，</a:t>
            </a:r>
            <a:r>
              <a:rPr lang="en-US" altLang="zh-CN" dirty="0"/>
              <a:t>60</a:t>
            </a:r>
            <a:r>
              <a:rPr lang="zh-CN" altLang="en-US" dirty="0"/>
              <a:t>，</a:t>
            </a:r>
            <a:r>
              <a:rPr lang="en-US" altLang="zh-CN" dirty="0"/>
              <a:t>32</a:t>
            </a:r>
            <a:r>
              <a:rPr lang="zh-CN" altLang="en-US" dirty="0"/>
              <a:t>，</a:t>
            </a:r>
            <a:r>
              <a:rPr lang="en-US" altLang="zh-CN" dirty="0"/>
              <a:t>72</a:t>
            </a:r>
          </a:p>
          <a:p>
            <a:pPr marL="914400" lvl="1" indent="-457200">
              <a:buFont typeface="+mj-lt"/>
              <a:buAutoNum type="alphaUcPeriod"/>
            </a:pPr>
            <a:r>
              <a:rPr lang="en-US" altLang="zh-CN" dirty="0"/>
              <a:t>2</a:t>
            </a:r>
            <a:r>
              <a:rPr lang="zh-CN" altLang="en-US" dirty="0"/>
              <a:t>，</a:t>
            </a:r>
            <a:r>
              <a:rPr lang="en-US" altLang="zh-CN" dirty="0"/>
              <a:t>12</a:t>
            </a:r>
            <a:r>
              <a:rPr lang="zh-CN" altLang="en-US" dirty="0"/>
              <a:t>，</a:t>
            </a:r>
            <a:r>
              <a:rPr lang="en-US" altLang="zh-CN" dirty="0"/>
              <a:t>16</a:t>
            </a:r>
            <a:r>
              <a:rPr lang="zh-CN" altLang="en-US" dirty="0"/>
              <a:t>，</a:t>
            </a:r>
            <a:r>
              <a:rPr lang="en-US" altLang="zh-CN" dirty="0"/>
              <a:t>5</a:t>
            </a:r>
            <a:r>
              <a:rPr lang="zh-CN" altLang="en-US" dirty="0"/>
              <a:t>，</a:t>
            </a:r>
            <a:r>
              <a:rPr lang="en-US" altLang="zh-CN" dirty="0"/>
              <a:t>28</a:t>
            </a:r>
            <a:r>
              <a:rPr lang="zh-CN" altLang="en-US" dirty="0"/>
              <a:t>，</a:t>
            </a:r>
            <a:r>
              <a:rPr lang="en-US" altLang="zh-CN" dirty="0"/>
              <a:t>32</a:t>
            </a:r>
            <a:r>
              <a:rPr lang="zh-CN" altLang="en-US" dirty="0"/>
              <a:t>，</a:t>
            </a:r>
            <a:r>
              <a:rPr lang="en-US" altLang="zh-CN" dirty="0"/>
              <a:t>72</a:t>
            </a:r>
            <a:r>
              <a:rPr lang="zh-CN" altLang="en-US" dirty="0"/>
              <a:t>，</a:t>
            </a:r>
            <a:r>
              <a:rPr lang="en-US" altLang="zh-CN" dirty="0"/>
              <a:t>60</a:t>
            </a:r>
          </a:p>
          <a:p>
            <a:pPr marL="914400" lvl="1" indent="-457200">
              <a:buFont typeface="+mj-lt"/>
              <a:buAutoNum type="alphaUcPeriod"/>
            </a:pPr>
            <a:r>
              <a:rPr lang="en-US" altLang="zh-CN" dirty="0">
                <a:solidFill>
                  <a:srgbClr val="00B050"/>
                </a:solidFill>
              </a:rPr>
              <a:t>5</a:t>
            </a:r>
            <a:r>
              <a:rPr lang="zh-CN" altLang="en-US" dirty="0">
                <a:solidFill>
                  <a:srgbClr val="00B050"/>
                </a:solidFill>
              </a:rPr>
              <a:t>，</a:t>
            </a:r>
            <a:r>
              <a:rPr lang="en-US" altLang="zh-CN" dirty="0">
                <a:solidFill>
                  <a:srgbClr val="00B050"/>
                </a:solidFill>
              </a:rPr>
              <a:t>2</a:t>
            </a:r>
            <a:r>
              <a:rPr lang="zh-CN" altLang="en-US" dirty="0">
                <a:solidFill>
                  <a:srgbClr val="00B050"/>
                </a:solidFill>
              </a:rPr>
              <a:t>，</a:t>
            </a:r>
            <a:r>
              <a:rPr lang="en-US" altLang="zh-CN" dirty="0">
                <a:solidFill>
                  <a:srgbClr val="00B050"/>
                </a:solidFill>
              </a:rPr>
              <a:t>12</a:t>
            </a:r>
            <a:r>
              <a:rPr lang="zh-CN" altLang="en-US" dirty="0">
                <a:solidFill>
                  <a:srgbClr val="00B050"/>
                </a:solidFill>
              </a:rPr>
              <a:t>，</a:t>
            </a:r>
            <a:r>
              <a:rPr lang="en-US" altLang="zh-CN" dirty="0">
                <a:solidFill>
                  <a:srgbClr val="00B050"/>
                </a:solidFill>
              </a:rPr>
              <a:t>28</a:t>
            </a:r>
            <a:r>
              <a:rPr lang="zh-CN" altLang="en-US" dirty="0">
                <a:solidFill>
                  <a:srgbClr val="00B050"/>
                </a:solidFill>
              </a:rPr>
              <a:t>，</a:t>
            </a:r>
            <a:r>
              <a:rPr lang="en-US" altLang="zh-CN" dirty="0">
                <a:solidFill>
                  <a:srgbClr val="00B050"/>
                </a:solidFill>
              </a:rPr>
              <a:t>16</a:t>
            </a:r>
            <a:r>
              <a:rPr lang="zh-CN" altLang="en-US" dirty="0">
                <a:solidFill>
                  <a:srgbClr val="00B050"/>
                </a:solidFill>
              </a:rPr>
              <a:t>，</a:t>
            </a:r>
            <a:r>
              <a:rPr lang="en-US" altLang="zh-CN" dirty="0">
                <a:solidFill>
                  <a:srgbClr val="00B050"/>
                </a:solidFill>
              </a:rPr>
              <a:t>32</a:t>
            </a:r>
            <a:r>
              <a:rPr lang="zh-CN" altLang="en-US" dirty="0">
                <a:solidFill>
                  <a:srgbClr val="00B050"/>
                </a:solidFill>
              </a:rPr>
              <a:t>，</a:t>
            </a:r>
            <a:r>
              <a:rPr lang="en-US" altLang="zh-CN" dirty="0">
                <a:solidFill>
                  <a:srgbClr val="00B050"/>
                </a:solidFill>
              </a:rPr>
              <a:t>72</a:t>
            </a:r>
            <a:r>
              <a:rPr lang="zh-CN" altLang="en-US" dirty="0">
                <a:solidFill>
                  <a:srgbClr val="00B050"/>
                </a:solidFill>
              </a:rPr>
              <a:t>，</a:t>
            </a:r>
            <a:r>
              <a:rPr lang="en-US" altLang="zh-CN" dirty="0">
                <a:solidFill>
                  <a:srgbClr val="00B050"/>
                </a:solidFill>
              </a:rPr>
              <a:t>60</a:t>
            </a:r>
          </a:p>
          <a:p>
            <a:pPr marL="914400" lvl="1" indent="-457200">
              <a:buFont typeface="+mj-lt"/>
              <a:buAutoNum type="alphaUcPeriod"/>
            </a:pPr>
            <a:endParaRPr lang="en-US" altLang="zh-CN" dirty="0"/>
          </a:p>
          <a:p>
            <a:pPr marL="514350" indent="-457200"/>
            <a:r>
              <a:rPr lang="zh-CN" altLang="en-US" b="1" dirty="0">
                <a:solidFill>
                  <a:srgbClr val="FF0066"/>
                </a:solidFill>
              </a:rPr>
              <a:t>本题的难度相当大。</a:t>
            </a:r>
          </a:p>
        </p:txBody>
      </p:sp>
    </p:spTree>
    <p:extLst>
      <p:ext uri="{BB962C8B-B14F-4D97-AF65-F5344CB8AC3E}">
        <p14:creationId xmlns:p14="http://schemas.microsoft.com/office/powerpoint/2010/main" val="26229813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BDAC6-D639-45BD-B99F-C5C3ECA5AD8B}"/>
              </a:ext>
            </a:extLst>
          </p:cNvPr>
          <p:cNvSpPr>
            <a:spLocks noGrp="1"/>
          </p:cNvSpPr>
          <p:nvPr>
            <p:ph type="title"/>
          </p:nvPr>
        </p:nvSpPr>
        <p:spPr/>
        <p:txBody>
          <a:bodyPr/>
          <a:lstStyle/>
          <a:p>
            <a:r>
              <a:rPr lang="zh-CN" altLang="en-US" dirty="0">
                <a:solidFill>
                  <a:srgbClr val="00B050"/>
                </a:solidFill>
              </a:rPr>
              <a:t>快速排序</a:t>
            </a:r>
          </a:p>
        </p:txBody>
      </p:sp>
      <p:sp>
        <p:nvSpPr>
          <p:cNvPr id="3" name="内容占位符 2">
            <a:extLst>
              <a:ext uri="{FF2B5EF4-FFF2-40B4-BE49-F238E27FC236}">
                <a16:creationId xmlns:a16="http://schemas.microsoft.com/office/drawing/2014/main" id="{B92D0C1D-3FD2-4711-A4E7-63821178282B}"/>
              </a:ext>
            </a:extLst>
          </p:cNvPr>
          <p:cNvSpPr>
            <a:spLocks noGrp="1"/>
          </p:cNvSpPr>
          <p:nvPr>
            <p:ph sz="half" idx="1"/>
          </p:nvPr>
        </p:nvSpPr>
        <p:spPr>
          <a:xfrm>
            <a:off x="1117600" y="1905000"/>
            <a:ext cx="3394224" cy="4114800"/>
          </a:xfrm>
        </p:spPr>
        <p:txBody>
          <a:bodyPr/>
          <a:lstStyle/>
          <a:p>
            <a:r>
              <a:rPr lang="zh-CN" altLang="en-US" dirty="0"/>
              <a:t>两趟快速排序，至少两个元素落在最终位置：均符合。</a:t>
            </a:r>
            <a:endParaRPr lang="en-US" altLang="zh-CN" dirty="0"/>
          </a:p>
          <a:p>
            <a:r>
              <a:rPr lang="zh-CN" altLang="en-US" dirty="0"/>
              <a:t>检查枢轴左边的元素都小于枢轴，右边元素都大于枢轴：均符合。</a:t>
            </a:r>
            <a:endParaRPr lang="en-US" altLang="zh-CN" dirty="0"/>
          </a:p>
          <a:p>
            <a:r>
              <a:rPr lang="zh-CN" altLang="en-US" dirty="0"/>
              <a:t>画出递归树：</a:t>
            </a:r>
            <a:r>
              <a:rPr lang="en-US" altLang="zh-CN" dirty="0"/>
              <a:t>D</a:t>
            </a:r>
            <a:r>
              <a:rPr lang="zh-CN" altLang="en-US" dirty="0"/>
              <a:t>无法构造。</a:t>
            </a:r>
            <a:endParaRPr lang="en-US" altLang="zh-CN" dirty="0"/>
          </a:p>
          <a:p>
            <a:endParaRPr lang="zh-CN" altLang="en-US" dirty="0"/>
          </a:p>
        </p:txBody>
      </p:sp>
      <p:pic>
        <p:nvPicPr>
          <p:cNvPr id="9218" name="Picture 2" descr="https://pic4.zhimg.com/v2-fe2c2c8e0b5520c3bd3d1e47edb479fd_r.jpg">
            <a:extLst>
              <a:ext uri="{FF2B5EF4-FFF2-40B4-BE49-F238E27FC236}">
                <a16:creationId xmlns:a16="http://schemas.microsoft.com/office/drawing/2014/main" id="{1231301A-F4BE-4D5B-BA97-28E36C55A861}"/>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1824" y="745722"/>
            <a:ext cx="7680176" cy="576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9685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a:lstStyle/>
          <a:p>
            <a:r>
              <a:rPr lang="zh-CN" altLang="en-US" dirty="0"/>
              <a:t>快速排序</a:t>
            </a:r>
          </a:p>
        </p:txBody>
      </p:sp>
      <p:sp>
        <p:nvSpPr>
          <p:cNvPr id="596995" name="Rectangle 3"/>
          <p:cNvSpPr>
            <a:spLocks noGrp="1" noChangeArrowheads="1"/>
          </p:cNvSpPr>
          <p:nvPr>
            <p:ph type="body" idx="1"/>
          </p:nvPr>
        </p:nvSpPr>
        <p:spPr/>
        <p:txBody>
          <a:bodyPr/>
          <a:lstStyle/>
          <a:p>
            <a:r>
              <a:rPr lang="zh-CN" altLang="en-US" dirty="0"/>
              <a:t>已知由</a:t>
            </a:r>
            <a:r>
              <a:rPr lang="en-US" altLang="zh-CN" dirty="0"/>
              <a:t>n(n&gt;=2)</a:t>
            </a:r>
            <a:r>
              <a:rPr lang="zh-CN" altLang="en-US" dirty="0"/>
              <a:t>个正整数构成的集合</a:t>
            </a:r>
            <a:r>
              <a:rPr lang="en-US" altLang="zh-CN" dirty="0"/>
              <a:t>A = {a</a:t>
            </a:r>
            <a:r>
              <a:rPr lang="en-US" altLang="zh-CN" baseline="-25000" dirty="0"/>
              <a:t>k</a:t>
            </a:r>
            <a:r>
              <a:rPr lang="en-US" altLang="zh-CN" dirty="0"/>
              <a:t>|0&lt;=k&lt;n}</a:t>
            </a:r>
            <a:r>
              <a:rPr lang="zh-CN" altLang="en-US" dirty="0"/>
              <a:t>，将其划分为两个不相交的子集</a:t>
            </a:r>
            <a:r>
              <a:rPr lang="en-US" altLang="zh-CN" dirty="0"/>
              <a:t>A</a:t>
            </a:r>
            <a:r>
              <a:rPr lang="en-US" altLang="zh-CN" baseline="-25000" dirty="0"/>
              <a:t>1</a:t>
            </a:r>
            <a:r>
              <a:rPr lang="zh-CN" altLang="en-US" dirty="0"/>
              <a:t>和</a:t>
            </a:r>
            <a:r>
              <a:rPr lang="en-US" altLang="zh-CN" dirty="0"/>
              <a:t>A</a:t>
            </a:r>
            <a:r>
              <a:rPr lang="en-US" altLang="zh-CN" baseline="-25000" dirty="0"/>
              <a:t>2</a:t>
            </a:r>
            <a:r>
              <a:rPr lang="zh-CN" altLang="en-US" dirty="0"/>
              <a:t>，元素个数分别是</a:t>
            </a:r>
            <a:r>
              <a:rPr lang="en-US" altLang="zh-CN" dirty="0"/>
              <a:t>n</a:t>
            </a:r>
            <a:r>
              <a:rPr lang="en-US" altLang="zh-CN" baseline="-25000" dirty="0"/>
              <a:t>1</a:t>
            </a:r>
            <a:r>
              <a:rPr lang="zh-CN" altLang="en-US" dirty="0"/>
              <a:t>和</a:t>
            </a:r>
            <a:r>
              <a:rPr lang="en-US" altLang="zh-CN" dirty="0"/>
              <a:t>n</a:t>
            </a:r>
            <a:r>
              <a:rPr lang="en-US" altLang="zh-CN" baseline="-25000" dirty="0"/>
              <a:t>2</a:t>
            </a:r>
            <a:r>
              <a:rPr lang="zh-CN" altLang="en-US" dirty="0"/>
              <a:t>，</a:t>
            </a:r>
            <a:r>
              <a:rPr lang="en-US" altLang="zh-CN" dirty="0"/>
              <a:t>A</a:t>
            </a:r>
            <a:r>
              <a:rPr lang="en-US" altLang="zh-CN" baseline="-25000" dirty="0"/>
              <a:t>1</a:t>
            </a:r>
            <a:r>
              <a:rPr lang="zh-CN" altLang="en-US" dirty="0"/>
              <a:t>和</a:t>
            </a:r>
            <a:r>
              <a:rPr lang="en-US" altLang="zh-CN" dirty="0"/>
              <a:t>A</a:t>
            </a:r>
            <a:r>
              <a:rPr lang="en-US" altLang="zh-CN" baseline="-25000" dirty="0"/>
              <a:t>2</a:t>
            </a:r>
            <a:r>
              <a:rPr lang="zh-CN" altLang="en-US" dirty="0"/>
              <a:t>中的元素之和分别为</a:t>
            </a:r>
            <a:r>
              <a:rPr lang="en-US" altLang="zh-CN" dirty="0"/>
              <a:t>S</a:t>
            </a:r>
            <a:r>
              <a:rPr lang="en-US" altLang="zh-CN" baseline="-25000" dirty="0"/>
              <a:t>1</a:t>
            </a:r>
            <a:r>
              <a:rPr lang="zh-CN" altLang="en-US" dirty="0"/>
              <a:t>和</a:t>
            </a:r>
            <a:r>
              <a:rPr lang="en-US" altLang="zh-CN" dirty="0"/>
              <a:t>S</a:t>
            </a:r>
            <a:r>
              <a:rPr lang="en-US" altLang="zh-CN" baseline="-25000" dirty="0"/>
              <a:t>2</a:t>
            </a:r>
            <a:r>
              <a:rPr lang="zh-CN" altLang="en-US" dirty="0"/>
              <a:t>。试设计一个尽可能高效的划分算法，满足</a:t>
            </a:r>
            <a:r>
              <a:rPr lang="en-US" altLang="zh-CN" dirty="0"/>
              <a:t>|n</a:t>
            </a:r>
            <a:r>
              <a:rPr lang="en-US" altLang="zh-CN" baseline="-25000" dirty="0"/>
              <a:t>1</a:t>
            </a:r>
            <a:r>
              <a:rPr lang="en-US" altLang="zh-CN" dirty="0"/>
              <a:t>-n</a:t>
            </a:r>
            <a:r>
              <a:rPr lang="en-US" altLang="zh-CN" baseline="-25000" dirty="0"/>
              <a:t>2</a:t>
            </a:r>
            <a:r>
              <a:rPr lang="en-US" altLang="zh-CN" dirty="0"/>
              <a:t>|</a:t>
            </a:r>
            <a:r>
              <a:rPr lang="zh-CN" altLang="en-US" dirty="0"/>
              <a:t>最小且</a:t>
            </a:r>
            <a:r>
              <a:rPr lang="en-US" altLang="zh-CN" dirty="0"/>
              <a:t>|S</a:t>
            </a:r>
            <a:r>
              <a:rPr lang="en-US" altLang="zh-CN" baseline="-25000" dirty="0"/>
              <a:t>1</a:t>
            </a:r>
            <a:r>
              <a:rPr lang="en-US" altLang="zh-CN" dirty="0"/>
              <a:t>-S</a:t>
            </a:r>
            <a:r>
              <a:rPr lang="en-US" altLang="zh-CN" baseline="-25000" dirty="0"/>
              <a:t>2</a:t>
            </a:r>
            <a:r>
              <a:rPr lang="en-US" altLang="zh-CN" dirty="0"/>
              <a:t>|</a:t>
            </a:r>
            <a:r>
              <a:rPr lang="zh-CN" altLang="en-US" dirty="0"/>
              <a:t>最大，并说明所设计算法的时间复杂度和空间复杂度。</a:t>
            </a:r>
            <a:endParaRPr lang="en-US" altLang="zh-CN" dirty="0"/>
          </a:p>
          <a:p>
            <a:r>
              <a:rPr lang="en-US" altLang="zh-CN" dirty="0">
                <a:hlinkClick r:id="rId3"/>
              </a:rPr>
              <a:t>2016</a:t>
            </a:r>
            <a:r>
              <a:rPr lang="zh-CN" altLang="en-US" dirty="0">
                <a:hlinkClick r:id="rId3"/>
              </a:rPr>
              <a:t>年</a:t>
            </a:r>
            <a:r>
              <a:rPr lang="en-US" altLang="zh-CN" dirty="0">
                <a:hlinkClick r:id="rId3"/>
              </a:rPr>
              <a:t>408</a:t>
            </a:r>
            <a:r>
              <a:rPr lang="zh-CN" altLang="en-US" dirty="0">
                <a:hlinkClick r:id="rId3"/>
              </a:rPr>
              <a:t>真题数据结构篇 </a:t>
            </a:r>
            <a:r>
              <a:rPr lang="en-US" altLang="zh-CN" dirty="0">
                <a:hlinkClick r:id="rId3"/>
              </a:rPr>
              <a:t>- </a:t>
            </a:r>
            <a:r>
              <a:rPr lang="zh-CN" altLang="en-US" dirty="0">
                <a:hlinkClick r:id="rId3"/>
              </a:rPr>
              <a:t>知乎</a:t>
            </a:r>
            <a:endParaRPr lang="zh-CN" altLang="en-US" dirty="0"/>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F5F0D3F6-D83D-4624-82E3-DCBF1798D8BC}"/>
                  </a:ext>
                </a:extLst>
              </p:cNvPr>
              <p:cNvSpPr/>
              <p:nvPr/>
            </p:nvSpPr>
            <p:spPr>
              <a:xfrm>
                <a:off x="812800" y="4725144"/>
                <a:ext cx="11043840" cy="1938992"/>
              </a:xfrm>
              <a:prstGeom prst="rect">
                <a:avLst/>
              </a:prstGeom>
            </p:spPr>
            <p:txBody>
              <a:bodyPr wrap="square">
                <a:spAutoFit/>
              </a:bodyPr>
              <a:lstStyle/>
              <a:p>
                <a:r>
                  <a:rPr lang="zh-CN" altLang="en-US" sz="2400" dirty="0">
                    <a:solidFill>
                      <a:srgbClr val="00B050"/>
                    </a:solidFill>
                  </a:rPr>
                  <a:t>先满足元素个数尽量相等：若 </a:t>
                </a:r>
                <a14:m>
                  <m:oMath xmlns:m="http://schemas.openxmlformats.org/officeDocument/2006/math">
                    <m:r>
                      <a:rPr lang="en-US" altLang="zh-CN" sz="2400" i="1" dirty="0" smtClean="0">
                        <a:solidFill>
                          <a:srgbClr val="00B050"/>
                        </a:solidFill>
                        <a:latin typeface="Cambria Math" panose="02040503050406030204" pitchFamily="18" charset="0"/>
                      </a:rPr>
                      <m:t>𝑛</m:t>
                    </m:r>
                  </m:oMath>
                </a14:m>
                <a:r>
                  <a:rPr lang="en-US" altLang="zh-CN" sz="2400" dirty="0">
                    <a:solidFill>
                      <a:srgbClr val="00B050"/>
                    </a:solidFill>
                  </a:rPr>
                  <a:t> </a:t>
                </a:r>
                <a:r>
                  <a:rPr lang="zh-CN" altLang="en-US" sz="2400" dirty="0">
                    <a:solidFill>
                      <a:srgbClr val="00B050"/>
                    </a:solidFill>
                  </a:rPr>
                  <a:t>为偶数，</a:t>
                </a:r>
                <a14:m>
                  <m:oMath xmlns:m="http://schemas.openxmlformats.org/officeDocument/2006/math">
                    <m:sSub>
                      <m:sSubPr>
                        <m:ctrlPr>
                          <a:rPr lang="en-US" altLang="zh-CN" sz="2400" b="0" i="1" dirty="0" smtClean="0">
                            <a:solidFill>
                              <a:srgbClr val="00B050"/>
                            </a:solidFill>
                            <a:latin typeface="Cambria Math" panose="02040503050406030204" pitchFamily="18" charset="0"/>
                          </a:rPr>
                        </m:ctrlPr>
                      </m:sSubPr>
                      <m:e>
                        <m:r>
                          <a:rPr lang="zh-CN" altLang="en-US" sz="2400" i="1" dirty="0" smtClean="0">
                            <a:solidFill>
                              <a:srgbClr val="00B050"/>
                            </a:solidFill>
                            <a:latin typeface="Cambria Math" panose="02040503050406030204" pitchFamily="18" charset="0"/>
                          </a:rPr>
                          <m:t>𝑛</m:t>
                        </m:r>
                      </m:e>
                      <m:sub>
                        <m:r>
                          <a:rPr lang="en-US" altLang="zh-CN" sz="2400" i="1" dirty="0">
                            <a:solidFill>
                              <a:srgbClr val="00B050"/>
                            </a:solidFill>
                            <a:latin typeface="Cambria Math" panose="02040503050406030204" pitchFamily="18" charset="0"/>
                          </a:rPr>
                          <m:t>1</m:t>
                        </m:r>
                      </m:sub>
                    </m:sSub>
                    <m:r>
                      <a:rPr lang="en-US" altLang="zh-CN" sz="2400" i="1" dirty="0">
                        <a:solidFill>
                          <a:srgbClr val="00B050"/>
                        </a:solidFill>
                        <a:latin typeface="Cambria Math" panose="02040503050406030204" pitchFamily="18" charset="0"/>
                      </a:rPr>
                      <m:t>=</m:t>
                    </m:r>
                    <m:sSub>
                      <m:sSubPr>
                        <m:ctrlPr>
                          <a:rPr lang="en-US" altLang="zh-CN" sz="2400" b="0" i="1" dirty="0" smtClean="0">
                            <a:solidFill>
                              <a:srgbClr val="00B050"/>
                            </a:solidFill>
                            <a:latin typeface="Cambria Math" panose="02040503050406030204" pitchFamily="18" charset="0"/>
                          </a:rPr>
                        </m:ctrlPr>
                      </m:sSubPr>
                      <m:e>
                        <m:r>
                          <a:rPr lang="zh-CN" altLang="en-US" sz="2400" i="1" dirty="0">
                            <a:solidFill>
                              <a:srgbClr val="00B050"/>
                            </a:solidFill>
                            <a:latin typeface="Cambria Math" panose="02040503050406030204" pitchFamily="18" charset="0"/>
                          </a:rPr>
                          <m:t>𝑛</m:t>
                        </m:r>
                      </m:e>
                      <m:sub>
                        <m:r>
                          <a:rPr lang="en-US" altLang="zh-CN" sz="2400" i="1" dirty="0" smtClean="0">
                            <a:solidFill>
                              <a:srgbClr val="00B050"/>
                            </a:solidFill>
                            <a:latin typeface="Cambria Math" panose="02040503050406030204" pitchFamily="18" charset="0"/>
                          </a:rPr>
                          <m:t>2</m:t>
                        </m:r>
                      </m:sub>
                    </m:sSub>
                  </m:oMath>
                </a14:m>
                <a:r>
                  <a:rPr lang="zh-CN" altLang="en-US" sz="2400" dirty="0">
                    <a:solidFill>
                      <a:srgbClr val="00B050"/>
                    </a:solidFill>
                  </a:rPr>
                  <a:t>；若 </a:t>
                </a:r>
                <a14:m>
                  <m:oMath xmlns:m="http://schemas.openxmlformats.org/officeDocument/2006/math">
                    <m:r>
                      <a:rPr lang="en-US" altLang="zh-CN" sz="2400" i="1" dirty="0" smtClean="0">
                        <a:solidFill>
                          <a:srgbClr val="00B050"/>
                        </a:solidFill>
                        <a:latin typeface="Cambria Math" panose="02040503050406030204" pitchFamily="18" charset="0"/>
                      </a:rPr>
                      <m:t>𝑛</m:t>
                    </m:r>
                  </m:oMath>
                </a14:m>
                <a:r>
                  <a:rPr lang="en-US" altLang="zh-CN" sz="2400" dirty="0">
                    <a:solidFill>
                      <a:srgbClr val="00B050"/>
                    </a:solidFill>
                  </a:rPr>
                  <a:t> </a:t>
                </a:r>
                <a:r>
                  <a:rPr lang="zh-CN" altLang="en-US" sz="2400" dirty="0">
                    <a:solidFill>
                      <a:srgbClr val="00B050"/>
                    </a:solidFill>
                  </a:rPr>
                  <a:t>为奇数，</a:t>
                </a:r>
                <a14:m>
                  <m:oMath xmlns:m="http://schemas.openxmlformats.org/officeDocument/2006/math">
                    <m:r>
                      <a:rPr lang="zh-CN" altLang="en-US" sz="2400" i="1" dirty="0" smtClean="0">
                        <a:solidFill>
                          <a:srgbClr val="00B050"/>
                        </a:solidFill>
                        <a:latin typeface="Cambria Math" panose="02040503050406030204" pitchFamily="18" charset="0"/>
                      </a:rPr>
                      <m:t>∣</m:t>
                    </m:r>
                    <m:sSub>
                      <m:sSubPr>
                        <m:ctrlPr>
                          <a:rPr lang="en-US" altLang="zh-CN" sz="2400" b="0" i="1" dirty="0" smtClean="0">
                            <a:solidFill>
                              <a:srgbClr val="00B050"/>
                            </a:solidFill>
                            <a:latin typeface="Cambria Math" panose="02040503050406030204" pitchFamily="18" charset="0"/>
                          </a:rPr>
                        </m:ctrlPr>
                      </m:sSubPr>
                      <m:e>
                        <m:r>
                          <a:rPr lang="zh-CN" altLang="en-US" sz="2400" i="1" dirty="0">
                            <a:solidFill>
                              <a:srgbClr val="00B050"/>
                            </a:solidFill>
                            <a:latin typeface="Cambria Math" panose="02040503050406030204" pitchFamily="18" charset="0"/>
                          </a:rPr>
                          <m:t>𝑛</m:t>
                        </m:r>
                      </m:e>
                      <m:sub>
                        <m:r>
                          <a:rPr lang="en-US" altLang="zh-CN" sz="2400" i="1" dirty="0">
                            <a:solidFill>
                              <a:srgbClr val="00B050"/>
                            </a:solidFill>
                            <a:latin typeface="Cambria Math" panose="02040503050406030204" pitchFamily="18" charset="0"/>
                          </a:rPr>
                          <m:t>1</m:t>
                        </m:r>
                      </m:sub>
                    </m:sSub>
                    <m:r>
                      <a:rPr lang="en-US" altLang="zh-CN" sz="2400" i="1" dirty="0">
                        <a:solidFill>
                          <a:srgbClr val="00B050"/>
                        </a:solidFill>
                        <a:latin typeface="Cambria Math" panose="02040503050406030204" pitchFamily="18" charset="0"/>
                      </a:rPr>
                      <m:t>−</m:t>
                    </m:r>
                    <m:sSub>
                      <m:sSubPr>
                        <m:ctrlPr>
                          <a:rPr lang="en-US" altLang="zh-CN" sz="2400" b="0" i="1" dirty="0" smtClean="0">
                            <a:solidFill>
                              <a:srgbClr val="00B050"/>
                            </a:solidFill>
                            <a:latin typeface="Cambria Math" panose="02040503050406030204" pitchFamily="18" charset="0"/>
                          </a:rPr>
                        </m:ctrlPr>
                      </m:sSubPr>
                      <m:e>
                        <m:r>
                          <a:rPr lang="zh-CN" altLang="en-US" sz="2400" i="1" dirty="0">
                            <a:solidFill>
                              <a:srgbClr val="00B050"/>
                            </a:solidFill>
                            <a:latin typeface="Cambria Math" panose="02040503050406030204" pitchFamily="18" charset="0"/>
                          </a:rPr>
                          <m:t>𝑛</m:t>
                        </m:r>
                      </m:e>
                      <m:sub>
                        <m:r>
                          <a:rPr lang="en-US" altLang="zh-CN" sz="2400" i="1" dirty="0">
                            <a:solidFill>
                              <a:srgbClr val="00B050"/>
                            </a:solidFill>
                            <a:latin typeface="Cambria Math" panose="02040503050406030204" pitchFamily="18" charset="0"/>
                          </a:rPr>
                          <m:t>2</m:t>
                        </m:r>
                      </m:sub>
                    </m:sSub>
                    <m:r>
                      <a:rPr lang="en-US" altLang="zh-CN" sz="2400" i="1" dirty="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1</m:t>
                    </m:r>
                  </m:oMath>
                </a14:m>
                <a:r>
                  <a:rPr lang="zh-CN" altLang="en-US" sz="2400" dirty="0">
                    <a:solidFill>
                      <a:srgbClr val="00B050"/>
                    </a:solidFill>
                  </a:rPr>
                  <a:t>。</a:t>
                </a:r>
                <a:endParaRPr lang="en-US" altLang="zh-CN" sz="2400" dirty="0">
                  <a:solidFill>
                    <a:srgbClr val="00B050"/>
                  </a:solidFill>
                </a:endParaRPr>
              </a:p>
              <a:p>
                <a:r>
                  <a:rPr lang="zh-CN" altLang="en-US" sz="2400" dirty="0">
                    <a:solidFill>
                      <a:srgbClr val="00B050"/>
                    </a:solidFill>
                  </a:rPr>
                  <a:t>在元素个数限制下，使两组元素和的差值 </a:t>
                </a:r>
                <a14:m>
                  <m:oMath xmlns:m="http://schemas.openxmlformats.org/officeDocument/2006/math">
                    <m:r>
                      <a:rPr lang="en-US" altLang="zh-CN" sz="2400" i="1" dirty="0" smtClean="0">
                        <a:solidFill>
                          <a:srgbClr val="00B050"/>
                        </a:solidFill>
                        <a:latin typeface="Cambria Math" panose="02040503050406030204" pitchFamily="18" charset="0"/>
                      </a:rPr>
                      <m:t>|</m:t>
                    </m:r>
                    <m:sSub>
                      <m:sSubPr>
                        <m:ctrlPr>
                          <a:rPr lang="en-US" altLang="zh-CN" sz="2400" b="0" i="1" dirty="0" smtClean="0">
                            <a:solidFill>
                              <a:srgbClr val="00B050"/>
                            </a:solidFill>
                            <a:latin typeface="Cambria Math" panose="02040503050406030204" pitchFamily="18" charset="0"/>
                          </a:rPr>
                        </m:ctrlPr>
                      </m:sSubPr>
                      <m:e>
                        <m:r>
                          <a:rPr lang="en-US" altLang="zh-CN" sz="2400" i="1" dirty="0">
                            <a:solidFill>
                              <a:srgbClr val="00B050"/>
                            </a:solidFill>
                            <a:latin typeface="Cambria Math" panose="02040503050406030204" pitchFamily="18" charset="0"/>
                          </a:rPr>
                          <m:t>𝑆</m:t>
                        </m:r>
                      </m:e>
                      <m:sub>
                        <m:r>
                          <a:rPr lang="en-US" altLang="zh-CN" sz="2400" i="1" dirty="0">
                            <a:solidFill>
                              <a:srgbClr val="00B050"/>
                            </a:solidFill>
                            <a:latin typeface="Cambria Math" panose="02040503050406030204" pitchFamily="18" charset="0"/>
                          </a:rPr>
                          <m:t>1</m:t>
                        </m:r>
                      </m:sub>
                    </m:sSub>
                    <m:r>
                      <a:rPr lang="en-US" altLang="zh-CN" sz="2400" i="1" dirty="0">
                        <a:solidFill>
                          <a:srgbClr val="00B050"/>
                        </a:solidFill>
                        <a:latin typeface="Cambria Math" panose="02040503050406030204" pitchFamily="18" charset="0"/>
                      </a:rPr>
                      <m:t> − </m:t>
                    </m:r>
                    <m:sSub>
                      <m:sSubPr>
                        <m:ctrlPr>
                          <a:rPr lang="en-US" altLang="zh-CN" sz="2400" b="0" i="1" dirty="0" smtClean="0">
                            <a:solidFill>
                              <a:srgbClr val="00B050"/>
                            </a:solidFill>
                            <a:latin typeface="Cambria Math" panose="02040503050406030204" pitchFamily="18" charset="0"/>
                          </a:rPr>
                        </m:ctrlPr>
                      </m:sSubPr>
                      <m:e>
                        <m:r>
                          <a:rPr lang="en-US" altLang="zh-CN" sz="2400" i="1" dirty="0">
                            <a:solidFill>
                              <a:srgbClr val="00B050"/>
                            </a:solidFill>
                            <a:latin typeface="Cambria Math" panose="02040503050406030204" pitchFamily="18" charset="0"/>
                          </a:rPr>
                          <m:t>𝑆</m:t>
                        </m:r>
                      </m:e>
                      <m:sub>
                        <m:r>
                          <a:rPr lang="en-US" altLang="zh-CN" sz="2400" i="1" dirty="0">
                            <a:solidFill>
                              <a:srgbClr val="00B050"/>
                            </a:solidFill>
                            <a:latin typeface="Cambria Math" panose="02040503050406030204" pitchFamily="18" charset="0"/>
                          </a:rPr>
                          <m:t>2</m:t>
                        </m:r>
                      </m:sub>
                    </m:sSub>
                    <m:r>
                      <a:rPr lang="en-US" altLang="zh-CN" sz="2400" i="1" dirty="0">
                        <a:solidFill>
                          <a:srgbClr val="00B050"/>
                        </a:solidFill>
                        <a:latin typeface="Cambria Math" panose="02040503050406030204" pitchFamily="18" charset="0"/>
                      </a:rPr>
                      <m:t>|</m:t>
                    </m:r>
                  </m:oMath>
                </a14:m>
                <a:r>
                  <a:rPr lang="en-US" altLang="zh-CN" sz="2400" dirty="0">
                    <a:solidFill>
                      <a:srgbClr val="00B050"/>
                    </a:solidFill>
                  </a:rPr>
                  <a:t> </a:t>
                </a:r>
                <a:r>
                  <a:rPr lang="zh-CN" altLang="en-US" sz="2400" dirty="0">
                    <a:solidFill>
                      <a:srgbClr val="00B050"/>
                    </a:solidFill>
                  </a:rPr>
                  <a:t>最大，策略：贪心 </a:t>
                </a:r>
                <a:r>
                  <a:rPr lang="en-US" altLang="zh-CN" sz="2400" dirty="0">
                    <a:solidFill>
                      <a:srgbClr val="00B050"/>
                    </a:solidFill>
                  </a:rPr>
                  <a:t>+ </a:t>
                </a:r>
                <a:r>
                  <a:rPr lang="zh-CN" altLang="en-US" sz="2400" dirty="0">
                    <a:solidFill>
                      <a:srgbClr val="00B050"/>
                    </a:solidFill>
                  </a:rPr>
                  <a:t>排序</a:t>
                </a:r>
                <a:endParaRPr lang="en-US" altLang="zh-CN" sz="2400" dirty="0">
                  <a:solidFill>
                    <a:srgbClr val="00B050"/>
                  </a:solidFill>
                </a:endParaRPr>
              </a:p>
              <a:p>
                <a:pPr marL="342900" indent="-342900">
                  <a:buFont typeface="Arial" panose="020B0604020202020204" pitchFamily="34" charset="0"/>
                  <a:buChar char="•"/>
                </a:pPr>
                <a:r>
                  <a:rPr lang="zh-CN" altLang="en-US" sz="2400" dirty="0">
                    <a:solidFill>
                      <a:srgbClr val="00B050"/>
                    </a:solidFill>
                  </a:rPr>
                  <a:t>将数组按从小到大排序</a:t>
                </a:r>
                <a:endParaRPr lang="en-US" altLang="zh-CN" sz="2400" dirty="0">
                  <a:solidFill>
                    <a:srgbClr val="00B050"/>
                  </a:solidFill>
                </a:endParaRPr>
              </a:p>
              <a:p>
                <a:pPr marL="342900" indent="-342900">
                  <a:buFont typeface="Arial" panose="020B0604020202020204" pitchFamily="34" charset="0"/>
                  <a:buChar char="•"/>
                </a:pPr>
                <a:r>
                  <a:rPr lang="zh-CN" altLang="en-US" sz="2400" dirty="0">
                    <a:solidFill>
                      <a:srgbClr val="00B050"/>
                    </a:solidFill>
                  </a:rPr>
                  <a:t>把最大的 </a:t>
                </a:r>
                <a14:m>
                  <m:oMath xmlns:m="http://schemas.openxmlformats.org/officeDocument/2006/math">
                    <m:r>
                      <a:rPr lang="zh-CN" altLang="en-US" sz="2400" i="1" dirty="0" smtClean="0">
                        <a:solidFill>
                          <a:srgbClr val="00B050"/>
                        </a:solidFill>
                        <a:latin typeface="Cambria Math" panose="02040503050406030204" pitchFamily="18" charset="0"/>
                      </a:rPr>
                      <m:t>⌈</m:t>
                    </m:r>
                    <m:r>
                      <a:rPr lang="en-US" altLang="zh-CN" sz="2400" i="1" dirty="0">
                        <a:solidFill>
                          <a:srgbClr val="00B050"/>
                        </a:solidFill>
                        <a:latin typeface="Cambria Math" panose="02040503050406030204" pitchFamily="18" charset="0"/>
                      </a:rPr>
                      <m:t>𝑛</m:t>
                    </m:r>
                    <m:r>
                      <a:rPr lang="en-US" altLang="zh-CN" sz="2400" i="1" dirty="0">
                        <a:solidFill>
                          <a:srgbClr val="00B050"/>
                        </a:solidFill>
                        <a:latin typeface="Cambria Math" panose="02040503050406030204" pitchFamily="18" charset="0"/>
                      </a:rPr>
                      <m:t>/2⌉</m:t>
                    </m:r>
                  </m:oMath>
                </a14:m>
                <a:r>
                  <a:rPr lang="en-US" altLang="zh-CN" sz="2400" dirty="0">
                    <a:solidFill>
                      <a:srgbClr val="00B050"/>
                    </a:solidFill>
                  </a:rPr>
                  <a:t> </a:t>
                </a:r>
                <a:r>
                  <a:rPr lang="zh-CN" altLang="en-US" sz="2400" dirty="0">
                    <a:solidFill>
                      <a:srgbClr val="00B050"/>
                    </a:solidFill>
                  </a:rPr>
                  <a:t>个元素分到一组</a:t>
                </a:r>
                <a:endParaRPr lang="en-US" altLang="zh-CN" sz="2400" dirty="0">
                  <a:solidFill>
                    <a:srgbClr val="00B050"/>
                  </a:solidFill>
                </a:endParaRPr>
              </a:p>
              <a:p>
                <a:pPr marL="342900" indent="-342900">
                  <a:buFont typeface="Arial" panose="020B0604020202020204" pitchFamily="34" charset="0"/>
                  <a:buChar char="•"/>
                </a:pPr>
                <a:r>
                  <a:rPr lang="zh-CN" altLang="en-US" sz="2400" dirty="0">
                    <a:solidFill>
                      <a:srgbClr val="00B050"/>
                    </a:solidFill>
                  </a:rPr>
                  <a:t>把最小的 </a:t>
                </a:r>
                <a14:m>
                  <m:oMath xmlns:m="http://schemas.openxmlformats.org/officeDocument/2006/math">
                    <m:r>
                      <a:rPr lang="zh-CN" altLang="en-US" sz="2400" i="1" dirty="0" smtClean="0">
                        <a:solidFill>
                          <a:srgbClr val="00B050"/>
                        </a:solidFill>
                        <a:latin typeface="Cambria Math" panose="02040503050406030204" pitchFamily="18" charset="0"/>
                      </a:rPr>
                      <m:t>⌊</m:t>
                    </m:r>
                    <m:r>
                      <a:rPr lang="en-US" altLang="zh-CN" sz="2400" i="1" dirty="0">
                        <a:solidFill>
                          <a:srgbClr val="00B050"/>
                        </a:solidFill>
                        <a:latin typeface="Cambria Math" panose="02040503050406030204" pitchFamily="18" charset="0"/>
                      </a:rPr>
                      <m:t>𝑛</m:t>
                    </m:r>
                    <m:r>
                      <a:rPr lang="en-US" altLang="zh-CN" sz="2400" i="1" dirty="0">
                        <a:solidFill>
                          <a:srgbClr val="00B050"/>
                        </a:solidFill>
                        <a:latin typeface="Cambria Math" panose="02040503050406030204" pitchFamily="18" charset="0"/>
                      </a:rPr>
                      <m:t>/2⌋</m:t>
                    </m:r>
                  </m:oMath>
                </a14:m>
                <a:r>
                  <a:rPr lang="en-US" altLang="zh-CN" sz="2400" dirty="0">
                    <a:solidFill>
                      <a:srgbClr val="00B050"/>
                    </a:solidFill>
                  </a:rPr>
                  <a:t> </a:t>
                </a:r>
                <a:r>
                  <a:rPr lang="zh-CN" altLang="en-US" sz="2400" dirty="0">
                    <a:solidFill>
                      <a:srgbClr val="00B050"/>
                    </a:solidFill>
                  </a:rPr>
                  <a:t>个元素分到另一组</a:t>
                </a:r>
              </a:p>
            </p:txBody>
          </p:sp>
        </mc:Choice>
        <mc:Fallback>
          <p:sp>
            <p:nvSpPr>
              <p:cNvPr id="4" name="矩形 3">
                <a:extLst>
                  <a:ext uri="{FF2B5EF4-FFF2-40B4-BE49-F238E27FC236}">
                    <a16:creationId xmlns:a16="http://schemas.microsoft.com/office/drawing/2014/main" id="{F5F0D3F6-D83D-4624-82E3-DCBF1798D8BC}"/>
                  </a:ext>
                </a:extLst>
              </p:cNvPr>
              <p:cNvSpPr>
                <a:spLocks noRot="1" noChangeAspect="1" noMove="1" noResize="1" noEditPoints="1" noAdjustHandles="1" noChangeArrowheads="1" noChangeShapeType="1" noTextEdit="1"/>
              </p:cNvSpPr>
              <p:nvPr/>
            </p:nvSpPr>
            <p:spPr>
              <a:xfrm>
                <a:off x="812800" y="4725144"/>
                <a:ext cx="11043840" cy="1938992"/>
              </a:xfrm>
              <a:prstGeom prst="rect">
                <a:avLst/>
              </a:prstGeom>
              <a:blipFill>
                <a:blip r:embed="rId4"/>
                <a:stretch>
                  <a:fillRect l="-828" t="-3459" r="-773" b="-5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8480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p:txBody>
          <a:bodyPr/>
          <a:lstStyle/>
          <a:p>
            <a:r>
              <a:rPr lang="zh-CN" altLang="en-US" dirty="0"/>
              <a:t>给定有限符号集</a:t>
            </a:r>
            <a:r>
              <a:rPr lang="en-US" altLang="zh-CN" dirty="0"/>
              <a:t>S</a:t>
            </a:r>
            <a:r>
              <a:rPr lang="zh-CN" altLang="en-US" dirty="0"/>
              <a:t>，</a:t>
            </a:r>
            <a:r>
              <a:rPr lang="en-US" altLang="zh-CN" dirty="0"/>
              <a:t>in</a:t>
            </a:r>
            <a:r>
              <a:rPr lang="zh-CN" altLang="en-US" dirty="0"/>
              <a:t>和</a:t>
            </a:r>
            <a:r>
              <a:rPr lang="en-US" altLang="zh-CN" dirty="0"/>
              <a:t>out</a:t>
            </a:r>
            <a:r>
              <a:rPr lang="zh-CN" altLang="en-US" dirty="0"/>
              <a:t>均为</a:t>
            </a:r>
            <a:r>
              <a:rPr lang="en-US" altLang="zh-CN" dirty="0"/>
              <a:t>S</a:t>
            </a:r>
            <a:r>
              <a:rPr lang="zh-CN" altLang="en-US" dirty="0"/>
              <a:t>中所有元素的任一排列，对于初始为空的栈</a:t>
            </a:r>
            <a:r>
              <a:rPr lang="en-US" altLang="zh-CN" dirty="0"/>
              <a:t>ST</a:t>
            </a:r>
            <a:r>
              <a:rPr lang="zh-CN" altLang="en-US" dirty="0"/>
              <a:t>，下列叙述中，正确的是（）。</a:t>
            </a:r>
            <a:endParaRPr lang="en-US" altLang="zh-CN" dirty="0"/>
          </a:p>
          <a:p>
            <a:pPr marL="914400" lvl="1" indent="-457200">
              <a:buFont typeface="+mj-lt"/>
              <a:buAutoNum type="alphaUcPeriod"/>
            </a:pPr>
            <a:r>
              <a:rPr lang="zh-CN" altLang="en-US" dirty="0"/>
              <a:t>若</a:t>
            </a:r>
            <a:r>
              <a:rPr lang="en-US" altLang="zh-CN" dirty="0"/>
              <a:t>in</a:t>
            </a:r>
            <a:r>
              <a:rPr lang="zh-CN" altLang="en-US" dirty="0"/>
              <a:t>是</a:t>
            </a:r>
            <a:r>
              <a:rPr lang="en-US" altLang="zh-CN" dirty="0"/>
              <a:t>ST</a:t>
            </a:r>
            <a:r>
              <a:rPr lang="zh-CN" altLang="en-US" dirty="0"/>
              <a:t>的入栈序列，则不能判断</a:t>
            </a:r>
            <a:r>
              <a:rPr lang="en-US" altLang="zh-CN" dirty="0"/>
              <a:t>out</a:t>
            </a:r>
            <a:r>
              <a:rPr lang="zh-CN" altLang="en-US" dirty="0"/>
              <a:t>是否为其可能的出栈序列</a:t>
            </a:r>
            <a:endParaRPr lang="en-US" altLang="zh-CN" dirty="0"/>
          </a:p>
          <a:p>
            <a:pPr marL="914400" lvl="1" indent="-457200">
              <a:buFont typeface="+mj-lt"/>
              <a:buAutoNum type="alphaUcPeriod"/>
            </a:pPr>
            <a:r>
              <a:rPr lang="zh-CN" altLang="en-US" dirty="0"/>
              <a:t>若</a:t>
            </a:r>
            <a:r>
              <a:rPr lang="en-US" altLang="zh-CN" dirty="0"/>
              <a:t>out</a:t>
            </a:r>
            <a:r>
              <a:rPr lang="zh-CN" altLang="en-US" dirty="0"/>
              <a:t>是</a:t>
            </a:r>
            <a:r>
              <a:rPr lang="en-US" altLang="zh-CN" dirty="0"/>
              <a:t>ST</a:t>
            </a:r>
            <a:r>
              <a:rPr lang="zh-CN" altLang="en-US" dirty="0"/>
              <a:t>的出栈序列，则不能判断</a:t>
            </a:r>
            <a:r>
              <a:rPr lang="en-US" altLang="zh-CN" dirty="0"/>
              <a:t>in</a:t>
            </a:r>
            <a:r>
              <a:rPr lang="zh-CN" altLang="en-US" dirty="0"/>
              <a:t>是否为其可能的入栈序列</a:t>
            </a:r>
            <a:endParaRPr lang="en-US" altLang="zh-CN" dirty="0"/>
          </a:p>
          <a:p>
            <a:pPr marL="914400" lvl="1" indent="-457200">
              <a:buFont typeface="+mj-lt"/>
              <a:buAutoNum type="alphaUcPeriod"/>
            </a:pPr>
            <a:r>
              <a:rPr lang="zh-CN" altLang="en-US" dirty="0"/>
              <a:t>若</a:t>
            </a:r>
            <a:r>
              <a:rPr lang="en-US" altLang="zh-CN" dirty="0"/>
              <a:t>in</a:t>
            </a:r>
            <a:r>
              <a:rPr lang="zh-CN" altLang="en-US" dirty="0"/>
              <a:t>是</a:t>
            </a:r>
            <a:r>
              <a:rPr lang="en-US" altLang="zh-CN" dirty="0"/>
              <a:t>ST</a:t>
            </a:r>
            <a:r>
              <a:rPr lang="zh-CN" altLang="en-US" dirty="0"/>
              <a:t>的入栈序列，</a:t>
            </a:r>
            <a:r>
              <a:rPr lang="en-US" altLang="zh-CN" dirty="0"/>
              <a:t>out</a:t>
            </a:r>
            <a:r>
              <a:rPr lang="zh-CN" altLang="en-US" dirty="0"/>
              <a:t>是对应</a:t>
            </a:r>
            <a:r>
              <a:rPr lang="en-US" altLang="zh-CN" dirty="0"/>
              <a:t>in</a:t>
            </a:r>
            <a:r>
              <a:rPr lang="zh-CN" altLang="en-US" dirty="0"/>
              <a:t>的出栈序列，则</a:t>
            </a:r>
            <a:r>
              <a:rPr lang="en-US" altLang="zh-CN" dirty="0"/>
              <a:t>in</a:t>
            </a:r>
            <a:r>
              <a:rPr lang="zh-CN" altLang="en-US" dirty="0"/>
              <a:t>与</a:t>
            </a:r>
            <a:r>
              <a:rPr lang="en-US" altLang="zh-CN" dirty="0"/>
              <a:t>out</a:t>
            </a:r>
            <a:r>
              <a:rPr lang="zh-CN" altLang="en-US" dirty="0"/>
              <a:t>一定不同</a:t>
            </a:r>
            <a:endParaRPr lang="en-US" altLang="zh-CN" dirty="0"/>
          </a:p>
          <a:p>
            <a:pPr marL="914400" lvl="1" indent="-457200">
              <a:buFont typeface="+mj-lt"/>
              <a:buAutoNum type="alphaUcPeriod"/>
            </a:pPr>
            <a:r>
              <a:rPr lang="zh-CN" altLang="en-US" dirty="0">
                <a:solidFill>
                  <a:srgbClr val="00B050"/>
                </a:solidFill>
              </a:rPr>
              <a:t>若</a:t>
            </a:r>
            <a:r>
              <a:rPr lang="en-US" altLang="zh-CN" dirty="0">
                <a:solidFill>
                  <a:srgbClr val="00B050"/>
                </a:solidFill>
              </a:rPr>
              <a:t>in</a:t>
            </a:r>
            <a:r>
              <a:rPr lang="zh-CN" altLang="en-US" dirty="0">
                <a:solidFill>
                  <a:srgbClr val="00B050"/>
                </a:solidFill>
              </a:rPr>
              <a:t>是</a:t>
            </a:r>
            <a:r>
              <a:rPr lang="en-US" altLang="zh-CN" dirty="0">
                <a:solidFill>
                  <a:srgbClr val="00B050"/>
                </a:solidFill>
              </a:rPr>
              <a:t>ST</a:t>
            </a:r>
            <a:r>
              <a:rPr lang="zh-CN" altLang="en-US" dirty="0">
                <a:solidFill>
                  <a:srgbClr val="00B050"/>
                </a:solidFill>
              </a:rPr>
              <a:t>的入栈序列，</a:t>
            </a:r>
            <a:r>
              <a:rPr lang="en-US" altLang="zh-CN" dirty="0">
                <a:solidFill>
                  <a:srgbClr val="00B050"/>
                </a:solidFill>
              </a:rPr>
              <a:t>out</a:t>
            </a:r>
            <a:r>
              <a:rPr lang="zh-CN" altLang="en-US" dirty="0">
                <a:solidFill>
                  <a:srgbClr val="00B050"/>
                </a:solidFill>
              </a:rPr>
              <a:t>是对应</a:t>
            </a:r>
            <a:r>
              <a:rPr lang="en-US" altLang="zh-CN" dirty="0">
                <a:solidFill>
                  <a:srgbClr val="00B050"/>
                </a:solidFill>
              </a:rPr>
              <a:t>in</a:t>
            </a:r>
            <a:r>
              <a:rPr lang="zh-CN" altLang="en-US" dirty="0">
                <a:solidFill>
                  <a:srgbClr val="00B050"/>
                </a:solidFill>
              </a:rPr>
              <a:t>的出栈序列，则</a:t>
            </a:r>
            <a:r>
              <a:rPr lang="en-US" altLang="zh-CN" dirty="0">
                <a:solidFill>
                  <a:srgbClr val="00B050"/>
                </a:solidFill>
              </a:rPr>
              <a:t>in</a:t>
            </a:r>
            <a:r>
              <a:rPr lang="zh-CN" altLang="en-US" dirty="0">
                <a:solidFill>
                  <a:srgbClr val="00B050"/>
                </a:solidFill>
              </a:rPr>
              <a:t>与</a:t>
            </a:r>
            <a:r>
              <a:rPr lang="en-US" altLang="zh-CN" dirty="0">
                <a:solidFill>
                  <a:srgbClr val="00B050"/>
                </a:solidFill>
              </a:rPr>
              <a:t>out</a:t>
            </a:r>
            <a:r>
              <a:rPr lang="zh-CN" altLang="en-US" dirty="0">
                <a:solidFill>
                  <a:srgbClr val="00B050"/>
                </a:solidFill>
              </a:rPr>
              <a:t>可能互为倒序</a:t>
            </a:r>
            <a:endParaRPr lang="en-US" altLang="zh-CN" dirty="0">
              <a:solidFill>
                <a:srgbClr val="00B050"/>
              </a:solidFill>
            </a:endParaRPr>
          </a:p>
          <a:p>
            <a:pPr marL="914400" lvl="1" indent="-457200">
              <a:buFont typeface="+mj-lt"/>
              <a:buAutoNum type="alphaUcPeriod"/>
            </a:pPr>
            <a:endParaRPr lang="en-US" altLang="zh-CN" dirty="0"/>
          </a:p>
          <a:p>
            <a:pPr marL="514350" indent="-457200"/>
            <a:r>
              <a:rPr lang="en-US" altLang="zh-CN" sz="2400" dirty="0">
                <a:solidFill>
                  <a:srgbClr val="00B050"/>
                </a:solidFill>
              </a:rPr>
              <a:t>AB</a:t>
            </a:r>
            <a:r>
              <a:rPr lang="zh-CN" altLang="en-US" sz="2400" dirty="0">
                <a:solidFill>
                  <a:srgbClr val="00B050"/>
                </a:solidFill>
              </a:rPr>
              <a:t>可以模拟入栈出栈过程；</a:t>
            </a:r>
            <a:endParaRPr lang="en-US" altLang="zh-CN" sz="2400" dirty="0">
              <a:solidFill>
                <a:srgbClr val="00B050"/>
              </a:solidFill>
            </a:endParaRPr>
          </a:p>
          <a:p>
            <a:pPr marL="514350" indent="-457200"/>
            <a:r>
              <a:rPr lang="en-US" altLang="zh-CN" sz="2400" dirty="0">
                <a:solidFill>
                  <a:srgbClr val="00B050"/>
                </a:solidFill>
              </a:rPr>
              <a:t>C</a:t>
            </a:r>
            <a:r>
              <a:rPr lang="zh-CN" altLang="en-US" sz="2400" dirty="0">
                <a:solidFill>
                  <a:srgbClr val="00B050"/>
                </a:solidFill>
              </a:rPr>
              <a:t>每个元素一进栈就出栈；</a:t>
            </a:r>
            <a:r>
              <a:rPr lang="en-US" altLang="zh-CN" sz="2400" dirty="0">
                <a:solidFill>
                  <a:srgbClr val="00B050"/>
                </a:solidFill>
              </a:rPr>
              <a:t>D</a:t>
            </a:r>
            <a:r>
              <a:rPr lang="zh-CN" altLang="en-US" sz="2400" dirty="0">
                <a:solidFill>
                  <a:srgbClr val="00B050"/>
                </a:solidFill>
              </a:rPr>
              <a:t>全部入栈后再依次出栈。</a:t>
            </a:r>
          </a:p>
        </p:txBody>
      </p:sp>
    </p:spTree>
    <p:extLst>
      <p:ext uri="{BB962C8B-B14F-4D97-AF65-F5344CB8AC3E}">
        <p14:creationId xmlns:p14="http://schemas.microsoft.com/office/powerpoint/2010/main" val="420072427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FBE92-0642-49A2-40AE-CF5C3E262F3E}"/>
              </a:ext>
            </a:extLst>
          </p:cNvPr>
          <p:cNvSpPr>
            <a:spLocks noGrp="1"/>
          </p:cNvSpPr>
          <p:nvPr>
            <p:ph type="title"/>
          </p:nvPr>
        </p:nvSpPr>
        <p:spPr/>
        <p:txBody>
          <a:bodyPr/>
          <a:lstStyle/>
          <a:p>
            <a:r>
              <a:rPr lang="zh-CN" altLang="en-US" dirty="0"/>
              <a:t>快速排序</a:t>
            </a:r>
          </a:p>
        </p:txBody>
      </p:sp>
      <p:sp>
        <p:nvSpPr>
          <p:cNvPr id="3" name="内容占位符 2">
            <a:extLst>
              <a:ext uri="{FF2B5EF4-FFF2-40B4-BE49-F238E27FC236}">
                <a16:creationId xmlns:a16="http://schemas.microsoft.com/office/drawing/2014/main" id="{99A22C4D-60C3-187F-2EE7-6A19EF0EADBE}"/>
              </a:ext>
            </a:extLst>
          </p:cNvPr>
          <p:cNvSpPr>
            <a:spLocks noGrp="1"/>
          </p:cNvSpPr>
          <p:nvPr>
            <p:ph idx="1"/>
          </p:nvPr>
        </p:nvSpPr>
        <p:spPr/>
        <p:txBody>
          <a:bodyPr/>
          <a:lstStyle/>
          <a:p>
            <a:r>
              <a:rPr lang="zh-CN" altLang="en-US" dirty="0"/>
              <a:t>使用快速排序算法对数据进行排序，若经过一次划分后得到的数据序列是</a:t>
            </a:r>
            <a:r>
              <a:rPr lang="en-US" altLang="zh-CN" dirty="0"/>
              <a:t>68,11,70,23,80,77,48,81,93,88</a:t>
            </a:r>
            <a:r>
              <a:rPr lang="zh-CN" altLang="en-US" dirty="0"/>
              <a:t>，则该次划分的枢轴是（）。</a:t>
            </a:r>
            <a:endParaRPr lang="en-US" altLang="zh-CN" dirty="0"/>
          </a:p>
          <a:p>
            <a:pPr marL="914400" lvl="1" indent="-457200">
              <a:buFont typeface="+mj-lt"/>
              <a:buAutoNum type="alphaUcPeriod"/>
            </a:pPr>
            <a:r>
              <a:rPr lang="en-US" altLang="zh-CN" dirty="0"/>
              <a:t>11</a:t>
            </a:r>
          </a:p>
          <a:p>
            <a:pPr marL="914400" lvl="1" indent="-457200">
              <a:buFont typeface="+mj-lt"/>
              <a:buAutoNum type="alphaUcPeriod"/>
            </a:pPr>
            <a:r>
              <a:rPr lang="en-US" altLang="zh-CN" dirty="0"/>
              <a:t>70</a:t>
            </a:r>
          </a:p>
          <a:p>
            <a:pPr marL="914400" lvl="1" indent="-457200">
              <a:buFont typeface="+mj-lt"/>
              <a:buAutoNum type="alphaUcPeriod"/>
            </a:pPr>
            <a:r>
              <a:rPr lang="en-US" altLang="zh-CN" dirty="0"/>
              <a:t>80</a:t>
            </a:r>
          </a:p>
          <a:p>
            <a:pPr marL="914400" lvl="1" indent="-457200">
              <a:buFont typeface="+mj-lt"/>
              <a:buAutoNum type="alphaUcPeriod"/>
            </a:pPr>
            <a:r>
              <a:rPr lang="en-US" altLang="zh-CN" dirty="0">
                <a:solidFill>
                  <a:srgbClr val="00B050"/>
                </a:solidFill>
              </a:rPr>
              <a:t>81</a:t>
            </a:r>
            <a:endParaRPr lang="zh-CN" altLang="en-US" dirty="0">
              <a:solidFill>
                <a:srgbClr val="00B050"/>
              </a:solidFill>
            </a:endParaRPr>
          </a:p>
        </p:txBody>
      </p:sp>
    </p:spTree>
    <p:extLst>
      <p:ext uri="{BB962C8B-B14F-4D97-AF65-F5344CB8AC3E}">
        <p14:creationId xmlns:p14="http://schemas.microsoft.com/office/powerpoint/2010/main" val="35802051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DA901-44CC-E059-3E03-58A18D07DBC5}"/>
              </a:ext>
            </a:extLst>
          </p:cNvPr>
          <p:cNvSpPr>
            <a:spLocks noGrp="1"/>
          </p:cNvSpPr>
          <p:nvPr>
            <p:ph type="title"/>
          </p:nvPr>
        </p:nvSpPr>
        <p:spPr/>
        <p:txBody>
          <a:bodyPr/>
          <a:lstStyle/>
          <a:p>
            <a:r>
              <a:rPr lang="zh-CN" altLang="en-US" dirty="0"/>
              <a:t>快速排序</a:t>
            </a:r>
          </a:p>
        </p:txBody>
      </p:sp>
      <p:sp>
        <p:nvSpPr>
          <p:cNvPr id="3" name="内容占位符 2">
            <a:extLst>
              <a:ext uri="{FF2B5EF4-FFF2-40B4-BE49-F238E27FC236}">
                <a16:creationId xmlns:a16="http://schemas.microsoft.com/office/drawing/2014/main" id="{E8F5A522-32F5-6502-8817-F1A159D7E73C}"/>
              </a:ext>
            </a:extLst>
          </p:cNvPr>
          <p:cNvSpPr>
            <a:spLocks noGrp="1"/>
          </p:cNvSpPr>
          <p:nvPr>
            <p:ph idx="1"/>
          </p:nvPr>
        </p:nvSpPr>
        <p:spPr/>
        <p:txBody>
          <a:bodyPr/>
          <a:lstStyle/>
          <a:p>
            <a:r>
              <a:rPr lang="zh-CN" altLang="en-US" dirty="0"/>
              <a:t>使用快速排序对含 </a:t>
            </a:r>
            <a:r>
              <a:rPr lang="en-US" altLang="zh-CN" dirty="0"/>
              <a:t>n(n≥3) </a:t>
            </a:r>
            <a:r>
              <a:rPr lang="zh-CN" altLang="en-US" dirty="0"/>
              <a:t>个元素的数组</a:t>
            </a:r>
            <a:r>
              <a:rPr lang="en-US" altLang="zh-CN" dirty="0"/>
              <a:t>M</a:t>
            </a:r>
            <a:r>
              <a:rPr lang="zh-CN" altLang="en-US" dirty="0"/>
              <a:t>进行排序，若第一趟排序将除</a:t>
            </a:r>
            <a:r>
              <a:rPr lang="en-US" altLang="zh-CN" dirty="0"/>
              <a:t>M</a:t>
            </a:r>
            <a:r>
              <a:rPr lang="zh-CN" altLang="en-US" dirty="0"/>
              <a:t>中枢轴外的</a:t>
            </a:r>
            <a:r>
              <a:rPr lang="en-US" altLang="zh-CN" dirty="0"/>
              <a:t>n-1</a:t>
            </a:r>
            <a:r>
              <a:rPr lang="zh-CN" altLang="en-US" dirty="0"/>
              <a:t>个元素划分为均不为空的</a:t>
            </a:r>
            <a:r>
              <a:rPr lang="en-US" altLang="zh-CN" dirty="0"/>
              <a:t>P</a:t>
            </a:r>
            <a:r>
              <a:rPr lang="zh-CN" altLang="en-US" dirty="0"/>
              <a:t>和</a:t>
            </a:r>
            <a:r>
              <a:rPr lang="en-US" altLang="zh-CN" dirty="0"/>
              <a:t>Q</a:t>
            </a:r>
            <a:r>
              <a:rPr lang="zh-CN" altLang="en-US" dirty="0"/>
              <a:t>两个块，则下列叙述中，正确的是（）。</a:t>
            </a:r>
            <a:endParaRPr lang="en-US" altLang="zh-CN" dirty="0"/>
          </a:p>
          <a:p>
            <a:pPr marL="914400" lvl="1" indent="-457200">
              <a:buFont typeface="+mj-lt"/>
              <a:buAutoNum type="alphaUcPeriod"/>
            </a:pPr>
            <a:r>
              <a:rPr lang="en-US" altLang="zh-CN" dirty="0">
                <a:solidFill>
                  <a:srgbClr val="00B050"/>
                </a:solidFill>
              </a:rPr>
              <a:t>P</a:t>
            </a:r>
            <a:r>
              <a:rPr lang="zh-CN" altLang="en-US" dirty="0">
                <a:solidFill>
                  <a:srgbClr val="00B050"/>
                </a:solidFill>
              </a:rPr>
              <a:t> 和 </a:t>
            </a:r>
            <a:r>
              <a:rPr lang="en-US" altLang="zh-CN" dirty="0">
                <a:solidFill>
                  <a:srgbClr val="00B050"/>
                </a:solidFill>
              </a:rPr>
              <a:t>Q </a:t>
            </a:r>
            <a:r>
              <a:rPr lang="zh-CN" altLang="en-US" dirty="0">
                <a:solidFill>
                  <a:srgbClr val="00B050"/>
                </a:solidFill>
              </a:rPr>
              <a:t>块间有序</a:t>
            </a:r>
            <a:endParaRPr lang="en-US" altLang="zh-CN" dirty="0">
              <a:solidFill>
                <a:srgbClr val="00B050"/>
              </a:solidFill>
            </a:endParaRPr>
          </a:p>
          <a:p>
            <a:pPr marL="914400" lvl="1" indent="-457200">
              <a:buFont typeface="+mj-lt"/>
              <a:buAutoNum type="alphaUcPeriod"/>
            </a:pPr>
            <a:r>
              <a:rPr lang="en-US" altLang="zh-CN" dirty="0"/>
              <a:t>P </a:t>
            </a:r>
            <a:r>
              <a:rPr lang="zh-CN" altLang="en-US" dirty="0"/>
              <a:t>和 </a:t>
            </a:r>
            <a:r>
              <a:rPr lang="en-US" altLang="zh-CN" dirty="0"/>
              <a:t>Q </a:t>
            </a:r>
            <a:r>
              <a:rPr lang="zh-CN" altLang="en-US" dirty="0"/>
              <a:t>均块内有序</a:t>
            </a:r>
            <a:endParaRPr lang="en-US" altLang="zh-CN" dirty="0"/>
          </a:p>
          <a:p>
            <a:pPr marL="914400" lvl="1" indent="-457200">
              <a:buFont typeface="+mj-lt"/>
              <a:buAutoNum type="alphaUcPeriod"/>
            </a:pPr>
            <a:r>
              <a:rPr lang="en-US" altLang="zh-CN" dirty="0"/>
              <a:t>P </a:t>
            </a:r>
            <a:r>
              <a:rPr lang="zh-CN" altLang="en-US" dirty="0"/>
              <a:t>和 </a:t>
            </a:r>
            <a:r>
              <a:rPr lang="en-US" altLang="zh-CN" dirty="0"/>
              <a:t>Q </a:t>
            </a:r>
            <a:r>
              <a:rPr lang="zh-CN" altLang="en-US" dirty="0"/>
              <a:t>的元素个数大致相等</a:t>
            </a:r>
            <a:endParaRPr lang="en-US" altLang="zh-CN" dirty="0"/>
          </a:p>
          <a:p>
            <a:pPr marL="914400" lvl="1" indent="-457200">
              <a:buFont typeface="+mj-lt"/>
              <a:buAutoNum type="alphaUcPeriod"/>
            </a:pPr>
            <a:r>
              <a:rPr lang="en-US" altLang="zh-CN" dirty="0"/>
              <a:t>P </a:t>
            </a:r>
            <a:r>
              <a:rPr lang="zh-CN" altLang="en-US" dirty="0"/>
              <a:t>和 </a:t>
            </a:r>
            <a:r>
              <a:rPr lang="en-US" altLang="zh-CN" dirty="0"/>
              <a:t>Q </a:t>
            </a:r>
            <a:r>
              <a:rPr lang="zh-CN" altLang="en-US" dirty="0"/>
              <a:t>中均不存在相等的元素</a:t>
            </a:r>
            <a:endParaRPr lang="en-US" altLang="zh-CN" dirty="0"/>
          </a:p>
          <a:p>
            <a:pPr marL="914400" lvl="1" indent="-457200">
              <a:buFont typeface="+mj-lt"/>
              <a:buAutoNum type="alphaUcPeriod"/>
            </a:pPr>
            <a:endParaRPr lang="en-US" altLang="zh-CN" dirty="0"/>
          </a:p>
          <a:p>
            <a:pPr lvl="1"/>
            <a:endParaRPr lang="zh-CN" altLang="en-US" dirty="0"/>
          </a:p>
        </p:txBody>
      </p:sp>
    </p:spTree>
    <p:extLst>
      <p:ext uri="{BB962C8B-B14F-4D97-AF65-F5344CB8AC3E}">
        <p14:creationId xmlns:p14="http://schemas.microsoft.com/office/powerpoint/2010/main" val="19235593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FCE00-0ABA-4A7C-D7D4-5B281DC3EDA7}"/>
              </a:ext>
            </a:extLst>
          </p:cNvPr>
          <p:cNvSpPr>
            <a:spLocks noGrp="1"/>
          </p:cNvSpPr>
          <p:nvPr>
            <p:ph type="title"/>
          </p:nvPr>
        </p:nvSpPr>
        <p:spPr/>
        <p:txBody>
          <a:bodyPr/>
          <a:lstStyle/>
          <a:p>
            <a:r>
              <a:rPr lang="zh-CN" altLang="en-US" dirty="0"/>
              <a:t>选择排序</a:t>
            </a:r>
          </a:p>
        </p:txBody>
      </p:sp>
      <p:sp>
        <p:nvSpPr>
          <p:cNvPr id="3" name="内容占位符 2">
            <a:extLst>
              <a:ext uri="{FF2B5EF4-FFF2-40B4-BE49-F238E27FC236}">
                <a16:creationId xmlns:a16="http://schemas.microsoft.com/office/drawing/2014/main" id="{1FE653E5-164D-5C0A-2687-C2C267C39D8C}"/>
              </a:ext>
            </a:extLst>
          </p:cNvPr>
          <p:cNvSpPr>
            <a:spLocks noGrp="1"/>
          </p:cNvSpPr>
          <p:nvPr>
            <p:ph idx="1"/>
          </p:nvPr>
        </p:nvSpPr>
        <p:spPr/>
        <p:txBody>
          <a:bodyPr/>
          <a:lstStyle/>
          <a:p>
            <a:r>
              <a:rPr lang="zh-CN" altLang="en-US" dirty="0"/>
              <a:t>对序列</a:t>
            </a:r>
            <a:r>
              <a:rPr lang="en-US" altLang="zh-CN" dirty="0"/>
              <a:t>{27,19,8,11,32,1,5}</a:t>
            </a:r>
            <a:r>
              <a:rPr lang="zh-CN" altLang="en-US" dirty="0"/>
              <a:t>进行排序</a:t>
            </a:r>
            <a:r>
              <a:rPr lang="en-US" altLang="zh-CN" dirty="0"/>
              <a:t>,</a:t>
            </a:r>
            <a:r>
              <a:rPr lang="zh-CN" altLang="en-US" dirty="0"/>
              <a:t>进行一趟后数据的排列变为</a:t>
            </a:r>
            <a:r>
              <a:rPr lang="en-US" altLang="zh-CN" dirty="0"/>
              <a:t>{5,19,1,11,32,8,27};</a:t>
            </a:r>
            <a:r>
              <a:rPr lang="zh-CN" altLang="en-US" dirty="0"/>
              <a:t>则采用的是</a:t>
            </a:r>
            <a:r>
              <a:rPr lang="en-US" altLang="zh-CN" dirty="0"/>
              <a:t>()</a:t>
            </a:r>
            <a:r>
              <a:rPr lang="zh-CN" altLang="en-US" dirty="0"/>
              <a:t>排序</a:t>
            </a:r>
            <a:endParaRPr lang="en-US" altLang="zh-CN" dirty="0"/>
          </a:p>
          <a:p>
            <a:pPr marL="914400" lvl="1" indent="-457200">
              <a:buFont typeface="+mj-lt"/>
              <a:buAutoNum type="alphaUcPeriod"/>
            </a:pPr>
            <a:r>
              <a:rPr lang="zh-CN" altLang="en-US" dirty="0">
                <a:solidFill>
                  <a:srgbClr val="00B050"/>
                </a:solidFill>
              </a:rPr>
              <a:t>希尔排序</a:t>
            </a:r>
            <a:endParaRPr lang="en-US" altLang="zh-CN" dirty="0">
              <a:solidFill>
                <a:srgbClr val="00B050"/>
              </a:solidFill>
            </a:endParaRPr>
          </a:p>
          <a:p>
            <a:pPr marL="914400" lvl="1" indent="-457200">
              <a:buFont typeface="+mj-lt"/>
              <a:buAutoNum type="alphaUcPeriod"/>
            </a:pPr>
            <a:r>
              <a:rPr lang="zh-CN" altLang="en-US" dirty="0"/>
              <a:t>选择排序</a:t>
            </a:r>
            <a:endParaRPr lang="en-US" altLang="zh-CN" dirty="0"/>
          </a:p>
          <a:p>
            <a:pPr marL="914400" lvl="1" indent="-457200">
              <a:buFont typeface="+mj-lt"/>
              <a:buAutoNum type="alphaUcPeriod"/>
            </a:pPr>
            <a:r>
              <a:rPr lang="zh-CN" altLang="en-US" dirty="0"/>
              <a:t>冒泡排序</a:t>
            </a:r>
            <a:endParaRPr lang="en-US" altLang="zh-CN" dirty="0"/>
          </a:p>
          <a:p>
            <a:pPr marL="914400" lvl="1" indent="-457200">
              <a:buFont typeface="+mj-lt"/>
              <a:buAutoNum type="alphaUcPeriod"/>
            </a:pPr>
            <a:r>
              <a:rPr lang="zh-CN" altLang="en-US" dirty="0"/>
              <a:t>快速排序</a:t>
            </a:r>
            <a:endParaRPr lang="en-US" altLang="zh-CN" dirty="0"/>
          </a:p>
          <a:p>
            <a:pPr marL="914400" lvl="1" indent="-457200">
              <a:buFont typeface="+mj-lt"/>
              <a:buAutoNum type="alphaUcPeriod"/>
            </a:pPr>
            <a:endParaRPr lang="en-US" altLang="zh-CN" dirty="0"/>
          </a:p>
          <a:p>
            <a:pPr marL="514350" indent="-457200"/>
            <a:r>
              <a:rPr lang="zh-CN" altLang="en-US" dirty="0">
                <a:solidFill>
                  <a:srgbClr val="00B050"/>
                </a:solidFill>
              </a:rPr>
              <a:t>答案错误</a:t>
            </a:r>
          </a:p>
        </p:txBody>
      </p:sp>
    </p:spTree>
    <p:extLst>
      <p:ext uri="{BB962C8B-B14F-4D97-AF65-F5344CB8AC3E}">
        <p14:creationId xmlns:p14="http://schemas.microsoft.com/office/powerpoint/2010/main" val="37431289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p:txBody>
          <a:bodyPr/>
          <a:lstStyle/>
          <a:p>
            <a:r>
              <a:rPr lang="zh-CN" altLang="en-US" dirty="0"/>
              <a:t>下列关于大根堆（至少</a:t>
            </a:r>
            <a:r>
              <a:rPr lang="en-US" altLang="zh-CN" dirty="0"/>
              <a:t>2</a:t>
            </a:r>
            <a:r>
              <a:rPr lang="zh-CN" altLang="en-US" dirty="0"/>
              <a:t>个元素）的叙述中，正确的是（）。</a:t>
            </a:r>
            <a:endParaRPr lang="en-US" altLang="zh-CN" dirty="0"/>
          </a:p>
          <a:p>
            <a:pPr marL="971550" lvl="1" indent="-514350">
              <a:buFont typeface="+mj-lt"/>
              <a:buAutoNum type="romanUcPeriod"/>
            </a:pPr>
            <a:r>
              <a:rPr lang="zh-CN" altLang="en-US" dirty="0"/>
              <a:t>可以将堆视为一棵完全二叉树</a:t>
            </a:r>
            <a:endParaRPr lang="en-US" altLang="zh-CN" dirty="0"/>
          </a:p>
          <a:p>
            <a:pPr marL="971550" lvl="1" indent="-514350">
              <a:buFont typeface="+mj-lt"/>
              <a:buAutoNum type="romanUcPeriod"/>
            </a:pPr>
            <a:r>
              <a:rPr lang="zh-CN" altLang="en-US" dirty="0"/>
              <a:t>可以采用顺序存储方式保存堆</a:t>
            </a:r>
            <a:endParaRPr lang="en-US" altLang="zh-CN" dirty="0"/>
          </a:p>
          <a:p>
            <a:pPr marL="971550" lvl="1" indent="-514350">
              <a:buFont typeface="+mj-lt"/>
              <a:buAutoNum type="romanUcPeriod"/>
            </a:pPr>
            <a:r>
              <a:rPr lang="zh-CN" altLang="en-US" dirty="0"/>
              <a:t>可以将堆视为一棵二叉排序树</a:t>
            </a:r>
            <a:endParaRPr lang="en-US" altLang="zh-CN" dirty="0"/>
          </a:p>
          <a:p>
            <a:pPr marL="971550" lvl="1" indent="-514350">
              <a:buFont typeface="+mj-lt"/>
              <a:buAutoNum type="romanUcPeriod"/>
            </a:pPr>
            <a:r>
              <a:rPr lang="zh-CN" altLang="en-US" dirty="0"/>
              <a:t>堆中的次大值一定在根的下一层</a:t>
            </a:r>
            <a:endParaRPr lang="en-US" altLang="zh-CN" dirty="0"/>
          </a:p>
          <a:p>
            <a:pPr marL="971550" lvl="1" indent="-514350">
              <a:buFont typeface="+mj-lt"/>
              <a:buAutoNum type="romanUcPeriod"/>
            </a:pPr>
            <a:endParaRPr lang="en-US" altLang="zh-CN" dirty="0"/>
          </a:p>
          <a:p>
            <a:pPr marL="457200" lvl="1" indent="0">
              <a:buNone/>
            </a:pPr>
            <a:r>
              <a:rPr lang="en-US" altLang="zh-CN" dirty="0"/>
              <a:t>A. </a:t>
            </a:r>
            <a:r>
              <a:rPr lang="zh-CN" altLang="en-US" dirty="0"/>
              <a:t>仅</a:t>
            </a:r>
            <a:r>
              <a:rPr lang="en-US" altLang="zh-CN" dirty="0"/>
              <a:t>I, II   B. </a:t>
            </a:r>
            <a:r>
              <a:rPr lang="zh-CN" altLang="en-US" dirty="0"/>
              <a:t>仅</a:t>
            </a:r>
            <a:r>
              <a:rPr lang="en-US" altLang="zh-CN" dirty="0"/>
              <a:t>II, III   </a:t>
            </a:r>
            <a:r>
              <a:rPr lang="en-US" altLang="zh-CN" dirty="0">
                <a:solidFill>
                  <a:srgbClr val="00B050"/>
                </a:solidFill>
              </a:rPr>
              <a:t>C. </a:t>
            </a:r>
            <a:r>
              <a:rPr lang="zh-CN" altLang="en-US" dirty="0">
                <a:solidFill>
                  <a:srgbClr val="00B050"/>
                </a:solidFill>
              </a:rPr>
              <a:t>仅</a:t>
            </a:r>
            <a:r>
              <a:rPr lang="en-US" altLang="zh-CN" dirty="0">
                <a:solidFill>
                  <a:srgbClr val="00B050"/>
                </a:solidFill>
              </a:rPr>
              <a:t>I, II, IV </a:t>
            </a:r>
            <a:r>
              <a:rPr lang="en-US" altLang="zh-CN" dirty="0"/>
              <a:t>  D. </a:t>
            </a:r>
            <a:r>
              <a:rPr lang="zh-CN" altLang="en-US" dirty="0"/>
              <a:t>仅</a:t>
            </a:r>
            <a:r>
              <a:rPr lang="en-US" altLang="zh-CN" dirty="0"/>
              <a:t>I, III, IV</a:t>
            </a:r>
            <a:endParaRPr lang="zh-CN" altLang="en-US" dirty="0"/>
          </a:p>
        </p:txBody>
      </p:sp>
    </p:spTree>
    <p:extLst>
      <p:ext uri="{BB962C8B-B14F-4D97-AF65-F5344CB8AC3E}">
        <p14:creationId xmlns:p14="http://schemas.microsoft.com/office/powerpoint/2010/main" val="969740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p:txBody>
          <a:bodyPr/>
          <a:lstStyle/>
          <a:p>
            <a:r>
              <a:rPr lang="zh-CN" altLang="en-US" dirty="0"/>
              <a:t>已知关键字序列</a:t>
            </a:r>
            <a:r>
              <a:rPr lang="en-US" altLang="zh-CN" dirty="0"/>
              <a:t>5</a:t>
            </a:r>
            <a:r>
              <a:rPr lang="zh-CN" altLang="en-US" dirty="0"/>
              <a:t>、</a:t>
            </a:r>
            <a:r>
              <a:rPr lang="en-US" altLang="zh-CN" dirty="0"/>
              <a:t>8</a:t>
            </a:r>
            <a:r>
              <a:rPr lang="zh-CN" altLang="en-US" dirty="0"/>
              <a:t>、</a:t>
            </a:r>
            <a:r>
              <a:rPr lang="en-US" altLang="zh-CN" dirty="0"/>
              <a:t>12</a:t>
            </a:r>
            <a:r>
              <a:rPr lang="zh-CN" altLang="en-US" dirty="0"/>
              <a:t>、</a:t>
            </a:r>
            <a:r>
              <a:rPr lang="en-US" altLang="zh-CN" dirty="0"/>
              <a:t>19</a:t>
            </a:r>
            <a:r>
              <a:rPr lang="zh-CN" altLang="en-US" dirty="0"/>
              <a:t>、</a:t>
            </a:r>
            <a:r>
              <a:rPr lang="en-US" altLang="zh-CN" dirty="0"/>
              <a:t>28</a:t>
            </a:r>
            <a:r>
              <a:rPr lang="zh-CN" altLang="en-US" dirty="0"/>
              <a:t>、</a:t>
            </a:r>
            <a:r>
              <a:rPr lang="en-US" altLang="zh-CN" dirty="0"/>
              <a:t>20</a:t>
            </a:r>
            <a:r>
              <a:rPr lang="zh-CN" altLang="en-US" dirty="0"/>
              <a:t>、</a:t>
            </a:r>
            <a:r>
              <a:rPr lang="en-US" altLang="zh-CN" dirty="0"/>
              <a:t>15</a:t>
            </a:r>
            <a:r>
              <a:rPr lang="zh-CN" altLang="en-US" dirty="0"/>
              <a:t>、</a:t>
            </a:r>
            <a:r>
              <a:rPr lang="en-US" altLang="zh-CN" dirty="0"/>
              <a:t>22</a:t>
            </a:r>
            <a:r>
              <a:rPr lang="zh-CN" altLang="en-US" dirty="0"/>
              <a:t>是小根堆，插入关键字</a:t>
            </a:r>
            <a:r>
              <a:rPr lang="en-US" altLang="zh-CN" dirty="0"/>
              <a:t>3</a:t>
            </a:r>
            <a:r>
              <a:rPr lang="zh-CN" altLang="en-US" dirty="0"/>
              <a:t>，调整后得到的小根堆是（）。</a:t>
            </a:r>
            <a:endParaRPr lang="en-US" altLang="zh-CN" dirty="0"/>
          </a:p>
          <a:p>
            <a:pPr marL="858837" lvl="1" indent="-514350">
              <a:buFont typeface="+mj-lt"/>
              <a:buAutoNum type="alphaUcPeriod"/>
            </a:pPr>
            <a:r>
              <a:rPr lang="en-US" altLang="zh-CN" dirty="0">
                <a:solidFill>
                  <a:srgbClr val="00B050"/>
                </a:solidFill>
              </a:rPr>
              <a:t>3</a:t>
            </a:r>
            <a:r>
              <a:rPr lang="zh-CN" altLang="en-US" dirty="0">
                <a:solidFill>
                  <a:srgbClr val="00B050"/>
                </a:solidFill>
              </a:rPr>
              <a:t>、</a:t>
            </a:r>
            <a:r>
              <a:rPr lang="en-US" altLang="zh-CN" dirty="0">
                <a:solidFill>
                  <a:srgbClr val="00B050"/>
                </a:solidFill>
              </a:rPr>
              <a:t>5</a:t>
            </a:r>
            <a:r>
              <a:rPr lang="zh-CN" altLang="en-US" dirty="0">
                <a:solidFill>
                  <a:srgbClr val="00B050"/>
                </a:solidFill>
              </a:rPr>
              <a:t>、</a:t>
            </a:r>
            <a:r>
              <a:rPr lang="en-US" altLang="zh-CN" dirty="0">
                <a:solidFill>
                  <a:srgbClr val="00B050"/>
                </a:solidFill>
              </a:rPr>
              <a:t>12</a:t>
            </a:r>
            <a:r>
              <a:rPr lang="zh-CN" altLang="en-US" dirty="0">
                <a:solidFill>
                  <a:srgbClr val="00B050"/>
                </a:solidFill>
              </a:rPr>
              <a:t>、</a:t>
            </a:r>
            <a:r>
              <a:rPr lang="en-US" altLang="zh-CN" dirty="0">
                <a:solidFill>
                  <a:srgbClr val="00B050"/>
                </a:solidFill>
              </a:rPr>
              <a:t>8</a:t>
            </a:r>
            <a:r>
              <a:rPr lang="zh-CN" altLang="en-US" dirty="0">
                <a:solidFill>
                  <a:srgbClr val="00B050"/>
                </a:solidFill>
              </a:rPr>
              <a:t>、</a:t>
            </a:r>
            <a:r>
              <a:rPr lang="en-US" altLang="zh-CN" dirty="0">
                <a:solidFill>
                  <a:srgbClr val="00B050"/>
                </a:solidFill>
              </a:rPr>
              <a:t>28</a:t>
            </a:r>
            <a:r>
              <a:rPr lang="zh-CN" altLang="en-US" dirty="0">
                <a:solidFill>
                  <a:srgbClr val="00B050"/>
                </a:solidFill>
              </a:rPr>
              <a:t>、</a:t>
            </a:r>
            <a:r>
              <a:rPr lang="en-US" altLang="zh-CN" dirty="0">
                <a:solidFill>
                  <a:srgbClr val="00B050"/>
                </a:solidFill>
              </a:rPr>
              <a:t>20</a:t>
            </a:r>
            <a:r>
              <a:rPr lang="zh-CN" altLang="en-US" dirty="0">
                <a:solidFill>
                  <a:srgbClr val="00B050"/>
                </a:solidFill>
              </a:rPr>
              <a:t>、</a:t>
            </a:r>
            <a:r>
              <a:rPr lang="en-US" altLang="zh-CN" dirty="0">
                <a:solidFill>
                  <a:srgbClr val="00B050"/>
                </a:solidFill>
              </a:rPr>
              <a:t>15</a:t>
            </a:r>
            <a:r>
              <a:rPr lang="zh-CN" altLang="en-US" dirty="0">
                <a:solidFill>
                  <a:srgbClr val="00B050"/>
                </a:solidFill>
              </a:rPr>
              <a:t>、</a:t>
            </a:r>
            <a:r>
              <a:rPr lang="en-US" altLang="zh-CN" dirty="0">
                <a:solidFill>
                  <a:srgbClr val="00B050"/>
                </a:solidFill>
              </a:rPr>
              <a:t>22</a:t>
            </a:r>
            <a:r>
              <a:rPr lang="zh-CN" altLang="en-US" dirty="0">
                <a:solidFill>
                  <a:srgbClr val="00B050"/>
                </a:solidFill>
              </a:rPr>
              <a:t>、</a:t>
            </a:r>
            <a:r>
              <a:rPr lang="en-US" altLang="zh-CN" dirty="0">
                <a:solidFill>
                  <a:srgbClr val="00B050"/>
                </a:solidFill>
              </a:rPr>
              <a:t>19</a:t>
            </a:r>
          </a:p>
          <a:p>
            <a:pPr marL="858837" lvl="1" indent="-514350">
              <a:buFont typeface="+mj-lt"/>
              <a:buAutoNum type="alphaUcPeriod"/>
            </a:pPr>
            <a:r>
              <a:rPr lang="en-US" altLang="zh-CN" dirty="0"/>
              <a:t>3</a:t>
            </a:r>
            <a:r>
              <a:rPr lang="zh-CN" altLang="en-US" dirty="0"/>
              <a:t>、</a:t>
            </a:r>
            <a:r>
              <a:rPr lang="en-US" altLang="zh-CN" dirty="0"/>
              <a:t>5</a:t>
            </a:r>
            <a:r>
              <a:rPr lang="zh-CN" altLang="en-US" dirty="0"/>
              <a:t>、</a:t>
            </a:r>
            <a:r>
              <a:rPr lang="en-US" altLang="zh-CN" dirty="0"/>
              <a:t>12</a:t>
            </a:r>
            <a:r>
              <a:rPr lang="zh-CN" altLang="en-US" dirty="0"/>
              <a:t>、</a:t>
            </a:r>
            <a:r>
              <a:rPr lang="en-US" altLang="zh-CN" dirty="0"/>
              <a:t>19</a:t>
            </a:r>
            <a:r>
              <a:rPr lang="zh-CN" altLang="en-US" dirty="0"/>
              <a:t>、</a:t>
            </a:r>
            <a:r>
              <a:rPr lang="en-US" altLang="zh-CN" dirty="0"/>
              <a:t>20</a:t>
            </a:r>
            <a:r>
              <a:rPr lang="zh-CN" altLang="en-US" dirty="0"/>
              <a:t>、</a:t>
            </a:r>
            <a:r>
              <a:rPr lang="en-US" altLang="zh-CN" dirty="0"/>
              <a:t>15</a:t>
            </a:r>
            <a:r>
              <a:rPr lang="zh-CN" altLang="en-US" dirty="0"/>
              <a:t>、</a:t>
            </a:r>
            <a:r>
              <a:rPr lang="en-US" altLang="zh-CN" dirty="0"/>
              <a:t>22</a:t>
            </a:r>
            <a:r>
              <a:rPr lang="zh-CN" altLang="en-US" dirty="0"/>
              <a:t>、</a:t>
            </a:r>
            <a:r>
              <a:rPr lang="en-US" altLang="zh-CN" dirty="0"/>
              <a:t>8</a:t>
            </a:r>
            <a:r>
              <a:rPr lang="zh-CN" altLang="en-US" dirty="0"/>
              <a:t>、</a:t>
            </a:r>
            <a:r>
              <a:rPr lang="en-US" altLang="zh-CN" dirty="0"/>
              <a:t>28</a:t>
            </a:r>
          </a:p>
          <a:p>
            <a:pPr marL="858837" lvl="1" indent="-514350">
              <a:buFont typeface="+mj-lt"/>
              <a:buAutoNum type="alphaUcPeriod"/>
            </a:pPr>
            <a:r>
              <a:rPr lang="en-US" altLang="zh-CN" dirty="0"/>
              <a:t>3</a:t>
            </a:r>
            <a:r>
              <a:rPr lang="zh-CN" altLang="en-US" dirty="0"/>
              <a:t>、</a:t>
            </a:r>
            <a:r>
              <a:rPr lang="en-US" altLang="zh-CN" dirty="0"/>
              <a:t>8</a:t>
            </a:r>
            <a:r>
              <a:rPr lang="zh-CN" altLang="en-US" dirty="0"/>
              <a:t>、</a:t>
            </a:r>
            <a:r>
              <a:rPr lang="en-US" altLang="zh-CN" dirty="0"/>
              <a:t>12</a:t>
            </a:r>
            <a:r>
              <a:rPr lang="zh-CN" altLang="en-US" dirty="0"/>
              <a:t>、</a:t>
            </a:r>
            <a:r>
              <a:rPr lang="en-US" altLang="zh-CN" dirty="0"/>
              <a:t>5</a:t>
            </a:r>
            <a:r>
              <a:rPr lang="zh-CN" altLang="en-US" dirty="0"/>
              <a:t>、</a:t>
            </a:r>
            <a:r>
              <a:rPr lang="en-US" altLang="zh-CN" dirty="0"/>
              <a:t>20</a:t>
            </a:r>
            <a:r>
              <a:rPr lang="zh-CN" altLang="en-US" dirty="0"/>
              <a:t>、</a:t>
            </a:r>
            <a:r>
              <a:rPr lang="en-US" altLang="zh-CN" dirty="0"/>
              <a:t>15</a:t>
            </a:r>
            <a:r>
              <a:rPr lang="zh-CN" altLang="en-US" dirty="0"/>
              <a:t>、</a:t>
            </a:r>
            <a:r>
              <a:rPr lang="en-US" altLang="zh-CN" dirty="0"/>
              <a:t>22</a:t>
            </a:r>
            <a:r>
              <a:rPr lang="zh-CN" altLang="en-US" dirty="0"/>
              <a:t>、</a:t>
            </a:r>
            <a:r>
              <a:rPr lang="en-US" altLang="zh-CN" dirty="0"/>
              <a:t>28</a:t>
            </a:r>
            <a:r>
              <a:rPr lang="zh-CN" altLang="en-US" dirty="0"/>
              <a:t>、</a:t>
            </a:r>
            <a:r>
              <a:rPr lang="en-US" altLang="zh-CN" dirty="0"/>
              <a:t>19</a:t>
            </a:r>
          </a:p>
          <a:p>
            <a:pPr marL="858837" lvl="1" indent="-514350">
              <a:buFont typeface="+mj-lt"/>
              <a:buAutoNum type="alphaUcPeriod"/>
            </a:pPr>
            <a:r>
              <a:rPr lang="en-US" altLang="zh-CN" dirty="0"/>
              <a:t>3</a:t>
            </a:r>
            <a:r>
              <a:rPr lang="zh-CN" altLang="en-US" dirty="0"/>
              <a:t>、</a:t>
            </a:r>
            <a:r>
              <a:rPr lang="en-US" altLang="zh-CN" dirty="0"/>
              <a:t>12</a:t>
            </a:r>
            <a:r>
              <a:rPr lang="zh-CN" altLang="en-US" dirty="0"/>
              <a:t>、</a:t>
            </a:r>
            <a:r>
              <a:rPr lang="en-US" altLang="zh-CN" dirty="0"/>
              <a:t>5</a:t>
            </a:r>
            <a:r>
              <a:rPr lang="zh-CN" altLang="en-US" dirty="0"/>
              <a:t>、</a:t>
            </a:r>
            <a:r>
              <a:rPr lang="en-US" altLang="zh-CN" dirty="0"/>
              <a:t>8</a:t>
            </a:r>
            <a:r>
              <a:rPr lang="zh-CN" altLang="en-US" dirty="0"/>
              <a:t>、</a:t>
            </a:r>
            <a:r>
              <a:rPr lang="en-US" altLang="zh-CN" dirty="0"/>
              <a:t>28</a:t>
            </a:r>
            <a:r>
              <a:rPr lang="zh-CN" altLang="en-US" dirty="0"/>
              <a:t>、</a:t>
            </a:r>
            <a:r>
              <a:rPr lang="en-US" altLang="zh-CN" dirty="0"/>
              <a:t>20</a:t>
            </a:r>
            <a:r>
              <a:rPr lang="zh-CN" altLang="en-US" dirty="0"/>
              <a:t>、</a:t>
            </a:r>
            <a:r>
              <a:rPr lang="en-US" altLang="zh-CN" dirty="0"/>
              <a:t>15</a:t>
            </a:r>
            <a:r>
              <a:rPr lang="zh-CN" altLang="en-US" dirty="0"/>
              <a:t>、</a:t>
            </a:r>
            <a:r>
              <a:rPr lang="en-US" altLang="zh-CN" dirty="0"/>
              <a:t>22</a:t>
            </a:r>
            <a:r>
              <a:rPr lang="zh-CN" altLang="en-US" dirty="0"/>
              <a:t>、</a:t>
            </a:r>
            <a:r>
              <a:rPr lang="en-US" altLang="zh-CN" dirty="0"/>
              <a:t>19</a:t>
            </a:r>
            <a:endParaRPr lang="zh-CN" altLang="en-US" dirty="0"/>
          </a:p>
        </p:txBody>
      </p:sp>
    </p:spTree>
    <p:extLst>
      <p:ext uri="{BB962C8B-B14F-4D97-AF65-F5344CB8AC3E}">
        <p14:creationId xmlns:p14="http://schemas.microsoft.com/office/powerpoint/2010/main" val="33793203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p:txBody>
          <a:bodyPr/>
          <a:lstStyle/>
          <a:p>
            <a:r>
              <a:rPr lang="zh-CN" altLang="en-US" dirty="0"/>
              <a:t>已知小根堆为</a:t>
            </a:r>
            <a:r>
              <a:rPr lang="en-US" altLang="zh-CN" dirty="0"/>
              <a:t>8</a:t>
            </a:r>
            <a:r>
              <a:rPr lang="zh-CN" altLang="en-US" dirty="0"/>
              <a:t>、</a:t>
            </a:r>
            <a:r>
              <a:rPr lang="en-US" altLang="zh-CN" dirty="0"/>
              <a:t>15</a:t>
            </a:r>
            <a:r>
              <a:rPr lang="zh-CN" altLang="en-US" dirty="0"/>
              <a:t>、</a:t>
            </a:r>
            <a:r>
              <a:rPr lang="en-US" altLang="zh-CN" dirty="0"/>
              <a:t>10</a:t>
            </a:r>
            <a:r>
              <a:rPr lang="zh-CN" altLang="en-US" dirty="0"/>
              <a:t>、</a:t>
            </a:r>
            <a:r>
              <a:rPr lang="en-US" altLang="zh-CN" dirty="0"/>
              <a:t>21</a:t>
            </a:r>
            <a:r>
              <a:rPr lang="zh-CN" altLang="en-US" dirty="0"/>
              <a:t>、</a:t>
            </a:r>
            <a:r>
              <a:rPr lang="en-US" altLang="zh-CN" dirty="0"/>
              <a:t>34</a:t>
            </a:r>
            <a:r>
              <a:rPr lang="zh-CN" altLang="en-US" dirty="0"/>
              <a:t>、</a:t>
            </a:r>
            <a:r>
              <a:rPr lang="en-US" altLang="zh-CN" dirty="0"/>
              <a:t>16</a:t>
            </a:r>
            <a:r>
              <a:rPr lang="zh-CN" altLang="en-US" dirty="0"/>
              <a:t>、</a:t>
            </a:r>
            <a:r>
              <a:rPr lang="en-US" altLang="zh-CN" dirty="0"/>
              <a:t>12</a:t>
            </a:r>
            <a:r>
              <a:rPr lang="zh-CN" altLang="en-US" dirty="0"/>
              <a:t>，删除关键字</a:t>
            </a:r>
            <a:r>
              <a:rPr lang="en-US" altLang="zh-CN" dirty="0"/>
              <a:t>8</a:t>
            </a:r>
            <a:r>
              <a:rPr lang="zh-CN" altLang="en-US" dirty="0"/>
              <a:t>后需重建堆，在此过程中，关键字之间的比较次数为（）。</a:t>
            </a:r>
            <a:endParaRPr lang="en-US" altLang="zh-CN" dirty="0"/>
          </a:p>
          <a:p>
            <a:pPr marL="858837" lvl="1" indent="-514350">
              <a:buFont typeface="+mj-lt"/>
              <a:buAutoNum type="alphaUcPeriod"/>
            </a:pPr>
            <a:r>
              <a:rPr lang="en-US" altLang="zh-CN" dirty="0"/>
              <a:t>1</a:t>
            </a:r>
          </a:p>
          <a:p>
            <a:pPr marL="858837" lvl="1" indent="-514350">
              <a:buFont typeface="+mj-lt"/>
              <a:buAutoNum type="alphaUcPeriod"/>
            </a:pPr>
            <a:r>
              <a:rPr lang="en-US" altLang="zh-CN" dirty="0"/>
              <a:t>2</a:t>
            </a:r>
          </a:p>
          <a:p>
            <a:pPr marL="858837" lvl="1" indent="-514350">
              <a:buFont typeface="+mj-lt"/>
              <a:buAutoNum type="alphaUcPeriod"/>
            </a:pPr>
            <a:r>
              <a:rPr lang="en-US" altLang="zh-CN" dirty="0">
                <a:solidFill>
                  <a:srgbClr val="00B050"/>
                </a:solidFill>
              </a:rPr>
              <a:t>3</a:t>
            </a:r>
          </a:p>
          <a:p>
            <a:pPr marL="858837" lvl="1" indent="-514350">
              <a:buFont typeface="+mj-lt"/>
              <a:buAutoNum type="alphaUcPeriod"/>
            </a:pPr>
            <a:r>
              <a:rPr lang="en-US" altLang="zh-CN" dirty="0"/>
              <a:t>4</a:t>
            </a:r>
            <a:endParaRPr lang="zh-CN" altLang="en-US" dirty="0"/>
          </a:p>
        </p:txBody>
      </p:sp>
      <p:pic>
        <p:nvPicPr>
          <p:cNvPr id="10242" name="Picture 2" descr="https://pica.zhimg.com/v2-de620f005b3f104a880c2d76e16c2326_r.jpg">
            <a:extLst>
              <a:ext uri="{FF2B5EF4-FFF2-40B4-BE49-F238E27FC236}">
                <a16:creationId xmlns:a16="http://schemas.microsoft.com/office/drawing/2014/main" id="{70BAC0FB-22C4-4159-9295-851A4235261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5973" y="2811138"/>
            <a:ext cx="9346027" cy="374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7720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p:txBody>
          <a:bodyPr/>
          <a:lstStyle/>
          <a:p>
            <a:r>
              <a:rPr lang="zh-CN" altLang="en-US" dirty="0"/>
              <a:t>已知序列</a:t>
            </a:r>
            <a:r>
              <a:rPr lang="en-US" altLang="zh-CN" dirty="0"/>
              <a:t>25</a:t>
            </a:r>
            <a:r>
              <a:rPr lang="zh-CN" altLang="en-US" dirty="0"/>
              <a:t>，</a:t>
            </a:r>
            <a:r>
              <a:rPr lang="en-US" altLang="zh-CN" dirty="0"/>
              <a:t>13</a:t>
            </a:r>
            <a:r>
              <a:rPr lang="zh-CN" altLang="en-US" dirty="0"/>
              <a:t>，</a:t>
            </a:r>
            <a:r>
              <a:rPr lang="en-US" altLang="zh-CN" dirty="0"/>
              <a:t>10</a:t>
            </a:r>
            <a:r>
              <a:rPr lang="zh-CN" altLang="en-US" dirty="0"/>
              <a:t>，</a:t>
            </a:r>
            <a:r>
              <a:rPr lang="en-US" altLang="zh-CN" dirty="0"/>
              <a:t>12</a:t>
            </a:r>
            <a:r>
              <a:rPr lang="zh-CN" altLang="en-US" dirty="0"/>
              <a:t>，</a:t>
            </a:r>
            <a:r>
              <a:rPr lang="en-US" altLang="zh-CN" dirty="0"/>
              <a:t>9</a:t>
            </a:r>
            <a:r>
              <a:rPr lang="zh-CN" altLang="en-US" dirty="0"/>
              <a:t>是大根堆，在序列尾部插入新元素</a:t>
            </a:r>
            <a:r>
              <a:rPr lang="en-US" altLang="zh-CN" dirty="0"/>
              <a:t>18</a:t>
            </a:r>
            <a:r>
              <a:rPr lang="zh-CN" altLang="en-US" dirty="0"/>
              <a:t>，将其再调整为大根堆，调整过程中元素之间的比较次数是（）。</a:t>
            </a:r>
            <a:endParaRPr lang="en-US" altLang="zh-CN" dirty="0"/>
          </a:p>
          <a:p>
            <a:pPr marL="914400" lvl="1" indent="-457200">
              <a:buFont typeface="+mj-lt"/>
              <a:buAutoNum type="alphaUcPeriod"/>
            </a:pPr>
            <a:r>
              <a:rPr lang="en-US" altLang="zh-CN" dirty="0"/>
              <a:t>1</a:t>
            </a:r>
          </a:p>
          <a:p>
            <a:pPr marL="914400" lvl="1" indent="-457200">
              <a:buFont typeface="+mj-lt"/>
              <a:buAutoNum type="alphaUcPeriod"/>
            </a:pPr>
            <a:r>
              <a:rPr lang="en-US" altLang="zh-CN" dirty="0">
                <a:solidFill>
                  <a:srgbClr val="00B050"/>
                </a:solidFill>
              </a:rPr>
              <a:t>2</a:t>
            </a:r>
          </a:p>
          <a:p>
            <a:pPr marL="914400" lvl="1" indent="-457200">
              <a:buFont typeface="+mj-lt"/>
              <a:buAutoNum type="alphaUcPeriod"/>
            </a:pPr>
            <a:r>
              <a:rPr lang="en-US" altLang="zh-CN" dirty="0"/>
              <a:t>4</a:t>
            </a:r>
          </a:p>
          <a:p>
            <a:pPr marL="914400" lvl="1" indent="-457200">
              <a:buFont typeface="+mj-lt"/>
              <a:buAutoNum type="alphaUcPeriod"/>
            </a:pPr>
            <a:r>
              <a:rPr lang="en-US" altLang="zh-CN" dirty="0"/>
              <a:t>5</a:t>
            </a:r>
            <a:endParaRPr lang="zh-CN" altLang="en-US" dirty="0"/>
          </a:p>
        </p:txBody>
      </p:sp>
      <p:pic>
        <p:nvPicPr>
          <p:cNvPr id="11266" name="Picture 2" descr="https://pic3.zhimg.com/v2-7facfd986aa8d9800e113fc190629aaa_r.jpg">
            <a:extLst>
              <a:ext uri="{FF2B5EF4-FFF2-40B4-BE49-F238E27FC236}">
                <a16:creationId xmlns:a16="http://schemas.microsoft.com/office/drawing/2014/main" id="{A4A96176-1F83-4D7A-A6FF-9D7B662E843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1624" y="2930278"/>
            <a:ext cx="9336360" cy="3546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0316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堆排序</a:t>
            </a:r>
          </a:p>
        </p:txBody>
      </p:sp>
      <p:sp>
        <p:nvSpPr>
          <p:cNvPr id="3" name="内容占位符 2"/>
          <p:cNvSpPr>
            <a:spLocks noGrp="1"/>
          </p:cNvSpPr>
          <p:nvPr>
            <p:ph idx="1"/>
          </p:nvPr>
        </p:nvSpPr>
        <p:spPr>
          <a:xfrm>
            <a:off x="1117600" y="1905000"/>
            <a:ext cx="10363200" cy="4114800"/>
          </a:xfrm>
        </p:spPr>
        <p:txBody>
          <a:bodyPr/>
          <a:lstStyle/>
          <a:p>
            <a:r>
              <a:rPr lang="zh-CN" altLang="en-US" dirty="0"/>
              <a:t>在将数据序列（</a:t>
            </a:r>
            <a:r>
              <a:rPr lang="en-US" altLang="zh-CN" dirty="0"/>
              <a:t>6</a:t>
            </a:r>
            <a:r>
              <a:rPr lang="zh-CN" altLang="en-US" dirty="0"/>
              <a:t>，</a:t>
            </a:r>
            <a:r>
              <a:rPr lang="en-US" altLang="zh-CN" dirty="0"/>
              <a:t>1</a:t>
            </a:r>
            <a:r>
              <a:rPr lang="zh-CN" altLang="en-US" dirty="0"/>
              <a:t>，</a:t>
            </a:r>
            <a:r>
              <a:rPr lang="en-US" altLang="zh-CN" dirty="0"/>
              <a:t>5</a:t>
            </a:r>
            <a:r>
              <a:rPr lang="zh-CN" altLang="en-US" dirty="0"/>
              <a:t>，</a:t>
            </a:r>
            <a:r>
              <a:rPr lang="en-US" altLang="zh-CN" dirty="0"/>
              <a:t>9</a:t>
            </a:r>
            <a:r>
              <a:rPr lang="zh-CN" altLang="en-US" dirty="0"/>
              <a:t>，</a:t>
            </a:r>
            <a:r>
              <a:rPr lang="en-US" altLang="zh-CN" dirty="0"/>
              <a:t>8</a:t>
            </a:r>
            <a:r>
              <a:rPr lang="zh-CN" altLang="en-US" dirty="0"/>
              <a:t>，</a:t>
            </a:r>
            <a:r>
              <a:rPr lang="en-US" altLang="zh-CN" dirty="0"/>
              <a:t>4</a:t>
            </a:r>
            <a:r>
              <a:rPr lang="zh-CN" altLang="en-US" dirty="0"/>
              <a:t>，</a:t>
            </a:r>
            <a:r>
              <a:rPr lang="en-US" altLang="zh-CN" dirty="0"/>
              <a:t>7</a:t>
            </a:r>
            <a:r>
              <a:rPr lang="zh-CN" altLang="en-US" dirty="0"/>
              <a:t>）建成大根堆时，正确的序列变化过程是：</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solidFill>
                  <a:srgbClr val="00B050"/>
                </a:solidFill>
              </a:rPr>
              <a:t>A</a:t>
            </a:r>
          </a:p>
          <a:p>
            <a:pPr marL="457200" lvl="1" indent="0">
              <a:buNone/>
            </a:pPr>
            <a:endParaRPr lang="zh-CN" altLang="en-US" dirty="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1271464" y="3284984"/>
            <a:ext cx="10209336" cy="1661283"/>
          </a:xfrm>
          <a:prstGeom prst="rect">
            <a:avLst/>
          </a:prstGeom>
        </p:spPr>
      </p:pic>
    </p:spTree>
    <p:extLst>
      <p:ext uri="{BB962C8B-B14F-4D97-AF65-F5344CB8AC3E}">
        <p14:creationId xmlns:p14="http://schemas.microsoft.com/office/powerpoint/2010/main" val="13675245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39AF0-CC74-4E90-B473-13164D80F1C8}"/>
              </a:ext>
            </a:extLst>
          </p:cNvPr>
          <p:cNvSpPr>
            <a:spLocks noGrp="1"/>
          </p:cNvSpPr>
          <p:nvPr>
            <p:ph type="title"/>
          </p:nvPr>
        </p:nvSpPr>
        <p:spPr/>
        <p:txBody>
          <a:bodyPr/>
          <a:lstStyle/>
          <a:p>
            <a:r>
              <a:rPr lang="zh-CN" altLang="en-US" dirty="0">
                <a:solidFill>
                  <a:srgbClr val="00B050"/>
                </a:solidFill>
              </a:rPr>
              <a:t>堆排序</a:t>
            </a:r>
          </a:p>
        </p:txBody>
      </p:sp>
      <p:pic>
        <p:nvPicPr>
          <p:cNvPr id="4" name="Picture 2" descr="https://picx.zhimg.com/v2-99ea61c2e819cc6c6385565d2fc9f869_r.jpg">
            <a:extLst>
              <a:ext uri="{FF2B5EF4-FFF2-40B4-BE49-F238E27FC236}">
                <a16:creationId xmlns:a16="http://schemas.microsoft.com/office/drawing/2014/main" id="{5E936D14-42E6-49A7-89B2-2C1B61B991F2}"/>
              </a:ext>
            </a:extLst>
          </p:cNvPr>
          <p:cNvPicPr>
            <a:picLocks noGrp="1" noChangeAspect="1" noChangeArrowheads="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9214"/>
          <a:stretch/>
        </p:blipFill>
        <p:spPr bwMode="auto">
          <a:xfrm>
            <a:off x="1755776" y="1045923"/>
            <a:ext cx="9623424" cy="5830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721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4F387-3A9C-F605-916F-2E73014CD4ED}"/>
              </a:ext>
            </a:extLst>
          </p:cNvPr>
          <p:cNvSpPr>
            <a:spLocks noGrp="1"/>
          </p:cNvSpPr>
          <p:nvPr>
            <p:ph type="title"/>
          </p:nvPr>
        </p:nvSpPr>
        <p:spPr/>
        <p:txBody>
          <a:bodyPr/>
          <a:lstStyle/>
          <a:p>
            <a:r>
              <a:rPr lang="zh-CN" altLang="en-US" dirty="0"/>
              <a:t>堆排序</a:t>
            </a:r>
          </a:p>
        </p:txBody>
      </p:sp>
      <p:sp>
        <p:nvSpPr>
          <p:cNvPr id="3" name="内容占位符 2">
            <a:extLst>
              <a:ext uri="{FF2B5EF4-FFF2-40B4-BE49-F238E27FC236}">
                <a16:creationId xmlns:a16="http://schemas.microsoft.com/office/drawing/2014/main" id="{556C48B5-C03C-A2F1-2A03-67DDB2F9A2A3}"/>
              </a:ext>
            </a:extLst>
          </p:cNvPr>
          <p:cNvSpPr>
            <a:spLocks noGrp="1"/>
          </p:cNvSpPr>
          <p:nvPr>
            <p:ph sz="half" idx="1"/>
          </p:nvPr>
        </p:nvSpPr>
        <p:spPr>
          <a:xfrm>
            <a:off x="1117600" y="1905000"/>
            <a:ext cx="4402336" cy="4114800"/>
          </a:xfrm>
        </p:spPr>
        <p:txBody>
          <a:bodyPr/>
          <a:lstStyle/>
          <a:p>
            <a:r>
              <a:rPr lang="zh-CN" altLang="en-US" dirty="0"/>
              <a:t>将关键字</a:t>
            </a:r>
            <a:r>
              <a:rPr lang="en-US" altLang="zh-CN" dirty="0"/>
              <a:t>6,9,1,5,8,4,7</a:t>
            </a:r>
            <a:r>
              <a:rPr lang="zh-CN" altLang="en-US" dirty="0"/>
              <a:t>依次插入初始为空的大根堆</a:t>
            </a:r>
            <a:r>
              <a:rPr lang="en-US" altLang="zh-CN" dirty="0"/>
              <a:t>H</a:t>
            </a:r>
            <a:r>
              <a:rPr lang="zh-CN" altLang="en-US" dirty="0"/>
              <a:t>，得到的</a:t>
            </a:r>
            <a:r>
              <a:rPr lang="en-US" altLang="zh-CN" dirty="0"/>
              <a:t>H</a:t>
            </a:r>
            <a:r>
              <a:rPr lang="zh-CN" altLang="en-US" dirty="0"/>
              <a:t>是（）。</a:t>
            </a:r>
            <a:endParaRPr lang="en-US" altLang="zh-CN" dirty="0"/>
          </a:p>
          <a:p>
            <a:pPr marL="914400" lvl="1" indent="-457200">
              <a:buFont typeface="+mj-lt"/>
              <a:buAutoNum type="alphaUcPeriod"/>
            </a:pPr>
            <a:r>
              <a:rPr lang="en-US" altLang="zh-CN" dirty="0"/>
              <a:t>9,8,7,6,5,4,1</a:t>
            </a:r>
          </a:p>
          <a:p>
            <a:pPr marL="914400" lvl="1" indent="-457200">
              <a:buFont typeface="+mj-lt"/>
              <a:buAutoNum type="alphaUcPeriod"/>
            </a:pPr>
            <a:r>
              <a:rPr lang="en-US" altLang="zh-CN" dirty="0">
                <a:solidFill>
                  <a:srgbClr val="00B050"/>
                </a:solidFill>
              </a:rPr>
              <a:t>9,8,7,5,6,1,4</a:t>
            </a:r>
          </a:p>
          <a:p>
            <a:pPr marL="914400" lvl="1" indent="-457200">
              <a:buFont typeface="+mj-lt"/>
              <a:buAutoNum type="alphaUcPeriod"/>
            </a:pPr>
            <a:r>
              <a:rPr lang="en-US" altLang="zh-CN" dirty="0"/>
              <a:t>9,8,7,5,6,4,1</a:t>
            </a:r>
          </a:p>
          <a:p>
            <a:pPr marL="914400" lvl="1" indent="-457200">
              <a:buFont typeface="+mj-lt"/>
              <a:buAutoNum type="alphaUcPeriod"/>
            </a:pPr>
            <a:r>
              <a:rPr lang="en-US" altLang="zh-CN" dirty="0"/>
              <a:t>9,6,7,5,8,4,1</a:t>
            </a:r>
            <a:endParaRPr lang="zh-CN" altLang="en-US" dirty="0"/>
          </a:p>
        </p:txBody>
      </p:sp>
      <p:pic>
        <p:nvPicPr>
          <p:cNvPr id="6" name="Picture 2" descr="https://pic2.zhimg.com/v2-3adef27e6a8b0e29cd8d0af3f6b61f15_r.jpg">
            <a:extLst>
              <a:ext uri="{FF2B5EF4-FFF2-40B4-BE49-F238E27FC236}">
                <a16:creationId xmlns:a16="http://schemas.microsoft.com/office/drawing/2014/main" id="{D935F4B8-6213-42F6-A287-850CE559BD0C}"/>
              </a:ext>
            </a:extLst>
          </p:cNvPr>
          <p:cNvPicPr>
            <a:picLocks noGrp="1" noChangeAspect="1" noChangeArrowheads="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9936" y="1396752"/>
            <a:ext cx="6672064" cy="500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708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a:t>
            </a:r>
          </a:p>
        </p:txBody>
      </p:sp>
      <p:sp>
        <p:nvSpPr>
          <p:cNvPr id="3" name="内容占位符 2"/>
          <p:cNvSpPr>
            <a:spLocks noGrp="1"/>
          </p:cNvSpPr>
          <p:nvPr>
            <p:ph idx="1"/>
          </p:nvPr>
        </p:nvSpPr>
        <p:spPr/>
        <p:txBody>
          <a:bodyPr/>
          <a:lstStyle/>
          <a:p>
            <a:r>
              <a:rPr lang="zh-CN" altLang="en-US" dirty="0"/>
              <a:t>现有一个共享栈</a:t>
            </a:r>
            <a:r>
              <a:rPr lang="en-US" altLang="zh-CN" dirty="0"/>
              <a:t>S</a:t>
            </a:r>
            <a:r>
              <a:rPr lang="zh-CN" altLang="en-US" dirty="0"/>
              <a:t>，其低位是栈</a:t>
            </a:r>
            <a:r>
              <a:rPr lang="en-US" altLang="zh-CN" dirty="0"/>
              <a:t>S1</a:t>
            </a:r>
            <a:r>
              <a:rPr lang="zh-CN" altLang="en-US" dirty="0"/>
              <a:t>，高位是栈</a:t>
            </a:r>
            <a:r>
              <a:rPr lang="en-US" altLang="zh-CN" dirty="0"/>
              <a:t>S2</a:t>
            </a:r>
            <a:r>
              <a:rPr lang="zh-CN" altLang="en-US" dirty="0"/>
              <a:t>，低位栈的栈顶地址从低向高增长，高位栈的栈顶地址从高到低减小，要求该共享栈在一端非空时，栈指针指向当前元素的下一位置，则在下列说法中，（）是错误的。</a:t>
            </a:r>
            <a:endParaRPr lang="en-US" altLang="zh-CN" dirty="0"/>
          </a:p>
          <a:p>
            <a:pPr marL="914400" lvl="1" indent="-457200">
              <a:buFont typeface="+mj-lt"/>
              <a:buAutoNum type="alphaUcPeriod"/>
            </a:pPr>
            <a:r>
              <a:rPr lang="zh-CN" altLang="en-US" dirty="0"/>
              <a:t>该共享栈降低了溢出的可能性，提高了空间利用率</a:t>
            </a:r>
            <a:endParaRPr lang="en-US" altLang="zh-CN" dirty="0"/>
          </a:p>
          <a:p>
            <a:pPr marL="914400" lvl="1" indent="-457200">
              <a:buFont typeface="+mj-lt"/>
              <a:buAutoNum type="alphaUcPeriod"/>
            </a:pPr>
            <a:r>
              <a:rPr lang="zh-CN" altLang="en-US" dirty="0">
                <a:solidFill>
                  <a:srgbClr val="00B050"/>
                </a:solidFill>
              </a:rPr>
              <a:t>当两端都非空且</a:t>
            </a:r>
            <a:r>
              <a:rPr lang="en-US" altLang="zh-CN" dirty="0">
                <a:solidFill>
                  <a:srgbClr val="00B050"/>
                </a:solidFill>
              </a:rPr>
              <a:t>S1.top+1=S2.top</a:t>
            </a:r>
            <a:r>
              <a:rPr lang="zh-CN" altLang="en-US" dirty="0">
                <a:solidFill>
                  <a:srgbClr val="00B050"/>
                </a:solidFill>
              </a:rPr>
              <a:t>时，共享栈满</a:t>
            </a:r>
            <a:endParaRPr lang="en-US" altLang="zh-CN" dirty="0">
              <a:solidFill>
                <a:srgbClr val="00B050"/>
              </a:solidFill>
            </a:endParaRPr>
          </a:p>
          <a:p>
            <a:pPr marL="914400" lvl="1" indent="-457200">
              <a:buFont typeface="+mj-lt"/>
              <a:buAutoNum type="alphaUcPeriod"/>
            </a:pPr>
            <a:r>
              <a:rPr lang="en-US" altLang="zh-CN" dirty="0"/>
              <a:t>S1</a:t>
            </a:r>
            <a:r>
              <a:rPr lang="zh-CN" altLang="en-US" dirty="0"/>
              <a:t>的入栈操作是</a:t>
            </a:r>
            <a:r>
              <a:rPr lang="en-US" altLang="zh-CN" dirty="0"/>
              <a:t>S[S1.top++]=x</a:t>
            </a:r>
            <a:r>
              <a:rPr lang="zh-CN" altLang="en-US" dirty="0"/>
              <a:t>，出栈操作是</a:t>
            </a:r>
            <a:r>
              <a:rPr lang="en-US" altLang="zh-CN" dirty="0"/>
              <a:t>x=S[--S1.top]</a:t>
            </a:r>
          </a:p>
          <a:p>
            <a:pPr marL="914400" lvl="1" indent="-457200">
              <a:buFont typeface="+mj-lt"/>
              <a:buAutoNum type="alphaUcPeriod"/>
            </a:pPr>
            <a:r>
              <a:rPr lang="en-US" altLang="zh-CN" dirty="0"/>
              <a:t>S2</a:t>
            </a:r>
            <a:r>
              <a:rPr lang="zh-CN" altLang="en-US" dirty="0"/>
              <a:t>的入栈操作是</a:t>
            </a:r>
            <a:r>
              <a:rPr lang="en-US" altLang="zh-CN" dirty="0"/>
              <a:t>S[S2.top--]=x</a:t>
            </a:r>
            <a:r>
              <a:rPr lang="zh-CN" altLang="en-US" dirty="0"/>
              <a:t>，出栈操作是</a:t>
            </a:r>
            <a:r>
              <a:rPr lang="en-US" altLang="zh-CN" dirty="0"/>
              <a:t>x=S[++S2.top]</a:t>
            </a:r>
          </a:p>
          <a:p>
            <a:pPr marL="514350" indent="-457200"/>
            <a:r>
              <a:rPr lang="zh-CN" altLang="en-US" sz="2400" dirty="0">
                <a:solidFill>
                  <a:srgbClr val="00B050"/>
                </a:solidFill>
              </a:rPr>
              <a:t>要求该共享栈在一端非空时，</a:t>
            </a:r>
            <a:r>
              <a:rPr lang="zh-CN" altLang="en-US" sz="2400" b="1" dirty="0">
                <a:solidFill>
                  <a:srgbClr val="00B050"/>
                </a:solidFill>
              </a:rPr>
              <a:t>栈指针指向当前元素的下一位置</a:t>
            </a:r>
            <a:r>
              <a:rPr lang="zh-CN" altLang="en-US" sz="2400" dirty="0">
                <a:solidFill>
                  <a:srgbClr val="00B050"/>
                </a:solidFill>
              </a:rPr>
              <a:t>，因此栈满时</a:t>
            </a:r>
            <a:r>
              <a:rPr lang="en-US" altLang="zh-CN" sz="2400" dirty="0">
                <a:solidFill>
                  <a:srgbClr val="00B050"/>
                </a:solidFill>
              </a:rPr>
              <a:t>S1</a:t>
            </a:r>
            <a:r>
              <a:rPr lang="zh-CN" altLang="en-US" sz="2400" dirty="0">
                <a:solidFill>
                  <a:srgbClr val="00B050"/>
                </a:solidFill>
              </a:rPr>
              <a:t>的栈顶指针应该大于</a:t>
            </a:r>
            <a:r>
              <a:rPr lang="en-US" altLang="zh-CN" sz="2400" dirty="0">
                <a:solidFill>
                  <a:srgbClr val="00B050"/>
                </a:solidFill>
              </a:rPr>
              <a:t>S2</a:t>
            </a:r>
            <a:r>
              <a:rPr lang="zh-CN" altLang="en-US" sz="2400" dirty="0">
                <a:solidFill>
                  <a:srgbClr val="00B050"/>
                </a:solidFill>
              </a:rPr>
              <a:t>的栈顶指针，应满足</a:t>
            </a:r>
            <a:r>
              <a:rPr lang="en-US" altLang="zh-CN" sz="2400" dirty="0">
                <a:solidFill>
                  <a:srgbClr val="00B050"/>
                </a:solidFill>
              </a:rPr>
              <a:t>S1.TOP-S2.TOP=1</a:t>
            </a:r>
          </a:p>
          <a:p>
            <a:pPr marL="57150" indent="0">
              <a:buNone/>
            </a:pPr>
            <a:endParaRPr lang="zh-CN" altLang="en-US" dirty="0"/>
          </a:p>
        </p:txBody>
      </p:sp>
    </p:spTree>
    <p:extLst>
      <p:ext uri="{BB962C8B-B14F-4D97-AF65-F5344CB8AC3E}">
        <p14:creationId xmlns:p14="http://schemas.microsoft.com/office/powerpoint/2010/main" val="10086178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8C12A-B0C9-B4C5-8BE1-CD7BF03B7640}"/>
              </a:ext>
            </a:extLst>
          </p:cNvPr>
          <p:cNvSpPr>
            <a:spLocks noGrp="1"/>
          </p:cNvSpPr>
          <p:nvPr>
            <p:ph type="title"/>
          </p:nvPr>
        </p:nvSpPr>
        <p:spPr/>
        <p:txBody>
          <a:bodyPr/>
          <a:lstStyle/>
          <a:p>
            <a:r>
              <a:rPr lang="zh-CN" altLang="en-US" dirty="0"/>
              <a:t>堆排序</a:t>
            </a:r>
          </a:p>
        </p:txBody>
      </p:sp>
      <p:sp>
        <p:nvSpPr>
          <p:cNvPr id="3" name="内容占位符 2">
            <a:extLst>
              <a:ext uri="{FF2B5EF4-FFF2-40B4-BE49-F238E27FC236}">
                <a16:creationId xmlns:a16="http://schemas.microsoft.com/office/drawing/2014/main" id="{2FD29211-9D7F-1BD4-1425-3E47262E05ED}"/>
              </a:ext>
            </a:extLst>
          </p:cNvPr>
          <p:cNvSpPr>
            <a:spLocks noGrp="1"/>
          </p:cNvSpPr>
          <p:nvPr>
            <p:ph idx="1"/>
          </p:nvPr>
        </p:nvSpPr>
        <p:spPr/>
        <p:txBody>
          <a:bodyPr/>
          <a:lstStyle/>
          <a:p>
            <a:r>
              <a:rPr lang="zh-CN" altLang="en-US" dirty="0"/>
              <a:t>已知关键字序列 </a:t>
            </a:r>
            <a:r>
              <a:rPr lang="en-US" altLang="zh-CN" dirty="0"/>
              <a:t>28, 22, 20, 19, 8, 12, 15, 5</a:t>
            </a:r>
            <a:r>
              <a:rPr lang="zh-CN" altLang="en-US" dirty="0"/>
              <a:t>是大根堆（最大堆），对该堆进行两次删除操作后，得到的新堆是（）。</a:t>
            </a:r>
            <a:endParaRPr lang="en-US" altLang="zh-CN" dirty="0"/>
          </a:p>
          <a:p>
            <a:pPr marL="914400" lvl="1" indent="-457200">
              <a:buFont typeface="+mj-lt"/>
              <a:buAutoNum type="alphaUcPeriod"/>
            </a:pPr>
            <a:r>
              <a:rPr lang="en-US" altLang="zh-CN" dirty="0"/>
              <a:t>20, 19, 15, 12, 8, 5</a:t>
            </a:r>
          </a:p>
          <a:p>
            <a:pPr marL="914400" lvl="1" indent="-457200">
              <a:buFont typeface="+mj-lt"/>
              <a:buAutoNum type="alphaUcPeriod"/>
            </a:pPr>
            <a:r>
              <a:rPr lang="en-US" altLang="zh-CN" dirty="0">
                <a:solidFill>
                  <a:srgbClr val="00B050"/>
                </a:solidFill>
              </a:rPr>
              <a:t>20, 19, 15, 5, 8, 12</a:t>
            </a:r>
          </a:p>
          <a:p>
            <a:pPr marL="914400" lvl="1" indent="-457200">
              <a:buFont typeface="+mj-lt"/>
              <a:buAutoNum type="alphaUcPeriod"/>
            </a:pPr>
            <a:r>
              <a:rPr lang="en-US" altLang="zh-CN" dirty="0"/>
              <a:t>20, 19, 12, 15, 8, 5</a:t>
            </a:r>
          </a:p>
          <a:p>
            <a:pPr marL="914400" lvl="1" indent="-457200">
              <a:buFont typeface="+mj-lt"/>
              <a:buAutoNum type="alphaUcPeriod"/>
            </a:pPr>
            <a:r>
              <a:rPr lang="en-US" altLang="zh-CN" dirty="0"/>
              <a:t>20, 19, 8, 12, 15, 5</a:t>
            </a:r>
          </a:p>
          <a:p>
            <a:pPr marL="914400" lvl="1" indent="-457200">
              <a:buFont typeface="+mj-lt"/>
              <a:buAutoNum type="alphaUcPeriod"/>
            </a:pPr>
            <a:endParaRPr lang="en-US" altLang="zh-CN" dirty="0"/>
          </a:p>
          <a:p>
            <a:pPr marL="514350" indent="-457200"/>
            <a:r>
              <a:rPr lang="en-US" altLang="zh-CN" dirty="0">
                <a:hlinkClick r:id="rId3"/>
              </a:rPr>
              <a:t>2024</a:t>
            </a:r>
            <a:r>
              <a:rPr lang="zh-CN" altLang="en-US" dirty="0">
                <a:hlinkClick r:id="rId3"/>
              </a:rPr>
              <a:t>年</a:t>
            </a:r>
            <a:r>
              <a:rPr lang="en-US" altLang="zh-CN" dirty="0">
                <a:hlinkClick r:id="rId3"/>
              </a:rPr>
              <a:t>408</a:t>
            </a:r>
            <a:r>
              <a:rPr lang="zh-CN" altLang="en-US" dirty="0">
                <a:hlinkClick r:id="rId3"/>
              </a:rPr>
              <a:t>真题数据结构篇 </a:t>
            </a:r>
            <a:r>
              <a:rPr lang="en-US" altLang="zh-CN" dirty="0">
                <a:hlinkClick r:id="rId3"/>
              </a:rPr>
              <a:t>- </a:t>
            </a:r>
            <a:r>
              <a:rPr lang="zh-CN" altLang="en-US" dirty="0">
                <a:hlinkClick r:id="rId3"/>
              </a:rPr>
              <a:t>知乎</a:t>
            </a:r>
            <a:endParaRPr lang="zh-CN" altLang="en-US" dirty="0"/>
          </a:p>
        </p:txBody>
      </p:sp>
    </p:spTree>
    <p:extLst>
      <p:ext uri="{BB962C8B-B14F-4D97-AF65-F5344CB8AC3E}">
        <p14:creationId xmlns:p14="http://schemas.microsoft.com/office/powerpoint/2010/main" val="29800846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a:t>
            </a:r>
          </a:p>
        </p:txBody>
      </p:sp>
      <p:sp>
        <p:nvSpPr>
          <p:cNvPr id="3" name="内容占位符 2"/>
          <p:cNvSpPr>
            <a:spLocks noGrp="1"/>
          </p:cNvSpPr>
          <p:nvPr>
            <p:ph idx="1"/>
          </p:nvPr>
        </p:nvSpPr>
        <p:spPr/>
        <p:txBody>
          <a:bodyPr/>
          <a:lstStyle/>
          <a:p>
            <a:r>
              <a:rPr lang="zh-CN" altLang="en-US" dirty="0"/>
              <a:t>在内部排序时，如果选择了归并排序而并未选择插入排序，则可能的理由是（）。</a:t>
            </a:r>
            <a:endParaRPr lang="en-US" altLang="zh-CN" dirty="0"/>
          </a:p>
          <a:p>
            <a:pPr marL="971550" lvl="1" indent="-514350">
              <a:buFont typeface="+mj-lt"/>
              <a:buAutoNum type="romanUcPeriod"/>
            </a:pPr>
            <a:r>
              <a:rPr lang="zh-CN" altLang="en-US" dirty="0"/>
              <a:t>归并排序的程序代码更短</a:t>
            </a:r>
            <a:endParaRPr lang="en-US" altLang="zh-CN" dirty="0"/>
          </a:p>
          <a:p>
            <a:pPr marL="971550" lvl="1" indent="-514350">
              <a:buFont typeface="+mj-lt"/>
              <a:buAutoNum type="romanUcPeriod"/>
            </a:pPr>
            <a:r>
              <a:rPr lang="zh-CN" altLang="en-US" dirty="0"/>
              <a:t>归并排序的占用空间更少</a:t>
            </a:r>
            <a:endParaRPr lang="en-US" altLang="zh-CN" dirty="0"/>
          </a:p>
          <a:p>
            <a:pPr marL="971550" lvl="1" indent="-514350">
              <a:buFont typeface="+mj-lt"/>
              <a:buAutoNum type="romanUcPeriod"/>
            </a:pPr>
            <a:r>
              <a:rPr lang="zh-CN" altLang="en-US" dirty="0"/>
              <a:t>归并排序的运行效率更高</a:t>
            </a:r>
            <a:endParaRPr lang="en-US" altLang="zh-CN" dirty="0"/>
          </a:p>
          <a:p>
            <a:pPr marL="971550" lvl="1" indent="-514350">
              <a:buFont typeface="+mj-lt"/>
              <a:buAutoNum type="romanUcPeriod"/>
            </a:pPr>
            <a:endParaRPr lang="en-US" altLang="zh-CN" dirty="0"/>
          </a:p>
          <a:p>
            <a:pPr marL="457200" lvl="1" indent="0">
              <a:buNone/>
            </a:pPr>
            <a:r>
              <a:rPr lang="en-US" altLang="zh-CN" dirty="0"/>
              <a:t>A. </a:t>
            </a:r>
            <a:r>
              <a:rPr lang="zh-CN" altLang="en-US" dirty="0"/>
              <a:t>仅</a:t>
            </a:r>
            <a:r>
              <a:rPr lang="en-US" altLang="zh-CN" dirty="0"/>
              <a:t>II    </a:t>
            </a:r>
            <a:r>
              <a:rPr lang="en-US" altLang="zh-CN" dirty="0">
                <a:solidFill>
                  <a:srgbClr val="00B050"/>
                </a:solidFill>
              </a:rPr>
              <a:t>B. </a:t>
            </a:r>
            <a:r>
              <a:rPr lang="zh-CN" altLang="en-US" dirty="0">
                <a:solidFill>
                  <a:srgbClr val="00B050"/>
                </a:solidFill>
              </a:rPr>
              <a:t>仅</a:t>
            </a:r>
            <a:r>
              <a:rPr lang="en-US" altLang="zh-CN" dirty="0">
                <a:solidFill>
                  <a:srgbClr val="00B050"/>
                </a:solidFill>
              </a:rPr>
              <a:t>III</a:t>
            </a:r>
            <a:r>
              <a:rPr lang="en-US" altLang="zh-CN" dirty="0"/>
              <a:t>   C. </a:t>
            </a:r>
            <a:r>
              <a:rPr lang="zh-CN" altLang="en-US" dirty="0"/>
              <a:t>仅</a:t>
            </a:r>
            <a:r>
              <a:rPr lang="en-US" altLang="zh-CN" dirty="0"/>
              <a:t>I, II   D. </a:t>
            </a:r>
            <a:r>
              <a:rPr lang="zh-CN" altLang="en-US" dirty="0"/>
              <a:t>仅</a:t>
            </a:r>
            <a:r>
              <a:rPr lang="en-US" altLang="zh-CN" dirty="0"/>
              <a:t>I, III</a:t>
            </a:r>
            <a:endParaRPr lang="zh-CN" altLang="en-US" dirty="0"/>
          </a:p>
        </p:txBody>
      </p:sp>
    </p:spTree>
    <p:extLst>
      <p:ext uri="{BB962C8B-B14F-4D97-AF65-F5344CB8AC3E}">
        <p14:creationId xmlns:p14="http://schemas.microsoft.com/office/powerpoint/2010/main" val="34109661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359C8-CD04-64DE-3F1A-D1AF1CA1EA26}"/>
              </a:ext>
            </a:extLst>
          </p:cNvPr>
          <p:cNvSpPr>
            <a:spLocks noGrp="1"/>
          </p:cNvSpPr>
          <p:nvPr>
            <p:ph type="title"/>
          </p:nvPr>
        </p:nvSpPr>
        <p:spPr/>
        <p:txBody>
          <a:bodyPr/>
          <a:lstStyle/>
          <a:p>
            <a:r>
              <a:rPr lang="zh-CN" altLang="en-US" dirty="0"/>
              <a:t>归并排序</a:t>
            </a:r>
          </a:p>
        </p:txBody>
      </p:sp>
      <p:sp>
        <p:nvSpPr>
          <p:cNvPr id="3" name="内容占位符 2">
            <a:extLst>
              <a:ext uri="{FF2B5EF4-FFF2-40B4-BE49-F238E27FC236}">
                <a16:creationId xmlns:a16="http://schemas.microsoft.com/office/drawing/2014/main" id="{86A3B3B4-A1C6-DB00-4D13-27B759D88EC6}"/>
              </a:ext>
            </a:extLst>
          </p:cNvPr>
          <p:cNvSpPr>
            <a:spLocks noGrp="1"/>
          </p:cNvSpPr>
          <p:nvPr>
            <p:ph idx="1"/>
          </p:nvPr>
        </p:nvSpPr>
        <p:spPr/>
        <p:txBody>
          <a:bodyPr/>
          <a:lstStyle/>
          <a:p>
            <a:r>
              <a:rPr lang="zh-CN" altLang="en-US" dirty="0"/>
              <a:t>使用二路归并排序对含</a:t>
            </a:r>
            <a:r>
              <a:rPr lang="en-US" altLang="zh-CN" dirty="0"/>
              <a:t>n</a:t>
            </a:r>
            <a:r>
              <a:rPr lang="zh-CN" altLang="en-US" dirty="0"/>
              <a:t>个元素的数组</a:t>
            </a:r>
            <a:r>
              <a:rPr lang="en-US" altLang="zh-CN" dirty="0"/>
              <a:t>M</a:t>
            </a:r>
            <a:r>
              <a:rPr lang="zh-CN" altLang="en-US" dirty="0"/>
              <a:t>进行排序时，二路归并程序的功能是（）。</a:t>
            </a:r>
            <a:endParaRPr lang="en-US" altLang="zh-CN" dirty="0"/>
          </a:p>
          <a:p>
            <a:pPr marL="914400" lvl="1" indent="-457200">
              <a:buFont typeface="+mj-lt"/>
              <a:buAutoNum type="alphaUcPeriod"/>
            </a:pPr>
            <a:r>
              <a:rPr lang="zh-CN" altLang="en-US" dirty="0">
                <a:solidFill>
                  <a:srgbClr val="00B050"/>
                </a:solidFill>
              </a:rPr>
              <a:t>将两个有序表合并为一个新的有序表</a:t>
            </a:r>
            <a:endParaRPr lang="en-US" altLang="zh-CN" dirty="0">
              <a:solidFill>
                <a:srgbClr val="00B050"/>
              </a:solidFill>
            </a:endParaRPr>
          </a:p>
          <a:p>
            <a:pPr marL="914400" lvl="1" indent="-457200">
              <a:buFont typeface="+mj-lt"/>
              <a:buAutoNum type="alphaUcPeriod"/>
            </a:pPr>
            <a:r>
              <a:rPr lang="zh-CN" altLang="en-US" dirty="0"/>
              <a:t>将</a:t>
            </a:r>
            <a:r>
              <a:rPr lang="en-US" altLang="zh-CN" dirty="0"/>
              <a:t>M</a:t>
            </a:r>
            <a:r>
              <a:rPr lang="zh-CN" altLang="en-US" dirty="0"/>
              <a:t>划分为两部分，两部分的元素个数大致相等</a:t>
            </a:r>
            <a:endParaRPr lang="en-US" altLang="zh-CN" dirty="0"/>
          </a:p>
          <a:p>
            <a:pPr marL="914400" lvl="1" indent="-457200">
              <a:buFont typeface="+mj-lt"/>
              <a:buAutoNum type="alphaUcPeriod"/>
            </a:pPr>
            <a:r>
              <a:rPr lang="zh-CN" altLang="en-US" dirty="0"/>
              <a:t>将</a:t>
            </a:r>
            <a:r>
              <a:rPr lang="en-US" altLang="zh-CN" dirty="0"/>
              <a:t>M</a:t>
            </a:r>
            <a:r>
              <a:rPr lang="zh-CN" altLang="en-US" dirty="0"/>
              <a:t>划分为</a:t>
            </a:r>
            <a:r>
              <a:rPr lang="en-US" altLang="zh-CN" dirty="0"/>
              <a:t>n</a:t>
            </a:r>
            <a:r>
              <a:rPr lang="zh-CN" altLang="en-US" dirty="0"/>
              <a:t>部分，每个部分中仅含有一个元素</a:t>
            </a:r>
            <a:endParaRPr lang="en-US" altLang="zh-CN" dirty="0"/>
          </a:p>
          <a:p>
            <a:pPr marL="914400" lvl="1" indent="-457200">
              <a:buFont typeface="+mj-lt"/>
              <a:buAutoNum type="alphaUcPeriod"/>
            </a:pPr>
            <a:r>
              <a:rPr lang="zh-CN" altLang="en-US" dirty="0"/>
              <a:t>将</a:t>
            </a:r>
            <a:r>
              <a:rPr lang="en-US" altLang="zh-CN" dirty="0"/>
              <a:t>M</a:t>
            </a:r>
            <a:r>
              <a:rPr lang="zh-CN" altLang="en-US" dirty="0"/>
              <a:t>划分为两部分，一部分元素的值均小于另一部分元素的值</a:t>
            </a:r>
          </a:p>
        </p:txBody>
      </p:sp>
    </p:spTree>
    <p:extLst>
      <p:ext uri="{BB962C8B-B14F-4D97-AF65-F5344CB8AC3E}">
        <p14:creationId xmlns:p14="http://schemas.microsoft.com/office/powerpoint/2010/main" val="34441128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8F4FB-220C-5B0D-1F2D-F3AFBD6F80A3}"/>
              </a:ext>
            </a:extLst>
          </p:cNvPr>
          <p:cNvSpPr>
            <a:spLocks noGrp="1"/>
          </p:cNvSpPr>
          <p:nvPr>
            <p:ph type="title"/>
          </p:nvPr>
        </p:nvSpPr>
        <p:spPr/>
        <p:txBody>
          <a:bodyPr/>
          <a:lstStyle/>
          <a:p>
            <a:r>
              <a:rPr lang="zh-CN" altLang="en-US" dirty="0"/>
              <a:t>归并排序</a:t>
            </a:r>
          </a:p>
        </p:txBody>
      </p:sp>
      <p:sp>
        <p:nvSpPr>
          <p:cNvPr id="3" name="内容占位符 2">
            <a:extLst>
              <a:ext uri="{FF2B5EF4-FFF2-40B4-BE49-F238E27FC236}">
                <a16:creationId xmlns:a16="http://schemas.microsoft.com/office/drawing/2014/main" id="{03B5C189-AD78-404C-24D5-841436DE22C3}"/>
              </a:ext>
            </a:extLst>
          </p:cNvPr>
          <p:cNvSpPr>
            <a:spLocks noGrp="1"/>
          </p:cNvSpPr>
          <p:nvPr>
            <p:ph idx="1"/>
          </p:nvPr>
        </p:nvSpPr>
        <p:spPr/>
        <p:txBody>
          <a:bodyPr/>
          <a:lstStyle/>
          <a:p>
            <a:r>
              <a:rPr lang="zh-CN" altLang="en-US" dirty="0"/>
              <a:t>现有由关键字组成的</a:t>
            </a:r>
            <a:r>
              <a:rPr lang="en-US" altLang="zh-CN" dirty="0"/>
              <a:t>3</a:t>
            </a:r>
            <a:r>
              <a:rPr lang="zh-CN" altLang="en-US" dirty="0"/>
              <a:t>个有序序列 </a:t>
            </a:r>
            <a:r>
              <a:rPr lang="en-US" altLang="zh-CN" dirty="0"/>
              <a:t>(3,5), (7,9) </a:t>
            </a:r>
            <a:r>
              <a:rPr lang="zh-CN" altLang="en-US" dirty="0"/>
              <a:t>和 </a:t>
            </a:r>
            <a:r>
              <a:rPr lang="en-US" altLang="zh-CN" dirty="0"/>
              <a:t>(6)</a:t>
            </a:r>
            <a:r>
              <a:rPr lang="zh-CN" altLang="en-US" dirty="0"/>
              <a:t>，若按从左至右的次序选择有序序列进行二路归并排序，则关键字之间的总比较次数是（）。</a:t>
            </a:r>
            <a:endParaRPr lang="en-US" altLang="zh-CN" dirty="0"/>
          </a:p>
          <a:p>
            <a:pPr marL="914400" lvl="1" indent="-457200">
              <a:buFont typeface="+mj-lt"/>
              <a:buAutoNum type="alphaUcPeriod"/>
            </a:pPr>
            <a:r>
              <a:rPr lang="en-US" altLang="zh-CN" dirty="0"/>
              <a:t>3</a:t>
            </a:r>
          </a:p>
          <a:p>
            <a:pPr marL="914400" lvl="1" indent="-457200">
              <a:buFont typeface="+mj-lt"/>
              <a:buAutoNum type="alphaUcPeriod"/>
            </a:pPr>
            <a:r>
              <a:rPr lang="en-US" altLang="zh-CN" dirty="0"/>
              <a:t>4</a:t>
            </a:r>
          </a:p>
          <a:p>
            <a:pPr marL="914400" lvl="1" indent="-457200">
              <a:buFont typeface="+mj-lt"/>
              <a:buAutoNum type="alphaUcPeriod"/>
            </a:pPr>
            <a:r>
              <a:rPr lang="en-US" altLang="zh-CN" dirty="0">
                <a:solidFill>
                  <a:srgbClr val="00B050"/>
                </a:solidFill>
              </a:rPr>
              <a:t>5</a:t>
            </a:r>
          </a:p>
          <a:p>
            <a:pPr marL="914400" lvl="1" indent="-457200">
              <a:buFont typeface="+mj-lt"/>
              <a:buAutoNum type="alphaUcPeriod"/>
            </a:pPr>
            <a:r>
              <a:rPr lang="en-US" altLang="zh-CN" dirty="0"/>
              <a:t>6</a:t>
            </a:r>
          </a:p>
          <a:p>
            <a:pPr marL="914400" lvl="1" indent="-457200">
              <a:buFont typeface="+mj-lt"/>
              <a:buAutoNum type="alphaUcPeriod"/>
            </a:pPr>
            <a:endParaRPr lang="en-US" altLang="zh-CN" dirty="0"/>
          </a:p>
          <a:p>
            <a:pPr marL="514350" indent="-457200"/>
            <a:r>
              <a:rPr lang="zh-CN" altLang="en-US" dirty="0">
                <a:solidFill>
                  <a:srgbClr val="00B050"/>
                </a:solidFill>
              </a:rPr>
              <a:t>第一轮归并关键字之间比较 </a:t>
            </a:r>
            <a:r>
              <a:rPr lang="en-US" altLang="zh-CN" dirty="0">
                <a:solidFill>
                  <a:srgbClr val="00B050"/>
                </a:solidFill>
              </a:rPr>
              <a:t>2 </a:t>
            </a:r>
            <a:r>
              <a:rPr lang="zh-CN" altLang="en-US" dirty="0">
                <a:solidFill>
                  <a:srgbClr val="00B050"/>
                </a:solidFill>
              </a:rPr>
              <a:t>次，第二轮归并关键字之间比较 </a:t>
            </a:r>
            <a:r>
              <a:rPr lang="en-US" altLang="zh-CN" dirty="0">
                <a:solidFill>
                  <a:srgbClr val="00B050"/>
                </a:solidFill>
              </a:rPr>
              <a:t>3 </a:t>
            </a:r>
            <a:r>
              <a:rPr lang="zh-CN" altLang="en-US" dirty="0">
                <a:solidFill>
                  <a:srgbClr val="00B050"/>
                </a:solidFill>
              </a:rPr>
              <a:t>次。</a:t>
            </a:r>
          </a:p>
        </p:txBody>
      </p:sp>
    </p:spTree>
    <p:extLst>
      <p:ext uri="{BB962C8B-B14F-4D97-AF65-F5344CB8AC3E}">
        <p14:creationId xmlns:p14="http://schemas.microsoft.com/office/powerpoint/2010/main" val="20610431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E439E-B751-A2C6-ECDA-C7BB36C325B8}"/>
              </a:ext>
            </a:extLst>
          </p:cNvPr>
          <p:cNvSpPr>
            <a:spLocks noGrp="1"/>
          </p:cNvSpPr>
          <p:nvPr>
            <p:ph type="title"/>
          </p:nvPr>
        </p:nvSpPr>
        <p:spPr/>
        <p:txBody>
          <a:bodyPr/>
          <a:lstStyle/>
          <a:p>
            <a:r>
              <a:rPr lang="zh-CN" altLang="en-US" dirty="0"/>
              <a:t>归并排序</a:t>
            </a:r>
          </a:p>
        </p:txBody>
      </p:sp>
      <p:sp>
        <p:nvSpPr>
          <p:cNvPr id="3" name="内容占位符 2">
            <a:extLst>
              <a:ext uri="{FF2B5EF4-FFF2-40B4-BE49-F238E27FC236}">
                <a16:creationId xmlns:a16="http://schemas.microsoft.com/office/drawing/2014/main" id="{5EA3BAAF-34FB-2FB6-3797-3D972BB41E29}"/>
              </a:ext>
            </a:extLst>
          </p:cNvPr>
          <p:cNvSpPr>
            <a:spLocks noGrp="1"/>
          </p:cNvSpPr>
          <p:nvPr>
            <p:ph idx="1"/>
          </p:nvPr>
        </p:nvSpPr>
        <p:spPr/>
        <p:txBody>
          <a:bodyPr/>
          <a:lstStyle/>
          <a:p>
            <a:r>
              <a:rPr lang="zh-CN" altLang="en-US" dirty="0"/>
              <a:t>一组经过第一趟</a:t>
            </a:r>
            <a:r>
              <a:rPr lang="en-US" altLang="zh-CN" dirty="0"/>
              <a:t>2</a:t>
            </a:r>
            <a:r>
              <a:rPr lang="zh-CN" altLang="en-US" dirty="0"/>
              <a:t>路归并排序后的记录的关键字是｛</a:t>
            </a:r>
            <a:r>
              <a:rPr lang="en-US" altLang="zh-CN" dirty="0"/>
              <a:t>25</a:t>
            </a:r>
            <a:r>
              <a:rPr lang="zh-CN" altLang="en-US" dirty="0"/>
              <a:t>，</a:t>
            </a:r>
            <a:r>
              <a:rPr lang="en-US" altLang="zh-CN" dirty="0"/>
              <a:t>50</a:t>
            </a:r>
            <a:r>
              <a:rPr lang="zh-CN" altLang="en-US" dirty="0"/>
              <a:t>，</a:t>
            </a:r>
            <a:r>
              <a:rPr lang="en-US" altLang="zh-CN" dirty="0"/>
              <a:t>15</a:t>
            </a:r>
            <a:r>
              <a:rPr lang="zh-CN" altLang="en-US" dirty="0"/>
              <a:t>，</a:t>
            </a:r>
            <a:r>
              <a:rPr lang="en-US" altLang="zh-CN" dirty="0"/>
              <a:t>35</a:t>
            </a:r>
            <a:r>
              <a:rPr lang="zh-CN" altLang="en-US" dirty="0"/>
              <a:t>，</a:t>
            </a:r>
            <a:r>
              <a:rPr lang="en-US" altLang="zh-CN" dirty="0"/>
              <a:t>80</a:t>
            </a:r>
            <a:r>
              <a:rPr lang="zh-CN" altLang="en-US" dirty="0"/>
              <a:t>，</a:t>
            </a:r>
            <a:r>
              <a:rPr lang="en-US" altLang="zh-CN" dirty="0"/>
              <a:t>85</a:t>
            </a:r>
            <a:r>
              <a:rPr lang="zh-CN" altLang="en-US" dirty="0"/>
              <a:t>，</a:t>
            </a:r>
            <a:r>
              <a:rPr lang="en-US" altLang="zh-CN" dirty="0"/>
              <a:t>20</a:t>
            </a:r>
            <a:r>
              <a:rPr lang="zh-CN" altLang="en-US" dirty="0"/>
              <a:t>，</a:t>
            </a:r>
            <a:r>
              <a:rPr lang="en-US" altLang="zh-CN" dirty="0"/>
              <a:t>40</a:t>
            </a:r>
            <a:r>
              <a:rPr lang="zh-CN" altLang="en-US" dirty="0"/>
              <a:t>，</a:t>
            </a:r>
            <a:r>
              <a:rPr lang="en-US" altLang="zh-CN" dirty="0"/>
              <a:t>36</a:t>
            </a:r>
            <a:r>
              <a:rPr lang="zh-CN" altLang="en-US" dirty="0"/>
              <a:t>，</a:t>
            </a:r>
            <a:r>
              <a:rPr lang="en-US" altLang="zh-CN" dirty="0"/>
              <a:t>70</a:t>
            </a:r>
            <a:r>
              <a:rPr lang="zh-CN" altLang="en-US" dirty="0"/>
              <a:t>｝，其中包含</a:t>
            </a:r>
            <a:r>
              <a:rPr lang="en-US" altLang="zh-CN" dirty="0"/>
              <a:t>5</a:t>
            </a:r>
            <a:r>
              <a:rPr lang="zh-CN" altLang="en-US" dirty="0"/>
              <a:t>个长度为</a:t>
            </a:r>
            <a:r>
              <a:rPr lang="en-US" altLang="zh-CN" dirty="0"/>
              <a:t>2</a:t>
            </a:r>
            <a:r>
              <a:rPr lang="zh-CN" altLang="en-US" dirty="0"/>
              <a:t>的有序表，则第二趟归并后的结果是（）。</a:t>
            </a:r>
            <a:endParaRPr lang="en-US" altLang="zh-CN" dirty="0"/>
          </a:p>
          <a:p>
            <a:pPr marL="914400" lvl="1" indent="-457200">
              <a:buFont typeface="+mj-lt"/>
              <a:buAutoNum type="alphaUcPeriod"/>
            </a:pPr>
            <a:r>
              <a:rPr lang="en-US" altLang="zh-CN" dirty="0"/>
              <a:t>15,25,35,50,80,20,85,40,70,36</a:t>
            </a:r>
          </a:p>
          <a:p>
            <a:pPr marL="914400" lvl="1" indent="-457200">
              <a:buFont typeface="+mj-lt"/>
              <a:buAutoNum type="alphaUcPeriod"/>
            </a:pPr>
            <a:r>
              <a:rPr lang="en-US" altLang="zh-CN" dirty="0">
                <a:solidFill>
                  <a:srgbClr val="00B050"/>
                </a:solidFill>
              </a:rPr>
              <a:t>15,25,35,50,20,40,80,85,36,70</a:t>
            </a:r>
          </a:p>
          <a:p>
            <a:pPr marL="914400" lvl="1" indent="-457200">
              <a:buFont typeface="+mj-lt"/>
              <a:buAutoNum type="alphaUcPeriod"/>
            </a:pPr>
            <a:r>
              <a:rPr lang="en-US" altLang="zh-CN" dirty="0"/>
              <a:t>15,25,50,35,80,85,20,36,40,70</a:t>
            </a:r>
          </a:p>
          <a:p>
            <a:pPr marL="914400" lvl="1" indent="-457200">
              <a:buFont typeface="+mj-lt"/>
              <a:buAutoNum type="alphaUcPeriod"/>
            </a:pPr>
            <a:r>
              <a:rPr lang="en-US" altLang="zh-CN" dirty="0"/>
              <a:t>15,25,35,50,80,20,36,40,70,85</a:t>
            </a:r>
            <a:endParaRPr lang="zh-CN" altLang="en-US" dirty="0"/>
          </a:p>
        </p:txBody>
      </p:sp>
    </p:spTree>
    <p:extLst>
      <p:ext uri="{BB962C8B-B14F-4D97-AF65-F5344CB8AC3E}">
        <p14:creationId xmlns:p14="http://schemas.microsoft.com/office/powerpoint/2010/main" val="16832514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基数排序</a:t>
            </a:r>
          </a:p>
        </p:txBody>
      </p:sp>
      <p:sp>
        <p:nvSpPr>
          <p:cNvPr id="3" name="内容占位符 2"/>
          <p:cNvSpPr>
            <a:spLocks noGrp="1"/>
          </p:cNvSpPr>
          <p:nvPr>
            <p:ph sz="half" idx="1"/>
          </p:nvPr>
        </p:nvSpPr>
        <p:spPr>
          <a:xfrm>
            <a:off x="1117600" y="1905000"/>
            <a:ext cx="5410448" cy="4114800"/>
          </a:xfrm>
        </p:spPr>
        <p:txBody>
          <a:bodyPr/>
          <a:lstStyle/>
          <a:p>
            <a:r>
              <a:rPr lang="zh-CN" altLang="en-US" dirty="0"/>
              <a:t>对于给定的关键字序列</a:t>
            </a:r>
            <a:r>
              <a:rPr lang="en-US" altLang="zh-CN" dirty="0"/>
              <a:t>110, 119, 007, 911, 114, 120, 122</a:t>
            </a:r>
            <a:r>
              <a:rPr lang="zh-CN" altLang="en-US" dirty="0"/>
              <a:t>进行基数排序，第</a:t>
            </a:r>
            <a:r>
              <a:rPr lang="en-US" altLang="zh-CN" dirty="0"/>
              <a:t>2</a:t>
            </a:r>
            <a:r>
              <a:rPr lang="zh-CN" altLang="en-US" dirty="0"/>
              <a:t>趟分配收集后得到的关键字序列是（）。</a:t>
            </a:r>
            <a:endParaRPr lang="en-US" altLang="zh-CN" dirty="0"/>
          </a:p>
          <a:p>
            <a:pPr marL="514350" indent="-457200">
              <a:buFont typeface="+mj-lt"/>
              <a:buAutoNum type="alphaUcPeriod"/>
            </a:pPr>
            <a:endParaRPr lang="en-US" altLang="zh-CN" sz="2400" dirty="0"/>
          </a:p>
          <a:p>
            <a:pPr marL="514350" indent="-457200">
              <a:buFont typeface="+mj-lt"/>
              <a:buAutoNum type="alphaUcPeriod"/>
            </a:pPr>
            <a:r>
              <a:rPr lang="en-US" altLang="zh-CN" sz="2400" dirty="0"/>
              <a:t>007, 110, 119, 114, 911, 120, 122</a:t>
            </a:r>
            <a:endParaRPr lang="zh-CN" altLang="zh-CN" sz="2400" dirty="0"/>
          </a:p>
          <a:p>
            <a:pPr marL="514350" indent="-457200">
              <a:buFont typeface="+mj-lt"/>
              <a:buAutoNum type="alphaUcPeriod"/>
            </a:pPr>
            <a:r>
              <a:rPr lang="en-US" altLang="zh-CN" sz="2400" dirty="0"/>
              <a:t>007, 110, 119, 114, 911, 122, 120</a:t>
            </a:r>
            <a:endParaRPr lang="zh-CN" altLang="zh-CN" sz="2400" dirty="0"/>
          </a:p>
          <a:p>
            <a:pPr marL="514350" indent="-457200">
              <a:buFont typeface="+mj-lt"/>
              <a:buAutoNum type="alphaUcPeriod"/>
            </a:pPr>
            <a:r>
              <a:rPr lang="en-US" altLang="zh-CN" sz="2400" dirty="0">
                <a:solidFill>
                  <a:srgbClr val="00B050"/>
                </a:solidFill>
              </a:rPr>
              <a:t>007, 110, 911, 114, 119, 120, 122</a:t>
            </a:r>
            <a:endParaRPr lang="zh-CN" altLang="zh-CN" sz="2400" dirty="0">
              <a:solidFill>
                <a:srgbClr val="00B050"/>
              </a:solidFill>
            </a:endParaRPr>
          </a:p>
          <a:p>
            <a:pPr marL="514350" indent="-457200">
              <a:buFont typeface="+mj-lt"/>
              <a:buAutoNum type="alphaUcPeriod"/>
            </a:pPr>
            <a:r>
              <a:rPr lang="en-US" altLang="zh-CN" sz="2400" dirty="0"/>
              <a:t>110, 120, 911, 122, 114, 007, 119</a:t>
            </a:r>
            <a:endParaRPr lang="zh-CN" altLang="zh-CN" sz="2400" dirty="0"/>
          </a:p>
        </p:txBody>
      </p:sp>
      <p:pic>
        <p:nvPicPr>
          <p:cNvPr id="6" name="Picture 2" descr="https://picx.zhimg.com/v2-b6be872a3b963d115cb1829206c79ac9_r.jpg">
            <a:extLst>
              <a:ext uri="{FF2B5EF4-FFF2-40B4-BE49-F238E27FC236}">
                <a16:creationId xmlns:a16="http://schemas.microsoft.com/office/drawing/2014/main" id="{73A1A052-868A-4E58-A8C2-B78BA704C8EA}"/>
              </a:ext>
            </a:extLst>
          </p:cNvPr>
          <p:cNvPicPr>
            <a:picLocks noGrp="1" noChangeAspect="1" noChangeArrowheads="1"/>
          </p:cNvPicPr>
          <p:nvPr>
            <p:ph sz="half" idx="2"/>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51" t="8001" r="12200" b="17450"/>
          <a:stretch/>
        </p:blipFill>
        <p:spPr bwMode="auto">
          <a:xfrm>
            <a:off x="6400800" y="1948774"/>
            <a:ext cx="5791200" cy="3807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9026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83DB30-1A02-A5B2-E2EE-0E5B0928AA61}"/>
              </a:ext>
            </a:extLst>
          </p:cNvPr>
          <p:cNvSpPr>
            <a:spLocks noGrp="1"/>
          </p:cNvSpPr>
          <p:nvPr>
            <p:ph type="title"/>
          </p:nvPr>
        </p:nvSpPr>
        <p:spPr/>
        <p:txBody>
          <a:bodyPr/>
          <a:lstStyle/>
          <a:p>
            <a:r>
              <a:rPr lang="zh-CN" altLang="en-US" dirty="0"/>
              <a:t>基数排序</a:t>
            </a:r>
            <a:r>
              <a:rPr lang="zh-CN" altLang="en-US" dirty="0">
                <a:solidFill>
                  <a:srgbClr val="00B050"/>
                </a:solidFill>
              </a:rPr>
              <a:t>（</a:t>
            </a:r>
            <a:r>
              <a:rPr lang="en-US" altLang="zh-CN" dirty="0">
                <a:solidFill>
                  <a:srgbClr val="00B050"/>
                </a:solidFill>
              </a:rPr>
              <a:t>2024</a:t>
            </a:r>
            <a:r>
              <a:rPr lang="zh-CN" altLang="en-US" dirty="0">
                <a:solidFill>
                  <a:srgbClr val="00B050"/>
                </a:solidFill>
              </a:rPr>
              <a:t>期末）</a:t>
            </a:r>
          </a:p>
        </p:txBody>
      </p:sp>
      <p:sp>
        <p:nvSpPr>
          <p:cNvPr id="3" name="内容占位符 2">
            <a:extLst>
              <a:ext uri="{FF2B5EF4-FFF2-40B4-BE49-F238E27FC236}">
                <a16:creationId xmlns:a16="http://schemas.microsoft.com/office/drawing/2014/main" id="{CD3FE64C-AE42-44BA-F3FB-D786E5CBCEBA}"/>
              </a:ext>
            </a:extLst>
          </p:cNvPr>
          <p:cNvSpPr>
            <a:spLocks noGrp="1"/>
          </p:cNvSpPr>
          <p:nvPr>
            <p:ph idx="1"/>
          </p:nvPr>
        </p:nvSpPr>
        <p:spPr/>
        <p:txBody>
          <a:bodyPr/>
          <a:lstStyle/>
          <a:p>
            <a:r>
              <a:rPr lang="zh-CN" altLang="en-US" dirty="0"/>
              <a:t>设数组</a:t>
            </a:r>
            <a:r>
              <a:rPr lang="en-US" altLang="zh-CN" dirty="0"/>
              <a:t>S[] = { 93,946,372,9,146,151,301,485,236,327,43,892 }</a:t>
            </a:r>
            <a:r>
              <a:rPr lang="zh-CN" altLang="en-US" dirty="0"/>
              <a:t>，采用最低位优先</a:t>
            </a:r>
            <a:r>
              <a:rPr lang="en-US" altLang="zh-CN" dirty="0"/>
              <a:t>LSD</a:t>
            </a:r>
            <a:r>
              <a:rPr lang="zh-CN" altLang="en-US" dirty="0"/>
              <a:t>基数排序将</a:t>
            </a:r>
            <a:r>
              <a:rPr lang="en-US" altLang="zh-CN" dirty="0"/>
              <a:t>S</a:t>
            </a:r>
            <a:r>
              <a:rPr lang="zh-CN" altLang="en-US" dirty="0"/>
              <a:t>排列成升序序列。第一趟分配、收集后，元素</a:t>
            </a:r>
            <a:r>
              <a:rPr lang="en-US" altLang="zh-CN" dirty="0"/>
              <a:t>372</a:t>
            </a:r>
            <a:r>
              <a:rPr lang="zh-CN" altLang="en-US" dirty="0"/>
              <a:t>之前、之后紧邻的元素分别是（）。</a:t>
            </a:r>
            <a:endParaRPr lang="en-US" altLang="zh-CN" dirty="0"/>
          </a:p>
          <a:p>
            <a:pPr marL="914400" lvl="1" indent="-457200">
              <a:buFont typeface="+mj-lt"/>
              <a:buAutoNum type="alphaUcPeriod"/>
            </a:pPr>
            <a:r>
              <a:rPr lang="en-US" altLang="zh-CN" dirty="0"/>
              <a:t>43,892</a:t>
            </a:r>
          </a:p>
          <a:p>
            <a:pPr marL="914400" lvl="1" indent="-457200">
              <a:buFont typeface="+mj-lt"/>
              <a:buAutoNum type="alphaUcPeriod"/>
            </a:pPr>
            <a:r>
              <a:rPr lang="en-US" altLang="zh-CN" dirty="0"/>
              <a:t>236,301</a:t>
            </a:r>
          </a:p>
          <a:p>
            <a:pPr marL="914400" lvl="1" indent="-457200">
              <a:buFont typeface="+mj-lt"/>
              <a:buAutoNum type="alphaUcPeriod"/>
            </a:pPr>
            <a:r>
              <a:rPr lang="en-US" altLang="zh-CN" dirty="0">
                <a:solidFill>
                  <a:srgbClr val="00B050"/>
                </a:solidFill>
              </a:rPr>
              <a:t>301,892</a:t>
            </a:r>
          </a:p>
          <a:p>
            <a:pPr marL="914400" lvl="1" indent="-457200">
              <a:buFont typeface="+mj-lt"/>
              <a:buAutoNum type="alphaUcPeriod"/>
            </a:pPr>
            <a:r>
              <a:rPr lang="en-US" altLang="zh-CN" dirty="0"/>
              <a:t>485,301</a:t>
            </a:r>
            <a:endParaRPr lang="zh-CN" altLang="en-US" dirty="0"/>
          </a:p>
        </p:txBody>
      </p:sp>
    </p:spTree>
    <p:extLst>
      <p:ext uri="{BB962C8B-B14F-4D97-AF65-F5344CB8AC3E}">
        <p14:creationId xmlns:p14="http://schemas.microsoft.com/office/powerpoint/2010/main" val="18505449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排序综合</a:t>
            </a:r>
          </a:p>
        </p:txBody>
      </p:sp>
      <p:sp>
        <p:nvSpPr>
          <p:cNvPr id="3" name="内容占位符 2"/>
          <p:cNvSpPr>
            <a:spLocks noGrp="1"/>
          </p:cNvSpPr>
          <p:nvPr>
            <p:ph sz="half" idx="1"/>
          </p:nvPr>
        </p:nvSpPr>
        <p:spPr/>
        <p:txBody>
          <a:bodyPr/>
          <a:lstStyle/>
          <a:p>
            <a:r>
              <a:rPr lang="zh-CN" altLang="en-US" dirty="0"/>
              <a:t>对</a:t>
            </a:r>
            <a:r>
              <a:rPr lang="en-US" altLang="zh-CN" dirty="0"/>
              <a:t>10TB</a:t>
            </a:r>
            <a:r>
              <a:rPr lang="zh-CN" altLang="en-US" dirty="0"/>
              <a:t>的数据文件进行排序，应使用的方法是（）。</a:t>
            </a:r>
            <a:endParaRPr lang="en-US" altLang="zh-CN" dirty="0"/>
          </a:p>
          <a:p>
            <a:pPr marL="914400" lvl="1" indent="-457200">
              <a:buFont typeface="+mj-lt"/>
              <a:buAutoNum type="alphaUcPeriod"/>
            </a:pPr>
            <a:r>
              <a:rPr lang="zh-CN" altLang="en-US" dirty="0"/>
              <a:t>希尔排序</a:t>
            </a:r>
            <a:endParaRPr lang="en-US" altLang="zh-CN" dirty="0"/>
          </a:p>
          <a:p>
            <a:pPr marL="914400" lvl="1" indent="-457200">
              <a:buFont typeface="+mj-lt"/>
              <a:buAutoNum type="alphaUcPeriod"/>
            </a:pPr>
            <a:r>
              <a:rPr lang="zh-CN" altLang="en-US" dirty="0"/>
              <a:t>堆排序</a:t>
            </a:r>
            <a:endParaRPr lang="en-US" altLang="zh-CN" dirty="0"/>
          </a:p>
          <a:p>
            <a:pPr marL="914400" lvl="1" indent="-457200">
              <a:buFont typeface="+mj-lt"/>
              <a:buAutoNum type="alphaUcPeriod"/>
            </a:pPr>
            <a:r>
              <a:rPr lang="zh-CN" altLang="en-US" dirty="0"/>
              <a:t>快速排序</a:t>
            </a:r>
            <a:endParaRPr lang="en-US" altLang="zh-CN" dirty="0"/>
          </a:p>
          <a:p>
            <a:pPr marL="914400" lvl="1" indent="-457200">
              <a:buFont typeface="+mj-lt"/>
              <a:buAutoNum type="alphaUcPeriod"/>
            </a:pPr>
            <a:r>
              <a:rPr lang="zh-CN" altLang="en-US" dirty="0">
                <a:solidFill>
                  <a:srgbClr val="00B050"/>
                </a:solidFill>
              </a:rPr>
              <a:t>归并排序</a:t>
            </a:r>
          </a:p>
        </p:txBody>
      </p:sp>
      <p:sp>
        <p:nvSpPr>
          <p:cNvPr id="4" name="内容占位符 3">
            <a:extLst>
              <a:ext uri="{FF2B5EF4-FFF2-40B4-BE49-F238E27FC236}">
                <a16:creationId xmlns:a16="http://schemas.microsoft.com/office/drawing/2014/main" id="{C0F79A94-B4E5-4319-ACC8-5B04DBE5C162}"/>
              </a:ext>
            </a:extLst>
          </p:cNvPr>
          <p:cNvSpPr>
            <a:spLocks noGrp="1"/>
          </p:cNvSpPr>
          <p:nvPr>
            <p:ph sz="half" idx="2"/>
          </p:nvPr>
        </p:nvSpPr>
        <p:spPr/>
        <p:txBody>
          <a:bodyPr/>
          <a:lstStyle/>
          <a:p>
            <a:r>
              <a:rPr lang="zh-CN" altLang="en-US" sz="2400" dirty="0">
                <a:solidFill>
                  <a:srgbClr val="00B050"/>
                </a:solidFill>
              </a:rPr>
              <a:t>由于 </a:t>
            </a:r>
            <a:r>
              <a:rPr lang="en-US" altLang="zh-CN" sz="2400" dirty="0">
                <a:solidFill>
                  <a:srgbClr val="00B050"/>
                </a:solidFill>
              </a:rPr>
              <a:t>10TB </a:t>
            </a:r>
            <a:r>
              <a:rPr lang="zh-CN" altLang="en-US" sz="2400" dirty="0">
                <a:solidFill>
                  <a:srgbClr val="00B050"/>
                </a:solidFill>
              </a:rPr>
              <a:t>的数据文件规模巨大，无法全部装入内存，因此不能采用内部排序方法，只能使用外部排序。</a:t>
            </a:r>
            <a:endParaRPr lang="en-US" altLang="zh-CN" sz="2400" dirty="0">
              <a:solidFill>
                <a:srgbClr val="00B050"/>
              </a:solidFill>
            </a:endParaRPr>
          </a:p>
          <a:p>
            <a:r>
              <a:rPr lang="zh-CN" altLang="en-US" sz="2400" dirty="0">
                <a:solidFill>
                  <a:srgbClr val="00B050"/>
                </a:solidFill>
              </a:rPr>
              <a:t>外部排序通常采用归并排序的思想：先将数据划分为若干可放入内存的归并段，对每个归并段进行内部排序，然后通过多路归并逐步合并，最终得到有序文件。因此应采用归并排序。</a:t>
            </a:r>
          </a:p>
        </p:txBody>
      </p:sp>
    </p:spTree>
    <p:extLst>
      <p:ext uri="{BB962C8B-B14F-4D97-AF65-F5344CB8AC3E}">
        <p14:creationId xmlns:p14="http://schemas.microsoft.com/office/powerpoint/2010/main" val="23357655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排序综合</a:t>
            </a:r>
          </a:p>
        </p:txBody>
      </p:sp>
      <p:sp>
        <p:nvSpPr>
          <p:cNvPr id="3" name="内容占位符 2"/>
          <p:cNvSpPr>
            <a:spLocks noGrp="1"/>
          </p:cNvSpPr>
          <p:nvPr>
            <p:ph idx="1"/>
          </p:nvPr>
        </p:nvSpPr>
        <p:spPr/>
        <p:txBody>
          <a:bodyPr/>
          <a:lstStyle/>
          <a:p>
            <a:r>
              <a:rPr lang="zh-CN" altLang="en-US" dirty="0"/>
              <a:t>若数据元素序列｛</a:t>
            </a:r>
            <a:r>
              <a:rPr lang="en-US" altLang="zh-CN" dirty="0"/>
              <a:t>11</a:t>
            </a:r>
            <a:r>
              <a:rPr lang="zh-CN" altLang="en-US" dirty="0"/>
              <a:t>，</a:t>
            </a:r>
            <a:r>
              <a:rPr lang="en-US" altLang="zh-CN" dirty="0"/>
              <a:t>12</a:t>
            </a:r>
            <a:r>
              <a:rPr lang="zh-CN" altLang="en-US" dirty="0"/>
              <a:t>，</a:t>
            </a:r>
            <a:r>
              <a:rPr lang="en-US" altLang="zh-CN" dirty="0"/>
              <a:t>13</a:t>
            </a:r>
            <a:r>
              <a:rPr lang="zh-CN" altLang="en-US" dirty="0"/>
              <a:t>，</a:t>
            </a:r>
            <a:r>
              <a:rPr lang="en-US" altLang="zh-CN" dirty="0"/>
              <a:t>7</a:t>
            </a:r>
            <a:r>
              <a:rPr lang="zh-CN" altLang="en-US" dirty="0"/>
              <a:t>，</a:t>
            </a:r>
            <a:r>
              <a:rPr lang="en-US" altLang="zh-CN" dirty="0"/>
              <a:t>8</a:t>
            </a:r>
            <a:r>
              <a:rPr lang="zh-CN" altLang="en-US" dirty="0"/>
              <a:t>，</a:t>
            </a:r>
            <a:r>
              <a:rPr lang="en-US" altLang="zh-CN" dirty="0"/>
              <a:t>9</a:t>
            </a:r>
            <a:r>
              <a:rPr lang="zh-CN" altLang="en-US" dirty="0"/>
              <a:t>，</a:t>
            </a:r>
            <a:r>
              <a:rPr lang="en-US" altLang="zh-CN" dirty="0"/>
              <a:t>23</a:t>
            </a:r>
            <a:r>
              <a:rPr lang="zh-CN" altLang="en-US" dirty="0"/>
              <a:t>，</a:t>
            </a:r>
            <a:r>
              <a:rPr lang="en-US" altLang="zh-CN" dirty="0"/>
              <a:t>4</a:t>
            </a:r>
            <a:r>
              <a:rPr lang="zh-CN" altLang="en-US" dirty="0"/>
              <a:t>，</a:t>
            </a:r>
            <a:r>
              <a:rPr lang="en-US" altLang="zh-CN" dirty="0"/>
              <a:t>5</a:t>
            </a:r>
            <a:r>
              <a:rPr lang="zh-CN" altLang="en-US" dirty="0"/>
              <a:t>｝是采用下列排序方法之一得到的第二趟排序后的结果，则该排序算法只能是（）。</a:t>
            </a:r>
            <a:endParaRPr lang="en-US" altLang="zh-CN" dirty="0"/>
          </a:p>
          <a:p>
            <a:pPr marL="914400" lvl="1" indent="-457200">
              <a:buFont typeface="+mj-lt"/>
              <a:buAutoNum type="alphaUcPeriod"/>
            </a:pPr>
            <a:r>
              <a:rPr lang="zh-CN" altLang="en-US" dirty="0"/>
              <a:t>冒泡排序</a:t>
            </a:r>
            <a:endParaRPr lang="en-US" altLang="zh-CN" dirty="0"/>
          </a:p>
          <a:p>
            <a:pPr marL="914400" lvl="1" indent="-457200">
              <a:buFont typeface="+mj-lt"/>
              <a:buAutoNum type="alphaUcPeriod"/>
            </a:pPr>
            <a:r>
              <a:rPr lang="zh-CN" altLang="en-US" dirty="0">
                <a:solidFill>
                  <a:srgbClr val="00B050"/>
                </a:solidFill>
              </a:rPr>
              <a:t>插入排序</a:t>
            </a:r>
            <a:endParaRPr lang="en-US" altLang="zh-CN" dirty="0">
              <a:solidFill>
                <a:srgbClr val="00B050"/>
              </a:solidFill>
            </a:endParaRPr>
          </a:p>
          <a:p>
            <a:pPr marL="914400" lvl="1" indent="-457200">
              <a:buFont typeface="+mj-lt"/>
              <a:buAutoNum type="alphaUcPeriod"/>
            </a:pPr>
            <a:r>
              <a:rPr lang="zh-CN" altLang="en-US" dirty="0"/>
              <a:t>选择排序</a:t>
            </a:r>
            <a:endParaRPr lang="en-US" altLang="zh-CN" dirty="0"/>
          </a:p>
          <a:p>
            <a:pPr marL="914400" lvl="1" indent="-457200">
              <a:buFont typeface="+mj-lt"/>
              <a:buAutoNum type="alphaUcPeriod"/>
            </a:pPr>
            <a:r>
              <a:rPr lang="en-US" altLang="zh-CN" dirty="0"/>
              <a:t>2</a:t>
            </a:r>
            <a:r>
              <a:rPr lang="zh-CN" altLang="en-US" dirty="0"/>
              <a:t>路归并排序</a:t>
            </a:r>
          </a:p>
        </p:txBody>
      </p:sp>
    </p:spTree>
    <p:extLst>
      <p:ext uri="{BB962C8B-B14F-4D97-AF65-F5344CB8AC3E}">
        <p14:creationId xmlns:p14="http://schemas.microsoft.com/office/powerpoint/2010/main" val="270525024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E2AF8-8F2D-4215-A1AD-BAACF96AE097}"/>
              </a:ext>
            </a:extLst>
          </p:cNvPr>
          <p:cNvSpPr>
            <a:spLocks noGrp="1"/>
          </p:cNvSpPr>
          <p:nvPr>
            <p:ph type="title"/>
          </p:nvPr>
        </p:nvSpPr>
        <p:spPr/>
        <p:txBody>
          <a:bodyPr/>
          <a:lstStyle/>
          <a:p>
            <a:r>
              <a:rPr lang="zh-CN" altLang="en-US" b="1" dirty="0">
                <a:solidFill>
                  <a:srgbClr val="FF0066"/>
                </a:solidFill>
              </a:rPr>
              <a:t>排序综合：常见排序算法的逐趟性质总结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C0A0D29-4B38-44DE-932A-C5615D41C984}"/>
                  </a:ext>
                </a:extLst>
              </p:cNvPr>
              <p:cNvSpPr>
                <a:spLocks noGrp="1"/>
              </p:cNvSpPr>
              <p:nvPr>
                <p:ph idx="1"/>
              </p:nvPr>
            </p:nvSpPr>
            <p:spPr/>
            <p:txBody>
              <a:bodyPr/>
              <a:lstStyle/>
              <a:p>
                <a:r>
                  <a:rPr lang="zh-CN" altLang="en-US" dirty="0"/>
                  <a:t>冒泡排序：第 </a:t>
                </a:r>
                <a:r>
                  <a:rPr lang="en-US" altLang="zh-CN" dirty="0" err="1"/>
                  <a:t>i</a:t>
                </a:r>
                <a:r>
                  <a:rPr lang="zh-CN" altLang="en-US" dirty="0"/>
                  <a:t> 趟排序后能保证后 </a:t>
                </a:r>
                <a:r>
                  <a:rPr lang="en-US" altLang="zh-CN" dirty="0" err="1"/>
                  <a:t>i</a:t>
                </a:r>
                <a:r>
                  <a:rPr lang="zh-CN" altLang="en-US" dirty="0"/>
                  <a:t> 个元素在最终位置</a:t>
                </a:r>
                <a:endParaRPr lang="en-US" altLang="zh-CN" dirty="0"/>
              </a:p>
              <a:p>
                <a:r>
                  <a:rPr lang="zh-CN" altLang="en-US" dirty="0"/>
                  <a:t>插入排序：第 </a:t>
                </a:r>
                <a:r>
                  <a:rPr lang="en-US" altLang="zh-CN" dirty="0" err="1"/>
                  <a:t>i</a:t>
                </a:r>
                <a:r>
                  <a:rPr lang="zh-CN" altLang="en-US" dirty="0"/>
                  <a:t> 趟排序后能保证前 </a:t>
                </a:r>
                <a:r>
                  <a:rPr lang="en-US" altLang="zh-CN" dirty="0"/>
                  <a:t>i+1</a:t>
                </a:r>
                <a:r>
                  <a:rPr lang="zh-CN" altLang="en-US" dirty="0"/>
                  <a:t> 个元素时是有序的</a:t>
                </a:r>
                <a:endParaRPr lang="en-US" altLang="zh-CN" dirty="0"/>
              </a:p>
              <a:p>
                <a:r>
                  <a:rPr lang="zh-CN" altLang="en-US" dirty="0"/>
                  <a:t>选择排序：第 </a:t>
                </a:r>
                <a:r>
                  <a:rPr lang="en-US" altLang="zh-CN" dirty="0" err="1"/>
                  <a:t>i</a:t>
                </a:r>
                <a:r>
                  <a:rPr lang="zh-CN" altLang="en-US" dirty="0"/>
                  <a:t> 趟排序后能保证前 </a:t>
                </a:r>
                <a:r>
                  <a:rPr lang="en-US" altLang="zh-CN" dirty="0" err="1"/>
                  <a:t>i</a:t>
                </a:r>
                <a:r>
                  <a:rPr lang="zh-CN" altLang="en-US" dirty="0"/>
                  <a:t> 个元素在最终位置</a:t>
                </a:r>
                <a:endParaRPr lang="en-US" altLang="zh-CN" dirty="0"/>
              </a:p>
              <a:p>
                <a:r>
                  <a:rPr lang="zh-CN" altLang="en-US" dirty="0"/>
                  <a:t>二路归并排序：第 </a:t>
                </a:r>
                <a:r>
                  <a:rPr lang="en-US" altLang="zh-CN" dirty="0" err="1"/>
                  <a:t>i</a:t>
                </a:r>
                <a:r>
                  <a:rPr lang="zh-CN" altLang="en-US" dirty="0"/>
                  <a:t> 趟排序后能保证每 </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2</m:t>
                        </m:r>
                      </m:e>
                      <m:sup>
                        <m:r>
                          <a:rPr lang="en-US" altLang="zh-CN" i="1" dirty="0" smtClean="0">
                            <a:latin typeface="Cambria Math" panose="02040503050406030204" pitchFamily="18" charset="0"/>
                          </a:rPr>
                          <m:t>𝑖</m:t>
                        </m:r>
                      </m:sup>
                    </m:sSup>
                  </m:oMath>
                </a14:m>
                <a:r>
                  <a:rPr lang="zh-CN" altLang="en-US" dirty="0"/>
                  <a:t> 个元素是有序的</a:t>
                </a:r>
                <a:endParaRPr lang="en-US" altLang="zh-CN" dirty="0"/>
              </a:p>
              <a:p>
                <a:r>
                  <a:rPr lang="zh-CN" altLang="en-US" dirty="0"/>
                  <a:t>快速排序：第 </a:t>
                </a:r>
                <a:r>
                  <a:rPr lang="en-US" altLang="zh-CN" dirty="0" err="1"/>
                  <a:t>i</a:t>
                </a:r>
                <a:r>
                  <a:rPr lang="en-US" altLang="zh-CN" dirty="0"/>
                  <a:t> </a:t>
                </a:r>
                <a:r>
                  <a:rPr lang="zh-CN" altLang="en-US" dirty="0"/>
                  <a:t>趟划分后，至少有 </a:t>
                </a:r>
                <a:r>
                  <a:rPr lang="en-US" altLang="zh-CN" dirty="0" err="1"/>
                  <a:t>i</a:t>
                </a:r>
                <a:r>
                  <a:rPr lang="en-US" altLang="zh-CN" dirty="0"/>
                  <a:t> </a:t>
                </a:r>
                <a:r>
                  <a:rPr lang="zh-CN" altLang="en-US" dirty="0"/>
                  <a:t>个元素到最终位置</a:t>
                </a:r>
                <a:endParaRPr lang="en-US" altLang="zh-CN" dirty="0"/>
              </a:p>
              <a:p>
                <a:r>
                  <a:rPr lang="zh-CN" altLang="en-US" dirty="0"/>
                  <a:t>堆排序：第 </a:t>
                </a:r>
                <a:r>
                  <a:rPr lang="en-US" altLang="zh-CN" dirty="0" err="1"/>
                  <a:t>i</a:t>
                </a:r>
                <a:r>
                  <a:rPr lang="en-US" altLang="zh-CN" dirty="0"/>
                  <a:t> </a:t>
                </a:r>
                <a:r>
                  <a:rPr lang="zh-CN" altLang="en-US" dirty="0"/>
                  <a:t>趟排序后，能保证后 </a:t>
                </a:r>
                <a:r>
                  <a:rPr lang="en-US" altLang="zh-CN" dirty="0" err="1"/>
                  <a:t>i</a:t>
                </a:r>
                <a:r>
                  <a:rPr lang="en-US" altLang="zh-CN" dirty="0"/>
                  <a:t> </a:t>
                </a:r>
                <a:r>
                  <a:rPr lang="zh-CN" altLang="en-US" dirty="0"/>
                  <a:t>个元素在最终位置</a:t>
                </a:r>
                <a:endParaRPr lang="en-US" altLang="zh-CN" dirty="0"/>
              </a:p>
              <a:p>
                <a:r>
                  <a:rPr lang="zh-CN" altLang="en-US" dirty="0"/>
                  <a:t>基数排序：第 </a:t>
                </a:r>
                <a:r>
                  <a:rPr lang="en-US" altLang="zh-CN" dirty="0" err="1"/>
                  <a:t>i</a:t>
                </a:r>
                <a:r>
                  <a:rPr lang="en-US" altLang="zh-CN" dirty="0"/>
                  <a:t> </a:t>
                </a:r>
                <a:r>
                  <a:rPr lang="zh-CN" altLang="en-US" dirty="0"/>
                  <a:t>趟排序后，能保证所有元素在低 </a:t>
                </a:r>
                <a:r>
                  <a:rPr lang="en-US" altLang="zh-CN" dirty="0" err="1"/>
                  <a:t>i</a:t>
                </a:r>
                <a:r>
                  <a:rPr lang="en-US" altLang="zh-CN" dirty="0"/>
                  <a:t> </a:t>
                </a:r>
                <a:r>
                  <a:rPr lang="zh-CN" altLang="en-US" dirty="0"/>
                  <a:t>位上有序</a:t>
                </a:r>
              </a:p>
            </p:txBody>
          </p:sp>
        </mc:Choice>
        <mc:Fallback xmlns="">
          <p:sp>
            <p:nvSpPr>
              <p:cNvPr id="3" name="内容占位符 2">
                <a:extLst>
                  <a:ext uri="{FF2B5EF4-FFF2-40B4-BE49-F238E27FC236}">
                    <a16:creationId xmlns:a16="http://schemas.microsoft.com/office/drawing/2014/main" id="{6C0A0D29-4B38-44DE-932A-C5615D41C984}"/>
                  </a:ext>
                </a:extLst>
              </p:cNvPr>
              <p:cNvSpPr>
                <a:spLocks noGrp="1" noRot="1" noChangeAspect="1" noMove="1" noResize="1" noEditPoints="1" noAdjustHandles="1" noChangeArrowheads="1" noChangeShapeType="1" noTextEdit="1"/>
              </p:cNvSpPr>
              <p:nvPr>
                <p:ph idx="1"/>
              </p:nvPr>
            </p:nvSpPr>
            <p:spPr>
              <a:blipFill>
                <a:blip r:embed="rId2"/>
                <a:stretch>
                  <a:fillRect l="-941" t="-1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2811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a:t>
            </a:r>
          </a:p>
        </p:txBody>
      </p:sp>
      <p:sp>
        <p:nvSpPr>
          <p:cNvPr id="3" name="内容占位符 2"/>
          <p:cNvSpPr>
            <a:spLocks noGrp="1"/>
          </p:cNvSpPr>
          <p:nvPr>
            <p:ph idx="1"/>
          </p:nvPr>
        </p:nvSpPr>
        <p:spPr/>
        <p:txBody>
          <a:bodyPr/>
          <a:lstStyle/>
          <a:p>
            <a:r>
              <a:rPr lang="zh-CN" altLang="en-US" dirty="0"/>
              <a:t>如果有一组双引号序列（如“”“”“””“）需要验证其是否正确匹配，可能要用到的数据结构是（）。</a:t>
            </a:r>
            <a:endParaRPr lang="en-US" altLang="zh-CN" dirty="0"/>
          </a:p>
          <a:p>
            <a:pPr marL="914400" lvl="1" indent="-457200">
              <a:buFont typeface="+mj-lt"/>
              <a:buAutoNum type="alphaUcPeriod"/>
            </a:pPr>
            <a:r>
              <a:rPr lang="zh-CN" altLang="en-US" dirty="0">
                <a:solidFill>
                  <a:srgbClr val="00B050"/>
                </a:solidFill>
              </a:rPr>
              <a:t>计数器</a:t>
            </a:r>
            <a:endParaRPr lang="en-US" altLang="zh-CN" dirty="0">
              <a:solidFill>
                <a:srgbClr val="00B050"/>
              </a:solidFill>
            </a:endParaRPr>
          </a:p>
          <a:p>
            <a:pPr marL="914400" lvl="1" indent="-457200">
              <a:buFont typeface="+mj-lt"/>
              <a:buAutoNum type="alphaUcPeriod"/>
            </a:pPr>
            <a:r>
              <a:rPr lang="zh-CN" altLang="en-US" dirty="0">
                <a:solidFill>
                  <a:srgbClr val="00B050"/>
                </a:solidFill>
              </a:rPr>
              <a:t>栈</a:t>
            </a:r>
            <a:endParaRPr lang="en-US" altLang="zh-CN" dirty="0">
              <a:solidFill>
                <a:srgbClr val="00B050"/>
              </a:solidFill>
            </a:endParaRPr>
          </a:p>
          <a:p>
            <a:pPr marL="914400" lvl="1" indent="-457200">
              <a:buFont typeface="+mj-lt"/>
              <a:buAutoNum type="alphaUcPeriod"/>
            </a:pPr>
            <a:r>
              <a:rPr lang="zh-CN" altLang="en-US" dirty="0"/>
              <a:t>队列</a:t>
            </a:r>
            <a:endParaRPr lang="en-US" altLang="zh-CN" dirty="0"/>
          </a:p>
          <a:p>
            <a:pPr marL="914400" lvl="1" indent="-457200">
              <a:buFont typeface="+mj-lt"/>
              <a:buAutoNum type="alphaUcPeriod"/>
            </a:pPr>
            <a:r>
              <a:rPr lang="zh-CN" altLang="en-US" dirty="0"/>
              <a:t>链表</a:t>
            </a:r>
          </a:p>
        </p:txBody>
      </p:sp>
    </p:spTree>
    <p:extLst>
      <p:ext uri="{BB962C8B-B14F-4D97-AF65-F5344CB8AC3E}">
        <p14:creationId xmlns:p14="http://schemas.microsoft.com/office/powerpoint/2010/main" val="17131826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排序综合</a:t>
            </a:r>
            <a:r>
              <a:rPr lang="zh-CN" altLang="en-US" dirty="0">
                <a:solidFill>
                  <a:srgbClr val="00B050"/>
                </a:solidFill>
              </a:rPr>
              <a:t>（</a:t>
            </a:r>
            <a:r>
              <a:rPr lang="en-US" altLang="zh-CN" dirty="0">
                <a:solidFill>
                  <a:srgbClr val="00B050"/>
                </a:solidFill>
              </a:rPr>
              <a:t>2024</a:t>
            </a:r>
            <a:r>
              <a:rPr lang="zh-CN" altLang="en-US" dirty="0">
                <a:solidFill>
                  <a:srgbClr val="00B050"/>
                </a:solidFill>
              </a:rPr>
              <a:t>期末）</a:t>
            </a:r>
          </a:p>
        </p:txBody>
      </p:sp>
      <p:sp>
        <p:nvSpPr>
          <p:cNvPr id="3" name="内容占位符 2"/>
          <p:cNvSpPr>
            <a:spLocks noGrp="1"/>
          </p:cNvSpPr>
          <p:nvPr>
            <p:ph idx="1"/>
          </p:nvPr>
        </p:nvSpPr>
        <p:spPr/>
        <p:txBody>
          <a:bodyPr/>
          <a:lstStyle/>
          <a:p>
            <a:r>
              <a:rPr lang="zh-CN" altLang="en-US" dirty="0"/>
              <a:t>对一组数据｛</a:t>
            </a:r>
            <a:r>
              <a:rPr lang="en-US" altLang="zh-CN" dirty="0"/>
              <a:t>2</a:t>
            </a:r>
            <a:r>
              <a:rPr lang="zh-CN" altLang="en-US" dirty="0"/>
              <a:t>，</a:t>
            </a:r>
            <a:r>
              <a:rPr lang="en-US" altLang="zh-CN" dirty="0"/>
              <a:t>12</a:t>
            </a:r>
            <a:r>
              <a:rPr lang="zh-CN" altLang="en-US" dirty="0"/>
              <a:t>，</a:t>
            </a:r>
            <a:r>
              <a:rPr lang="en-US" altLang="zh-CN" dirty="0"/>
              <a:t>16</a:t>
            </a:r>
            <a:r>
              <a:rPr lang="zh-CN" altLang="en-US" dirty="0"/>
              <a:t>，</a:t>
            </a:r>
            <a:r>
              <a:rPr lang="en-US" altLang="zh-CN" dirty="0"/>
              <a:t>88</a:t>
            </a:r>
            <a:r>
              <a:rPr lang="zh-CN" altLang="en-US" dirty="0"/>
              <a:t>，</a:t>
            </a:r>
            <a:r>
              <a:rPr lang="en-US" altLang="zh-CN" dirty="0"/>
              <a:t>5</a:t>
            </a:r>
            <a:r>
              <a:rPr lang="zh-CN" altLang="en-US" dirty="0"/>
              <a:t>，</a:t>
            </a:r>
            <a:r>
              <a:rPr lang="en-US" altLang="zh-CN" dirty="0"/>
              <a:t>10</a:t>
            </a:r>
            <a:r>
              <a:rPr lang="zh-CN" altLang="en-US" dirty="0"/>
              <a:t>｝进行排序，若前三趟结果如下：</a:t>
            </a:r>
            <a:br>
              <a:rPr lang="en-US" altLang="zh-CN" dirty="0"/>
            </a:br>
            <a:r>
              <a:rPr lang="zh-CN" altLang="en-US" dirty="0"/>
              <a:t>一：</a:t>
            </a:r>
            <a:r>
              <a:rPr lang="en-US" altLang="zh-CN" dirty="0"/>
              <a:t>2</a:t>
            </a:r>
            <a:r>
              <a:rPr lang="zh-CN" altLang="en-US" dirty="0"/>
              <a:t>，</a:t>
            </a:r>
            <a:r>
              <a:rPr lang="en-US" altLang="zh-CN" dirty="0"/>
              <a:t>12</a:t>
            </a:r>
            <a:r>
              <a:rPr lang="zh-CN" altLang="en-US" dirty="0"/>
              <a:t>，</a:t>
            </a:r>
            <a:r>
              <a:rPr lang="en-US" altLang="zh-CN" dirty="0"/>
              <a:t>16</a:t>
            </a:r>
            <a:r>
              <a:rPr lang="zh-CN" altLang="en-US" dirty="0"/>
              <a:t>，</a:t>
            </a:r>
            <a:r>
              <a:rPr lang="en-US" altLang="zh-CN" dirty="0"/>
              <a:t>5</a:t>
            </a:r>
            <a:r>
              <a:rPr lang="zh-CN" altLang="en-US" dirty="0"/>
              <a:t>，</a:t>
            </a:r>
            <a:r>
              <a:rPr lang="en-US" altLang="zh-CN" dirty="0"/>
              <a:t>10</a:t>
            </a:r>
            <a:r>
              <a:rPr lang="zh-CN" altLang="en-US" dirty="0"/>
              <a:t>，</a:t>
            </a:r>
            <a:r>
              <a:rPr lang="en-US" altLang="zh-CN" dirty="0"/>
              <a:t>88</a:t>
            </a:r>
            <a:br>
              <a:rPr lang="en-US" altLang="zh-CN" dirty="0"/>
            </a:br>
            <a:r>
              <a:rPr lang="zh-CN" altLang="en-US" dirty="0"/>
              <a:t>二：</a:t>
            </a:r>
            <a:r>
              <a:rPr lang="en-US" altLang="zh-CN" dirty="0"/>
              <a:t>2</a:t>
            </a:r>
            <a:r>
              <a:rPr lang="zh-CN" altLang="en-US" dirty="0"/>
              <a:t>，</a:t>
            </a:r>
            <a:r>
              <a:rPr lang="en-US" altLang="zh-CN" dirty="0"/>
              <a:t>12</a:t>
            </a:r>
            <a:r>
              <a:rPr lang="zh-CN" altLang="en-US" dirty="0"/>
              <a:t>，</a:t>
            </a:r>
            <a:r>
              <a:rPr lang="en-US" altLang="zh-CN" dirty="0"/>
              <a:t>5</a:t>
            </a:r>
            <a:r>
              <a:rPr lang="zh-CN" altLang="en-US" dirty="0"/>
              <a:t>，</a:t>
            </a:r>
            <a:r>
              <a:rPr lang="en-US" altLang="zh-CN" dirty="0"/>
              <a:t>10</a:t>
            </a:r>
            <a:r>
              <a:rPr lang="zh-CN" altLang="en-US" dirty="0"/>
              <a:t>，</a:t>
            </a:r>
            <a:r>
              <a:rPr lang="en-US" altLang="zh-CN" dirty="0"/>
              <a:t>16</a:t>
            </a:r>
            <a:r>
              <a:rPr lang="zh-CN" altLang="en-US" dirty="0"/>
              <a:t>，</a:t>
            </a:r>
            <a:r>
              <a:rPr lang="en-US" altLang="zh-CN" dirty="0"/>
              <a:t>88</a:t>
            </a:r>
            <a:br>
              <a:rPr lang="en-US" altLang="zh-CN" dirty="0"/>
            </a:br>
            <a:r>
              <a:rPr lang="zh-CN" altLang="en-US" dirty="0"/>
              <a:t>三：</a:t>
            </a:r>
            <a:r>
              <a:rPr lang="en-US" altLang="zh-CN" dirty="0"/>
              <a:t>2</a:t>
            </a:r>
            <a:r>
              <a:rPr lang="zh-CN" altLang="en-US" dirty="0"/>
              <a:t>，</a:t>
            </a:r>
            <a:r>
              <a:rPr lang="en-US" altLang="zh-CN" dirty="0"/>
              <a:t>5</a:t>
            </a:r>
            <a:r>
              <a:rPr lang="zh-CN" altLang="en-US" dirty="0"/>
              <a:t>，</a:t>
            </a:r>
            <a:r>
              <a:rPr lang="en-US" altLang="zh-CN" dirty="0"/>
              <a:t>10</a:t>
            </a:r>
            <a:r>
              <a:rPr lang="zh-CN" altLang="en-US" dirty="0"/>
              <a:t>，</a:t>
            </a:r>
            <a:r>
              <a:rPr lang="en-US" altLang="zh-CN" dirty="0"/>
              <a:t>12</a:t>
            </a:r>
            <a:r>
              <a:rPr lang="zh-CN" altLang="en-US" dirty="0"/>
              <a:t>，</a:t>
            </a:r>
            <a:r>
              <a:rPr lang="en-US" altLang="zh-CN" dirty="0"/>
              <a:t>16</a:t>
            </a:r>
            <a:r>
              <a:rPr lang="zh-CN" altLang="en-US" dirty="0"/>
              <a:t>，</a:t>
            </a:r>
            <a:r>
              <a:rPr lang="en-US" altLang="zh-CN" dirty="0"/>
              <a:t>88</a:t>
            </a:r>
            <a:br>
              <a:rPr lang="en-US" altLang="zh-CN" dirty="0"/>
            </a:br>
            <a:r>
              <a:rPr lang="zh-CN" altLang="en-US" dirty="0"/>
              <a:t>则采用的排序方法可能是</a:t>
            </a:r>
            <a:endParaRPr lang="en-US" altLang="zh-CN" dirty="0"/>
          </a:p>
          <a:p>
            <a:pPr marL="914400" lvl="1" indent="-457200">
              <a:buFont typeface="+mj-lt"/>
              <a:buAutoNum type="alphaUcPeriod"/>
            </a:pPr>
            <a:r>
              <a:rPr lang="zh-CN" altLang="en-US" dirty="0">
                <a:solidFill>
                  <a:srgbClr val="00B050"/>
                </a:solidFill>
              </a:rPr>
              <a:t>冒泡排序</a:t>
            </a:r>
            <a:endParaRPr lang="en-US" altLang="zh-CN" dirty="0">
              <a:solidFill>
                <a:srgbClr val="00B050"/>
              </a:solidFill>
            </a:endParaRPr>
          </a:p>
          <a:p>
            <a:pPr marL="914400" lvl="1" indent="-457200">
              <a:buFont typeface="+mj-lt"/>
              <a:buAutoNum type="alphaUcPeriod"/>
            </a:pPr>
            <a:r>
              <a:rPr lang="zh-CN" altLang="en-US" dirty="0"/>
              <a:t>希尔排序</a:t>
            </a:r>
            <a:endParaRPr lang="en-US" altLang="zh-CN" dirty="0"/>
          </a:p>
          <a:p>
            <a:pPr marL="914400" lvl="1" indent="-457200">
              <a:buFont typeface="+mj-lt"/>
              <a:buAutoNum type="alphaUcPeriod"/>
            </a:pPr>
            <a:r>
              <a:rPr lang="zh-CN" altLang="en-US" dirty="0"/>
              <a:t>归并排序</a:t>
            </a:r>
            <a:endParaRPr lang="en-US" altLang="zh-CN" dirty="0"/>
          </a:p>
          <a:p>
            <a:pPr marL="914400" lvl="1" indent="-457200">
              <a:buFont typeface="+mj-lt"/>
              <a:buAutoNum type="alphaUcPeriod"/>
            </a:pPr>
            <a:r>
              <a:rPr lang="zh-CN" altLang="en-US" dirty="0"/>
              <a:t>基数排序</a:t>
            </a:r>
          </a:p>
        </p:txBody>
      </p:sp>
    </p:spTree>
    <p:extLst>
      <p:ext uri="{BB962C8B-B14F-4D97-AF65-F5344CB8AC3E}">
        <p14:creationId xmlns:p14="http://schemas.microsoft.com/office/powerpoint/2010/main" val="2056408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排序综合</a:t>
            </a:r>
          </a:p>
        </p:txBody>
      </p:sp>
      <p:sp>
        <p:nvSpPr>
          <p:cNvPr id="3" name="内容占位符 2"/>
          <p:cNvSpPr>
            <a:spLocks noGrp="1"/>
          </p:cNvSpPr>
          <p:nvPr>
            <p:ph idx="1"/>
          </p:nvPr>
        </p:nvSpPr>
        <p:spPr/>
        <p:txBody>
          <a:bodyPr/>
          <a:lstStyle/>
          <a:p>
            <a:r>
              <a:rPr lang="zh-CN" altLang="en-US" dirty="0"/>
              <a:t>在内部排序中，每趟排序结束都能至少确定一个元素最终位置的方法是（）。</a:t>
            </a:r>
            <a:endParaRPr lang="en-US" altLang="zh-CN" dirty="0"/>
          </a:p>
          <a:p>
            <a:pPr marL="971550" lvl="1" indent="-514350">
              <a:buFont typeface="+mj-lt"/>
              <a:buAutoNum type="romanUcPeriod"/>
            </a:pPr>
            <a:r>
              <a:rPr lang="zh-CN" altLang="en-US" dirty="0"/>
              <a:t>简单选择排序</a:t>
            </a:r>
            <a:endParaRPr lang="en-US" altLang="zh-CN" dirty="0"/>
          </a:p>
          <a:p>
            <a:pPr marL="971550" lvl="1" indent="-514350">
              <a:buFont typeface="+mj-lt"/>
              <a:buAutoNum type="romanUcPeriod"/>
            </a:pPr>
            <a:r>
              <a:rPr lang="zh-CN" altLang="en-US" dirty="0"/>
              <a:t>希尔排序</a:t>
            </a:r>
            <a:endParaRPr lang="en-US" altLang="zh-CN" dirty="0"/>
          </a:p>
          <a:p>
            <a:pPr marL="971550" lvl="1" indent="-514350">
              <a:buFont typeface="+mj-lt"/>
              <a:buAutoNum type="romanUcPeriod"/>
            </a:pPr>
            <a:r>
              <a:rPr lang="zh-CN" altLang="en-US" dirty="0"/>
              <a:t>快速排序</a:t>
            </a:r>
            <a:endParaRPr lang="en-US" altLang="zh-CN" dirty="0"/>
          </a:p>
          <a:p>
            <a:pPr marL="971550" lvl="1" indent="-514350">
              <a:buFont typeface="+mj-lt"/>
              <a:buAutoNum type="romanUcPeriod"/>
            </a:pPr>
            <a:r>
              <a:rPr lang="zh-CN" altLang="en-US" dirty="0"/>
              <a:t>堆排序</a:t>
            </a:r>
            <a:endParaRPr lang="en-US" altLang="zh-CN" dirty="0"/>
          </a:p>
          <a:p>
            <a:pPr marL="971550" lvl="1" indent="-514350">
              <a:buFont typeface="+mj-lt"/>
              <a:buAutoNum type="romanUcPeriod"/>
            </a:pPr>
            <a:r>
              <a:rPr lang="en-US" altLang="zh-CN" dirty="0"/>
              <a:t>2</a:t>
            </a:r>
            <a:r>
              <a:rPr lang="zh-CN" altLang="en-US" dirty="0"/>
              <a:t>路归并排序</a:t>
            </a:r>
            <a:endParaRPr lang="en-US" altLang="zh-CN" dirty="0"/>
          </a:p>
          <a:p>
            <a:pPr marL="971550" lvl="1" indent="-514350">
              <a:buFont typeface="+mj-lt"/>
              <a:buAutoNum type="romanUcPeriod"/>
            </a:pPr>
            <a:endParaRPr lang="en-US" altLang="zh-CN" dirty="0"/>
          </a:p>
          <a:p>
            <a:pPr marL="457200" lvl="1" indent="0">
              <a:buNone/>
            </a:pPr>
            <a:r>
              <a:rPr lang="en-US" altLang="zh-CN" dirty="0">
                <a:solidFill>
                  <a:srgbClr val="00B050"/>
                </a:solidFill>
              </a:rPr>
              <a:t>A. </a:t>
            </a:r>
            <a:r>
              <a:rPr lang="zh-CN" altLang="en-US" dirty="0">
                <a:solidFill>
                  <a:srgbClr val="00B050"/>
                </a:solidFill>
              </a:rPr>
              <a:t>仅</a:t>
            </a:r>
            <a:r>
              <a:rPr lang="en-US" altLang="zh-CN" dirty="0">
                <a:solidFill>
                  <a:srgbClr val="00B050"/>
                </a:solidFill>
              </a:rPr>
              <a:t>I, III, IV</a:t>
            </a:r>
            <a:r>
              <a:rPr lang="en-US" altLang="zh-CN" dirty="0"/>
              <a:t>   B. </a:t>
            </a:r>
            <a:r>
              <a:rPr lang="zh-CN" altLang="en-US" dirty="0"/>
              <a:t>仅</a:t>
            </a:r>
            <a:r>
              <a:rPr lang="en-US" altLang="zh-CN" dirty="0"/>
              <a:t>I, III, V   C. </a:t>
            </a:r>
            <a:r>
              <a:rPr lang="zh-CN" altLang="en-US" dirty="0"/>
              <a:t>仅</a:t>
            </a:r>
            <a:r>
              <a:rPr lang="en-US" altLang="zh-CN" dirty="0"/>
              <a:t>II, III, IV   D. </a:t>
            </a:r>
            <a:r>
              <a:rPr lang="zh-CN" altLang="en-US" dirty="0"/>
              <a:t>仅</a:t>
            </a:r>
            <a:r>
              <a:rPr lang="en-US" altLang="zh-CN" dirty="0"/>
              <a:t>III, IV, V</a:t>
            </a:r>
            <a:endParaRPr lang="zh-CN" altLang="en-US" dirty="0"/>
          </a:p>
        </p:txBody>
      </p:sp>
    </p:spTree>
    <p:extLst>
      <p:ext uri="{BB962C8B-B14F-4D97-AF65-F5344CB8AC3E}">
        <p14:creationId xmlns:p14="http://schemas.microsoft.com/office/powerpoint/2010/main" val="40546657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排序综合</a:t>
            </a:r>
          </a:p>
        </p:txBody>
      </p:sp>
      <p:sp>
        <p:nvSpPr>
          <p:cNvPr id="3" name="内容占位符 2"/>
          <p:cNvSpPr>
            <a:spLocks noGrp="1"/>
          </p:cNvSpPr>
          <p:nvPr>
            <p:ph sz="half" idx="1"/>
          </p:nvPr>
        </p:nvSpPr>
        <p:spPr/>
        <p:txBody>
          <a:bodyPr/>
          <a:lstStyle/>
          <a:p>
            <a:r>
              <a:rPr lang="zh-CN" altLang="en-US" dirty="0"/>
              <a:t>下列排序算法中，元素的移动次数与关键字的初始排列顺序无关的是（）。</a:t>
            </a:r>
            <a:endParaRPr lang="en-US" altLang="zh-CN" dirty="0"/>
          </a:p>
          <a:p>
            <a:pPr marL="914400" lvl="1" indent="-457200">
              <a:buFont typeface="+mj-lt"/>
              <a:buAutoNum type="alphaUcPeriod"/>
            </a:pPr>
            <a:r>
              <a:rPr lang="zh-CN" altLang="en-US" dirty="0"/>
              <a:t>直接插入排序</a:t>
            </a:r>
            <a:endParaRPr lang="en-US" altLang="zh-CN" dirty="0"/>
          </a:p>
          <a:p>
            <a:pPr marL="914400" lvl="1" indent="-457200">
              <a:buFont typeface="+mj-lt"/>
              <a:buAutoNum type="alphaUcPeriod"/>
            </a:pPr>
            <a:r>
              <a:rPr lang="zh-CN" altLang="en-US" dirty="0"/>
              <a:t>冒泡排序</a:t>
            </a:r>
            <a:endParaRPr lang="en-US" altLang="zh-CN" dirty="0"/>
          </a:p>
          <a:p>
            <a:pPr marL="914400" lvl="1" indent="-457200">
              <a:buFont typeface="+mj-lt"/>
              <a:buAutoNum type="alphaUcPeriod"/>
            </a:pPr>
            <a:r>
              <a:rPr lang="zh-CN" altLang="en-US" dirty="0">
                <a:solidFill>
                  <a:srgbClr val="00B050"/>
                </a:solidFill>
              </a:rPr>
              <a:t>基数排序</a:t>
            </a:r>
            <a:endParaRPr lang="en-US" altLang="zh-CN" dirty="0">
              <a:solidFill>
                <a:srgbClr val="00B050"/>
              </a:solidFill>
            </a:endParaRPr>
          </a:p>
          <a:p>
            <a:pPr marL="914400" lvl="1" indent="-457200">
              <a:buFont typeface="+mj-lt"/>
              <a:buAutoNum type="alphaUcPeriod"/>
            </a:pPr>
            <a:r>
              <a:rPr lang="zh-CN" altLang="en-US" dirty="0"/>
              <a:t>快速排序</a:t>
            </a:r>
          </a:p>
        </p:txBody>
      </p:sp>
      <p:sp>
        <p:nvSpPr>
          <p:cNvPr id="4" name="内容占位符 3">
            <a:extLst>
              <a:ext uri="{FF2B5EF4-FFF2-40B4-BE49-F238E27FC236}">
                <a16:creationId xmlns:a16="http://schemas.microsoft.com/office/drawing/2014/main" id="{735D98D8-F621-4860-89EB-62D53815FC77}"/>
              </a:ext>
            </a:extLst>
          </p:cNvPr>
          <p:cNvSpPr>
            <a:spLocks noGrp="1"/>
          </p:cNvSpPr>
          <p:nvPr>
            <p:ph sz="half" idx="2"/>
          </p:nvPr>
        </p:nvSpPr>
        <p:spPr/>
        <p:txBody>
          <a:bodyPr/>
          <a:lstStyle/>
          <a:p>
            <a:r>
              <a:rPr lang="zh-CN" altLang="en-US" dirty="0">
                <a:solidFill>
                  <a:srgbClr val="00B050"/>
                </a:solidFill>
              </a:rPr>
              <a:t>除了基数排序外，其它三种排序都是基于比较的排序算法，元素的移动次数与关键字的初始排列次序有关。</a:t>
            </a:r>
          </a:p>
        </p:txBody>
      </p:sp>
    </p:spTree>
    <p:extLst>
      <p:ext uri="{BB962C8B-B14F-4D97-AF65-F5344CB8AC3E}">
        <p14:creationId xmlns:p14="http://schemas.microsoft.com/office/powerpoint/2010/main" val="26512694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排序综合</a:t>
            </a:r>
          </a:p>
        </p:txBody>
      </p:sp>
      <p:sp>
        <p:nvSpPr>
          <p:cNvPr id="3" name="内容占位符 2"/>
          <p:cNvSpPr>
            <a:spLocks noGrp="1"/>
          </p:cNvSpPr>
          <p:nvPr>
            <p:ph idx="1"/>
          </p:nvPr>
        </p:nvSpPr>
        <p:spPr/>
        <p:txBody>
          <a:bodyPr/>
          <a:lstStyle/>
          <a:p>
            <a:r>
              <a:rPr lang="zh-CN" altLang="en-US" dirty="0"/>
              <a:t>下列排序方法中，若将顺序存储改为链式存储，则算法的时间效率会降低的是（）。</a:t>
            </a:r>
            <a:endParaRPr lang="en-US" altLang="zh-CN" dirty="0"/>
          </a:p>
          <a:p>
            <a:pPr marL="971550" lvl="1" indent="-514350">
              <a:buFont typeface="+mj-lt"/>
              <a:buAutoNum type="romanUcPeriod"/>
            </a:pPr>
            <a:r>
              <a:rPr lang="zh-CN" altLang="en-US" dirty="0"/>
              <a:t>插入排序</a:t>
            </a:r>
            <a:endParaRPr lang="en-US" altLang="zh-CN" dirty="0"/>
          </a:p>
          <a:p>
            <a:pPr marL="971550" lvl="1" indent="-514350">
              <a:buFont typeface="+mj-lt"/>
              <a:buAutoNum type="romanUcPeriod"/>
            </a:pPr>
            <a:r>
              <a:rPr lang="zh-CN" altLang="en-US" dirty="0"/>
              <a:t>选择排序</a:t>
            </a:r>
            <a:endParaRPr lang="en-US" altLang="zh-CN" dirty="0"/>
          </a:p>
          <a:p>
            <a:pPr marL="971550" lvl="1" indent="-514350">
              <a:buFont typeface="+mj-lt"/>
              <a:buAutoNum type="romanUcPeriod"/>
            </a:pPr>
            <a:r>
              <a:rPr lang="zh-CN" altLang="en-US" dirty="0"/>
              <a:t>冒泡排序</a:t>
            </a:r>
            <a:endParaRPr lang="en-US" altLang="zh-CN" dirty="0"/>
          </a:p>
          <a:p>
            <a:pPr marL="971550" lvl="1" indent="-514350">
              <a:buFont typeface="+mj-lt"/>
              <a:buAutoNum type="romanUcPeriod"/>
            </a:pPr>
            <a:r>
              <a:rPr lang="zh-CN" altLang="en-US" dirty="0"/>
              <a:t>希尔排序</a:t>
            </a:r>
            <a:endParaRPr lang="en-US" altLang="zh-CN" dirty="0"/>
          </a:p>
          <a:p>
            <a:pPr marL="971550" lvl="1" indent="-514350">
              <a:buFont typeface="+mj-lt"/>
              <a:buAutoNum type="romanUcPeriod"/>
            </a:pPr>
            <a:r>
              <a:rPr lang="zh-CN" altLang="en-US" dirty="0"/>
              <a:t>堆排序</a:t>
            </a:r>
            <a:endParaRPr lang="en-US" altLang="zh-CN" dirty="0"/>
          </a:p>
          <a:p>
            <a:pPr marL="971550" lvl="1" indent="-514350">
              <a:buFont typeface="+mj-lt"/>
              <a:buAutoNum type="romanUcPeriod"/>
            </a:pPr>
            <a:endParaRPr lang="en-US" altLang="zh-CN" dirty="0"/>
          </a:p>
          <a:p>
            <a:pPr marL="457200" lvl="1" indent="0">
              <a:buNone/>
            </a:pPr>
            <a:r>
              <a:rPr lang="en-US" altLang="zh-CN" dirty="0"/>
              <a:t>A. </a:t>
            </a:r>
            <a:r>
              <a:rPr lang="zh-CN" altLang="en-US" dirty="0"/>
              <a:t>仅</a:t>
            </a:r>
            <a:r>
              <a:rPr lang="en-US" altLang="zh-CN" dirty="0"/>
              <a:t>I, II   B. </a:t>
            </a:r>
            <a:r>
              <a:rPr lang="zh-CN" altLang="en-US" dirty="0"/>
              <a:t>仅</a:t>
            </a:r>
            <a:r>
              <a:rPr lang="en-US" altLang="zh-CN" dirty="0"/>
              <a:t>II, III   C. </a:t>
            </a:r>
            <a:r>
              <a:rPr lang="zh-CN" altLang="en-US" dirty="0"/>
              <a:t>仅</a:t>
            </a:r>
            <a:r>
              <a:rPr lang="en-US" altLang="zh-CN" dirty="0"/>
              <a:t>III, IV   </a:t>
            </a:r>
            <a:r>
              <a:rPr lang="en-US" altLang="zh-CN" dirty="0">
                <a:solidFill>
                  <a:srgbClr val="00B050"/>
                </a:solidFill>
              </a:rPr>
              <a:t>D. </a:t>
            </a:r>
            <a:r>
              <a:rPr lang="zh-CN" altLang="en-US" dirty="0">
                <a:solidFill>
                  <a:srgbClr val="00B050"/>
                </a:solidFill>
              </a:rPr>
              <a:t>仅</a:t>
            </a:r>
            <a:r>
              <a:rPr lang="en-US" altLang="zh-CN" dirty="0">
                <a:solidFill>
                  <a:srgbClr val="00B050"/>
                </a:solidFill>
              </a:rPr>
              <a:t>IV, V</a:t>
            </a:r>
            <a:endParaRPr lang="zh-CN" altLang="en-US" dirty="0">
              <a:solidFill>
                <a:srgbClr val="00B050"/>
              </a:solidFill>
            </a:endParaRPr>
          </a:p>
        </p:txBody>
      </p:sp>
    </p:spTree>
    <p:extLst>
      <p:ext uri="{BB962C8B-B14F-4D97-AF65-F5344CB8AC3E}">
        <p14:creationId xmlns:p14="http://schemas.microsoft.com/office/powerpoint/2010/main" val="5204790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排序综合</a:t>
            </a:r>
          </a:p>
        </p:txBody>
      </p:sp>
      <p:sp>
        <p:nvSpPr>
          <p:cNvPr id="3" name="内容占位符 2"/>
          <p:cNvSpPr>
            <a:spLocks noGrp="1"/>
          </p:cNvSpPr>
          <p:nvPr>
            <p:ph idx="1"/>
          </p:nvPr>
        </p:nvSpPr>
        <p:spPr/>
        <p:txBody>
          <a:bodyPr/>
          <a:lstStyle/>
          <a:p>
            <a:r>
              <a:rPr lang="zh-CN" altLang="en-US" dirty="0"/>
              <a:t>选择一个排序算法时，除算法的时空效率外，下列因素中，还需要考虑的是（）。</a:t>
            </a:r>
            <a:endParaRPr lang="en-US" altLang="zh-CN" dirty="0"/>
          </a:p>
          <a:p>
            <a:pPr marL="971550" lvl="1" indent="-514350">
              <a:buFont typeface="+mj-lt"/>
              <a:buAutoNum type="romanUcPeriod"/>
            </a:pPr>
            <a:r>
              <a:rPr lang="zh-CN" altLang="en-US" dirty="0"/>
              <a:t>数据的规模</a:t>
            </a:r>
            <a:endParaRPr lang="en-US" altLang="zh-CN" dirty="0"/>
          </a:p>
          <a:p>
            <a:pPr marL="971550" lvl="1" indent="-514350">
              <a:buFont typeface="+mj-lt"/>
              <a:buAutoNum type="romanUcPeriod"/>
            </a:pPr>
            <a:r>
              <a:rPr lang="zh-CN" altLang="en-US" dirty="0"/>
              <a:t>数据的存储方式</a:t>
            </a:r>
            <a:endParaRPr lang="en-US" altLang="zh-CN" dirty="0"/>
          </a:p>
          <a:p>
            <a:pPr marL="971550" lvl="1" indent="-514350">
              <a:buFont typeface="+mj-lt"/>
              <a:buAutoNum type="romanUcPeriod"/>
            </a:pPr>
            <a:r>
              <a:rPr lang="zh-CN" altLang="en-US" dirty="0"/>
              <a:t>算法的稳定性</a:t>
            </a:r>
            <a:endParaRPr lang="en-US" altLang="zh-CN" dirty="0"/>
          </a:p>
          <a:p>
            <a:pPr marL="971550" lvl="1" indent="-514350">
              <a:buFont typeface="+mj-lt"/>
              <a:buAutoNum type="romanUcPeriod"/>
            </a:pPr>
            <a:r>
              <a:rPr lang="zh-CN" altLang="en-US" dirty="0"/>
              <a:t>数据的初始状态</a:t>
            </a:r>
            <a:endParaRPr lang="en-US" altLang="zh-CN" dirty="0"/>
          </a:p>
          <a:p>
            <a:pPr marL="971550" lvl="1" indent="-514350">
              <a:buFont typeface="+mj-lt"/>
              <a:buAutoNum type="romanUcPeriod"/>
            </a:pPr>
            <a:endParaRPr lang="en-US" altLang="zh-CN" dirty="0"/>
          </a:p>
          <a:p>
            <a:pPr marL="457200" lvl="1" indent="0">
              <a:buNone/>
            </a:pPr>
            <a:r>
              <a:rPr lang="en-US" altLang="zh-CN" dirty="0"/>
              <a:t>A. </a:t>
            </a:r>
            <a:r>
              <a:rPr lang="zh-CN" altLang="en-US" dirty="0"/>
              <a:t>仅</a:t>
            </a:r>
            <a:r>
              <a:rPr lang="en-US" altLang="zh-CN" dirty="0"/>
              <a:t>III   B. </a:t>
            </a:r>
            <a:r>
              <a:rPr lang="zh-CN" altLang="en-US" dirty="0"/>
              <a:t>仅</a:t>
            </a:r>
            <a:r>
              <a:rPr lang="en-US" altLang="zh-CN" dirty="0"/>
              <a:t>I, II   C. </a:t>
            </a:r>
            <a:r>
              <a:rPr lang="zh-CN" altLang="en-US" dirty="0"/>
              <a:t>仅</a:t>
            </a:r>
            <a:r>
              <a:rPr lang="en-US" altLang="zh-CN" dirty="0"/>
              <a:t>II, III, IV   </a:t>
            </a:r>
            <a:r>
              <a:rPr lang="en-US" altLang="zh-CN" dirty="0">
                <a:solidFill>
                  <a:srgbClr val="00B050"/>
                </a:solidFill>
              </a:rPr>
              <a:t>D. I, II, III, IV</a:t>
            </a:r>
            <a:endParaRPr lang="zh-CN" altLang="en-US" dirty="0">
              <a:solidFill>
                <a:srgbClr val="00B050"/>
              </a:solidFill>
            </a:endParaRPr>
          </a:p>
        </p:txBody>
      </p:sp>
    </p:spTree>
    <p:extLst>
      <p:ext uri="{BB962C8B-B14F-4D97-AF65-F5344CB8AC3E}">
        <p14:creationId xmlns:p14="http://schemas.microsoft.com/office/powerpoint/2010/main" val="32934648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排序综合</a:t>
            </a:r>
          </a:p>
        </p:txBody>
      </p:sp>
      <p:sp>
        <p:nvSpPr>
          <p:cNvPr id="3" name="内容占位符 2"/>
          <p:cNvSpPr>
            <a:spLocks noGrp="1"/>
          </p:cNvSpPr>
          <p:nvPr>
            <p:ph idx="1"/>
          </p:nvPr>
        </p:nvSpPr>
        <p:spPr/>
        <p:txBody>
          <a:bodyPr/>
          <a:lstStyle/>
          <a:p>
            <a:r>
              <a:rPr lang="zh-CN" altLang="en-US" dirty="0"/>
              <a:t>对大部分元素已有序的数组排序时，直接插入排序比简单选择排序效率更高，其原因是（）。</a:t>
            </a:r>
            <a:endParaRPr lang="en-US" altLang="zh-CN" dirty="0"/>
          </a:p>
          <a:p>
            <a:pPr marL="971550" lvl="1" indent="-514350">
              <a:buFont typeface="+mj-lt"/>
              <a:buAutoNum type="romanUcPeriod"/>
            </a:pPr>
            <a:r>
              <a:rPr lang="zh-CN" altLang="en-US" dirty="0"/>
              <a:t>直接插入排序过程中元素之间的比较次数更少</a:t>
            </a:r>
            <a:endParaRPr lang="en-US" altLang="zh-CN" dirty="0"/>
          </a:p>
          <a:p>
            <a:pPr marL="971550" lvl="1" indent="-514350">
              <a:buFont typeface="+mj-lt"/>
              <a:buAutoNum type="romanUcPeriod"/>
            </a:pPr>
            <a:r>
              <a:rPr lang="zh-CN" altLang="en-US" dirty="0"/>
              <a:t>直接插入排序过程中所需的辅助空间更少</a:t>
            </a:r>
            <a:endParaRPr lang="en-US" altLang="zh-CN" dirty="0"/>
          </a:p>
          <a:p>
            <a:pPr marL="971550" lvl="1" indent="-514350">
              <a:buFont typeface="+mj-lt"/>
              <a:buAutoNum type="romanUcPeriod"/>
            </a:pPr>
            <a:r>
              <a:rPr lang="zh-CN" altLang="en-US" dirty="0"/>
              <a:t>直接插入排序过程中元素的移动次数较少</a:t>
            </a:r>
            <a:endParaRPr lang="en-US" altLang="zh-CN" dirty="0"/>
          </a:p>
          <a:p>
            <a:pPr marL="971550" lvl="1" indent="-514350">
              <a:buFont typeface="+mj-lt"/>
              <a:buAutoNum type="romanUcPeriod"/>
            </a:pPr>
            <a:endParaRPr lang="en-US" altLang="zh-CN" dirty="0"/>
          </a:p>
          <a:p>
            <a:pPr marL="914400" lvl="1" indent="-457200">
              <a:buAutoNum type="alphaUcPeriod"/>
            </a:pPr>
            <a:r>
              <a:rPr lang="zh-CN" altLang="en-US" dirty="0">
                <a:solidFill>
                  <a:srgbClr val="00B050"/>
                </a:solidFill>
              </a:rPr>
              <a:t>仅</a:t>
            </a:r>
            <a:r>
              <a:rPr lang="en-US" altLang="zh-CN" dirty="0">
                <a:solidFill>
                  <a:srgbClr val="00B050"/>
                </a:solidFill>
              </a:rPr>
              <a:t>I</a:t>
            </a:r>
            <a:r>
              <a:rPr lang="en-US" altLang="zh-CN" dirty="0"/>
              <a:t>   B. </a:t>
            </a:r>
            <a:r>
              <a:rPr lang="zh-CN" altLang="en-US" dirty="0"/>
              <a:t>仅</a:t>
            </a:r>
            <a:r>
              <a:rPr lang="en-US" altLang="zh-CN" dirty="0"/>
              <a:t>III   C. </a:t>
            </a:r>
            <a:r>
              <a:rPr lang="zh-CN" altLang="en-US" dirty="0"/>
              <a:t>仅</a:t>
            </a:r>
            <a:r>
              <a:rPr lang="en-US" altLang="zh-CN" dirty="0"/>
              <a:t>I, II   D. I, II, III</a:t>
            </a:r>
          </a:p>
          <a:p>
            <a:pPr marL="914400" lvl="1" indent="-457200">
              <a:buAutoNum type="alphaUcPeriod"/>
            </a:pPr>
            <a:endParaRPr lang="en-US" altLang="zh-CN" dirty="0"/>
          </a:p>
          <a:p>
            <a:pPr marL="514350" indent="-457200"/>
            <a:r>
              <a:rPr lang="zh-CN" altLang="en-US" sz="2400" dirty="0">
                <a:solidFill>
                  <a:srgbClr val="00B050"/>
                </a:solidFill>
              </a:rPr>
              <a:t>直接插入排序过程中元素的每次插入均要移动一批元素，简单选择排序每次找到目标元素后只需要进行交换，即改变两个元素的位置。</a:t>
            </a:r>
          </a:p>
        </p:txBody>
      </p:sp>
    </p:spTree>
    <p:extLst>
      <p:ext uri="{BB962C8B-B14F-4D97-AF65-F5344CB8AC3E}">
        <p14:creationId xmlns:p14="http://schemas.microsoft.com/office/powerpoint/2010/main" val="8656205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DD2A8-2D1B-3DB5-5A90-CC83B3EFEC67}"/>
              </a:ext>
            </a:extLst>
          </p:cNvPr>
          <p:cNvSpPr>
            <a:spLocks noGrp="1"/>
          </p:cNvSpPr>
          <p:nvPr>
            <p:ph type="title"/>
          </p:nvPr>
        </p:nvSpPr>
        <p:spPr/>
        <p:txBody>
          <a:bodyPr/>
          <a:lstStyle/>
          <a:p>
            <a:r>
              <a:rPr lang="zh-CN" altLang="en-US" dirty="0"/>
              <a:t>排序综合</a:t>
            </a:r>
          </a:p>
        </p:txBody>
      </p:sp>
      <p:sp>
        <p:nvSpPr>
          <p:cNvPr id="3" name="内容占位符 2">
            <a:extLst>
              <a:ext uri="{FF2B5EF4-FFF2-40B4-BE49-F238E27FC236}">
                <a16:creationId xmlns:a16="http://schemas.microsoft.com/office/drawing/2014/main" id="{11BB135C-1D0F-0AA6-EF16-617800537C8F}"/>
              </a:ext>
            </a:extLst>
          </p:cNvPr>
          <p:cNvSpPr>
            <a:spLocks noGrp="1"/>
          </p:cNvSpPr>
          <p:nvPr>
            <p:ph idx="1"/>
          </p:nvPr>
        </p:nvSpPr>
        <p:spPr/>
        <p:txBody>
          <a:bodyPr/>
          <a:lstStyle/>
          <a:p>
            <a:r>
              <a:rPr lang="zh-CN" altLang="en-US" dirty="0"/>
              <a:t>对数据进行排序时，若采用直接插入排序而不采用快速排序，则可能的原因是（）。</a:t>
            </a:r>
            <a:endParaRPr lang="en-US" altLang="zh-CN" dirty="0"/>
          </a:p>
          <a:p>
            <a:pPr marL="971550" lvl="1" indent="-514350">
              <a:buFont typeface="+mj-lt"/>
              <a:buAutoNum type="romanUcPeriod"/>
            </a:pPr>
            <a:r>
              <a:rPr lang="zh-CN" altLang="en-US" dirty="0"/>
              <a:t>大部分元素已有序</a:t>
            </a:r>
            <a:endParaRPr lang="en-US" altLang="zh-CN" dirty="0"/>
          </a:p>
          <a:p>
            <a:pPr marL="971550" lvl="1" indent="-514350">
              <a:buFont typeface="+mj-lt"/>
              <a:buAutoNum type="romanUcPeriod"/>
            </a:pPr>
            <a:r>
              <a:rPr lang="zh-CN" altLang="en-US" dirty="0"/>
              <a:t>待排序元素数量很少</a:t>
            </a:r>
            <a:endParaRPr lang="en-US" altLang="zh-CN" dirty="0"/>
          </a:p>
          <a:p>
            <a:pPr marL="971550" lvl="1" indent="-514350">
              <a:buFont typeface="+mj-lt"/>
              <a:buAutoNum type="romanUcPeriod"/>
            </a:pPr>
            <a:r>
              <a:rPr lang="zh-CN" altLang="en-US" dirty="0"/>
              <a:t>要求空间复杂度为</a:t>
            </a:r>
            <a:r>
              <a:rPr lang="en-US" altLang="zh-CN" dirty="0"/>
              <a:t>O(1)</a:t>
            </a:r>
          </a:p>
          <a:p>
            <a:pPr marL="971550" lvl="1" indent="-514350">
              <a:buFont typeface="+mj-lt"/>
              <a:buAutoNum type="romanUcPeriod"/>
            </a:pPr>
            <a:r>
              <a:rPr lang="zh-CN" altLang="en-US" dirty="0"/>
              <a:t>要求排序算法是稳定的</a:t>
            </a:r>
            <a:endParaRPr lang="en-US" altLang="zh-CN" dirty="0"/>
          </a:p>
          <a:p>
            <a:pPr marL="971550" lvl="1" indent="-514350">
              <a:buFont typeface="+mj-lt"/>
              <a:buAutoNum type="romanUcPeriod"/>
            </a:pPr>
            <a:endParaRPr lang="en-US" altLang="zh-CN" dirty="0"/>
          </a:p>
          <a:p>
            <a:pPr marL="457200" lvl="1" indent="0">
              <a:buNone/>
            </a:pPr>
            <a:r>
              <a:rPr lang="en-US" altLang="zh-CN" dirty="0"/>
              <a:t>A. </a:t>
            </a:r>
            <a:r>
              <a:rPr lang="zh-CN" altLang="en-US" dirty="0"/>
              <a:t>仅</a:t>
            </a:r>
            <a:r>
              <a:rPr lang="en-US" altLang="zh-CN" dirty="0"/>
              <a:t>I, II		B. </a:t>
            </a:r>
            <a:r>
              <a:rPr lang="zh-CN" altLang="en-US" dirty="0"/>
              <a:t>仅</a:t>
            </a:r>
            <a:r>
              <a:rPr lang="en-US" altLang="zh-CN" dirty="0"/>
              <a:t>III, IV	C.</a:t>
            </a:r>
            <a:r>
              <a:rPr lang="zh-CN" altLang="en-US" dirty="0"/>
              <a:t>仅</a:t>
            </a:r>
            <a:r>
              <a:rPr lang="en-US" altLang="zh-CN" dirty="0"/>
              <a:t>I, II ,IV	</a:t>
            </a:r>
            <a:r>
              <a:rPr lang="en-US" altLang="zh-CN" dirty="0">
                <a:solidFill>
                  <a:srgbClr val="00B050"/>
                </a:solidFill>
              </a:rPr>
              <a:t>D. I,</a:t>
            </a:r>
            <a:r>
              <a:rPr lang="zh-CN" altLang="en-US" dirty="0">
                <a:solidFill>
                  <a:srgbClr val="00B050"/>
                </a:solidFill>
              </a:rPr>
              <a:t> </a:t>
            </a:r>
            <a:r>
              <a:rPr lang="en-US" altLang="zh-CN" dirty="0">
                <a:solidFill>
                  <a:srgbClr val="00B050"/>
                </a:solidFill>
              </a:rPr>
              <a:t>II,</a:t>
            </a:r>
            <a:r>
              <a:rPr lang="zh-CN" altLang="en-US" dirty="0">
                <a:solidFill>
                  <a:srgbClr val="00B050"/>
                </a:solidFill>
              </a:rPr>
              <a:t> </a:t>
            </a:r>
            <a:r>
              <a:rPr lang="en-US" altLang="zh-CN" dirty="0">
                <a:solidFill>
                  <a:srgbClr val="00B050"/>
                </a:solidFill>
              </a:rPr>
              <a:t>III,</a:t>
            </a:r>
            <a:r>
              <a:rPr lang="zh-CN" altLang="en-US" dirty="0">
                <a:solidFill>
                  <a:srgbClr val="00B050"/>
                </a:solidFill>
              </a:rPr>
              <a:t> </a:t>
            </a:r>
            <a:r>
              <a:rPr lang="en-US" altLang="zh-CN" dirty="0">
                <a:solidFill>
                  <a:srgbClr val="00B050"/>
                </a:solidFill>
              </a:rPr>
              <a:t>IV</a:t>
            </a:r>
            <a:endParaRPr lang="zh-CN" altLang="en-US" dirty="0">
              <a:solidFill>
                <a:srgbClr val="00B050"/>
              </a:solidFill>
            </a:endParaRPr>
          </a:p>
        </p:txBody>
      </p:sp>
    </p:spTree>
    <p:extLst>
      <p:ext uri="{BB962C8B-B14F-4D97-AF65-F5344CB8AC3E}">
        <p14:creationId xmlns:p14="http://schemas.microsoft.com/office/powerpoint/2010/main" val="41410452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173B2-7B24-32A1-022D-6076852B518A}"/>
              </a:ext>
            </a:extLst>
          </p:cNvPr>
          <p:cNvSpPr>
            <a:spLocks noGrp="1"/>
          </p:cNvSpPr>
          <p:nvPr>
            <p:ph type="title"/>
          </p:nvPr>
        </p:nvSpPr>
        <p:spPr/>
        <p:txBody>
          <a:bodyPr/>
          <a:lstStyle/>
          <a:p>
            <a:r>
              <a:rPr lang="zh-CN" altLang="en-US" dirty="0"/>
              <a:t>排序综合</a:t>
            </a:r>
          </a:p>
        </p:txBody>
      </p:sp>
      <p:sp>
        <p:nvSpPr>
          <p:cNvPr id="3" name="内容占位符 2">
            <a:extLst>
              <a:ext uri="{FF2B5EF4-FFF2-40B4-BE49-F238E27FC236}">
                <a16:creationId xmlns:a16="http://schemas.microsoft.com/office/drawing/2014/main" id="{5425A7EB-3667-880E-1861-4D757DB9ACCF}"/>
              </a:ext>
            </a:extLst>
          </p:cNvPr>
          <p:cNvSpPr>
            <a:spLocks noGrp="1"/>
          </p:cNvSpPr>
          <p:nvPr>
            <p:ph idx="1"/>
          </p:nvPr>
        </p:nvSpPr>
        <p:spPr/>
        <p:txBody>
          <a:bodyPr/>
          <a:lstStyle/>
          <a:p>
            <a:r>
              <a:rPr lang="zh-CN" altLang="en-US" dirty="0"/>
              <a:t>下列排序算法中，不稳定的是（）。</a:t>
            </a:r>
            <a:endParaRPr lang="en-US" altLang="zh-CN" dirty="0"/>
          </a:p>
          <a:p>
            <a:pPr marL="971550" lvl="1" indent="-514350">
              <a:buFont typeface="+mj-lt"/>
              <a:buAutoNum type="romanUcPeriod"/>
            </a:pPr>
            <a:r>
              <a:rPr lang="zh-CN" altLang="en-US" dirty="0"/>
              <a:t>希尔排序</a:t>
            </a:r>
            <a:endParaRPr lang="en-US" altLang="zh-CN" dirty="0"/>
          </a:p>
          <a:p>
            <a:pPr marL="971550" lvl="1" indent="-514350">
              <a:buFont typeface="+mj-lt"/>
              <a:buAutoNum type="romanUcPeriod"/>
            </a:pPr>
            <a:r>
              <a:rPr lang="zh-CN" altLang="en-US" dirty="0"/>
              <a:t>归并排序</a:t>
            </a:r>
            <a:endParaRPr lang="en-US" altLang="zh-CN" dirty="0"/>
          </a:p>
          <a:p>
            <a:pPr marL="971550" lvl="1" indent="-514350">
              <a:buFont typeface="+mj-lt"/>
              <a:buAutoNum type="romanUcPeriod"/>
            </a:pPr>
            <a:r>
              <a:rPr lang="zh-CN" altLang="en-US" dirty="0"/>
              <a:t>快速排序</a:t>
            </a:r>
            <a:endParaRPr lang="en-US" altLang="zh-CN" dirty="0"/>
          </a:p>
          <a:p>
            <a:pPr marL="971550" lvl="1" indent="-514350">
              <a:buFont typeface="+mj-lt"/>
              <a:buAutoNum type="romanUcPeriod"/>
            </a:pPr>
            <a:r>
              <a:rPr lang="zh-CN" altLang="en-US" dirty="0"/>
              <a:t>堆排序</a:t>
            </a:r>
            <a:endParaRPr lang="en-US" altLang="zh-CN" dirty="0"/>
          </a:p>
          <a:p>
            <a:pPr marL="971550" lvl="1" indent="-514350">
              <a:buFont typeface="+mj-lt"/>
              <a:buAutoNum type="romanUcPeriod"/>
            </a:pPr>
            <a:r>
              <a:rPr lang="zh-CN" altLang="en-US" dirty="0"/>
              <a:t>基数排序</a:t>
            </a:r>
            <a:endParaRPr lang="en-US" altLang="zh-CN" dirty="0"/>
          </a:p>
          <a:p>
            <a:pPr marL="971550" lvl="1" indent="-514350">
              <a:buFont typeface="+mj-lt"/>
              <a:buAutoNum type="romanUcPeriod"/>
            </a:pPr>
            <a:endParaRPr lang="en-US" altLang="zh-CN" dirty="0"/>
          </a:p>
          <a:p>
            <a:pPr marL="457200" lvl="1" indent="0">
              <a:buNone/>
            </a:pPr>
            <a:r>
              <a:rPr lang="en-US" altLang="zh-CN" dirty="0"/>
              <a:t>A. </a:t>
            </a:r>
            <a:r>
              <a:rPr lang="zh-CN" altLang="en-US" dirty="0"/>
              <a:t>仅</a:t>
            </a:r>
            <a:r>
              <a:rPr lang="en-US" altLang="zh-CN" dirty="0"/>
              <a:t>I, II		B. </a:t>
            </a:r>
            <a:r>
              <a:rPr lang="zh-CN" altLang="en-US" dirty="0"/>
              <a:t>仅</a:t>
            </a:r>
            <a:r>
              <a:rPr lang="en-US" altLang="zh-CN" dirty="0"/>
              <a:t>II, V	</a:t>
            </a:r>
            <a:r>
              <a:rPr lang="en-US" altLang="zh-CN" dirty="0">
                <a:solidFill>
                  <a:srgbClr val="00B050"/>
                </a:solidFill>
              </a:rPr>
              <a:t>C. </a:t>
            </a:r>
            <a:r>
              <a:rPr lang="zh-CN" altLang="en-US" dirty="0">
                <a:solidFill>
                  <a:srgbClr val="00B050"/>
                </a:solidFill>
              </a:rPr>
              <a:t>仅</a:t>
            </a:r>
            <a:r>
              <a:rPr lang="en-US" altLang="zh-CN" dirty="0">
                <a:solidFill>
                  <a:srgbClr val="00B050"/>
                </a:solidFill>
              </a:rPr>
              <a:t>I, III, IV	</a:t>
            </a:r>
            <a:r>
              <a:rPr lang="en-US" altLang="zh-CN" dirty="0"/>
              <a:t>	D. </a:t>
            </a:r>
            <a:r>
              <a:rPr lang="zh-CN" altLang="en-US" dirty="0"/>
              <a:t>仅</a:t>
            </a:r>
            <a:r>
              <a:rPr lang="en-US" altLang="zh-CN" dirty="0"/>
              <a:t>III, IV, V</a:t>
            </a:r>
            <a:endParaRPr lang="zh-CN" altLang="en-US" dirty="0"/>
          </a:p>
        </p:txBody>
      </p:sp>
    </p:spTree>
    <p:extLst>
      <p:ext uri="{BB962C8B-B14F-4D97-AF65-F5344CB8AC3E}">
        <p14:creationId xmlns:p14="http://schemas.microsoft.com/office/powerpoint/2010/main" val="236615068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代码复习</a:t>
            </a: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49309716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代码复习</a:t>
            </a:r>
          </a:p>
        </p:txBody>
      </p:sp>
      <p:sp>
        <p:nvSpPr>
          <p:cNvPr id="3" name="内容占位符 2"/>
          <p:cNvSpPr>
            <a:spLocks noGrp="1"/>
          </p:cNvSpPr>
          <p:nvPr>
            <p:ph sz="half" idx="1"/>
          </p:nvPr>
        </p:nvSpPr>
        <p:spPr/>
        <p:txBody>
          <a:bodyPr/>
          <a:lstStyle/>
          <a:p>
            <a:r>
              <a:rPr lang="zh-CN" altLang="en-US" dirty="0"/>
              <a:t>数组基本操作</a:t>
            </a:r>
            <a:endParaRPr lang="en-US" altLang="zh-CN" dirty="0"/>
          </a:p>
          <a:p>
            <a:r>
              <a:rPr lang="zh-CN" altLang="en-US" dirty="0"/>
              <a:t>链表基本操作</a:t>
            </a:r>
            <a:endParaRPr lang="en-US" altLang="zh-CN" dirty="0"/>
          </a:p>
          <a:p>
            <a:r>
              <a:rPr lang="zh-CN" altLang="en-US" dirty="0"/>
              <a:t>数制转换</a:t>
            </a:r>
            <a:endParaRPr lang="en-US" altLang="zh-CN" dirty="0"/>
          </a:p>
          <a:p>
            <a:r>
              <a:rPr lang="zh-CN" altLang="en-US" dirty="0"/>
              <a:t>（二叉）树的遍历</a:t>
            </a:r>
            <a:endParaRPr lang="en-US" altLang="zh-CN" dirty="0"/>
          </a:p>
          <a:p>
            <a:r>
              <a:rPr lang="zh-CN" altLang="en-US" dirty="0"/>
              <a:t>哈夫曼树</a:t>
            </a:r>
            <a:endParaRPr lang="en-US" altLang="zh-CN" dirty="0"/>
          </a:p>
          <a:p>
            <a:r>
              <a:rPr lang="zh-CN" altLang="en-US" dirty="0"/>
              <a:t>图的数据结构表示和（广度）遍历</a:t>
            </a:r>
            <a:endParaRPr lang="en-US" altLang="zh-CN" dirty="0"/>
          </a:p>
          <a:p>
            <a:endParaRPr lang="zh-CN" altLang="en-US" dirty="0"/>
          </a:p>
        </p:txBody>
      </p:sp>
      <p:sp>
        <p:nvSpPr>
          <p:cNvPr id="4" name="内容占位符 3"/>
          <p:cNvSpPr>
            <a:spLocks noGrp="1"/>
          </p:cNvSpPr>
          <p:nvPr>
            <p:ph sz="half" idx="2"/>
          </p:nvPr>
        </p:nvSpPr>
        <p:spPr/>
        <p:txBody>
          <a:bodyPr/>
          <a:lstStyle/>
          <a:p>
            <a:r>
              <a:rPr lang="zh-CN" altLang="en-US" dirty="0"/>
              <a:t>折半查找</a:t>
            </a:r>
            <a:endParaRPr lang="en-US" altLang="zh-CN" dirty="0"/>
          </a:p>
          <a:p>
            <a:r>
              <a:rPr lang="en-US" altLang="zh-CN" dirty="0"/>
              <a:t>BST</a:t>
            </a:r>
            <a:r>
              <a:rPr lang="zh-CN" altLang="en-US" dirty="0"/>
              <a:t>树</a:t>
            </a:r>
            <a:endParaRPr lang="en-US" altLang="zh-CN" dirty="0"/>
          </a:p>
          <a:p>
            <a:r>
              <a:rPr lang="en-US" altLang="zh-CN" dirty="0"/>
              <a:t>AVL</a:t>
            </a:r>
            <a:r>
              <a:rPr lang="zh-CN" altLang="en-US" dirty="0"/>
              <a:t>树*</a:t>
            </a:r>
            <a:endParaRPr lang="en-US" altLang="zh-CN" dirty="0"/>
          </a:p>
          <a:p>
            <a:r>
              <a:rPr lang="zh-CN" altLang="en-US" dirty="0"/>
              <a:t>插入</a:t>
            </a:r>
            <a:r>
              <a:rPr lang="en-US" altLang="zh-CN" dirty="0"/>
              <a:t>/</a:t>
            </a:r>
            <a:r>
              <a:rPr lang="zh-CN" altLang="en-US" dirty="0"/>
              <a:t>选择</a:t>
            </a:r>
            <a:r>
              <a:rPr lang="en-US" altLang="zh-CN" dirty="0"/>
              <a:t>/</a:t>
            </a:r>
            <a:r>
              <a:rPr lang="zh-CN" altLang="en-US" dirty="0"/>
              <a:t>冒泡排序</a:t>
            </a:r>
            <a:endParaRPr lang="en-US" altLang="zh-CN" dirty="0"/>
          </a:p>
          <a:p>
            <a:r>
              <a:rPr lang="zh-CN" altLang="en-US" dirty="0"/>
              <a:t>快速排序求分割</a:t>
            </a:r>
          </a:p>
          <a:p>
            <a:r>
              <a:rPr lang="zh-CN" altLang="en-US" dirty="0"/>
              <a:t>堆调整</a:t>
            </a:r>
            <a:endParaRPr lang="en-US" altLang="zh-CN" dirty="0"/>
          </a:p>
        </p:txBody>
      </p:sp>
    </p:spTree>
    <p:extLst>
      <p:ext uri="{BB962C8B-B14F-4D97-AF65-F5344CB8AC3E}">
        <p14:creationId xmlns:p14="http://schemas.microsoft.com/office/powerpoint/2010/main" val="1797744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DS</a:t>
            </a:r>
            <a:r>
              <a:rPr lang="zh-CN" altLang="en-US" dirty="0"/>
              <a:t>概览</a:t>
            </a:r>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59696" y="215137"/>
            <a:ext cx="7704855" cy="6570854"/>
          </a:xfrm>
        </p:spPr>
      </p:pic>
    </p:spTree>
    <p:extLst>
      <p:ext uri="{BB962C8B-B14F-4D97-AF65-F5344CB8AC3E}">
        <p14:creationId xmlns:p14="http://schemas.microsoft.com/office/powerpoint/2010/main" val="194773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栈的应用</a:t>
            </a:r>
          </a:p>
        </p:txBody>
      </p:sp>
      <p:sp>
        <p:nvSpPr>
          <p:cNvPr id="3" name="内容占位符 2"/>
          <p:cNvSpPr>
            <a:spLocks noGrp="1"/>
          </p:cNvSpPr>
          <p:nvPr>
            <p:ph idx="1"/>
          </p:nvPr>
        </p:nvSpPr>
        <p:spPr/>
        <p:txBody>
          <a:bodyPr/>
          <a:lstStyle/>
          <a:p>
            <a:r>
              <a:rPr lang="zh-CN" altLang="en-US" dirty="0"/>
              <a:t>假设栈初始为空，将中缀表达式</a:t>
            </a:r>
            <a:r>
              <a:rPr lang="en-US" altLang="zh-CN" dirty="0"/>
              <a:t>a/b+(c*d-e*f)/g</a:t>
            </a:r>
            <a:r>
              <a:rPr lang="zh-CN" altLang="en-US" dirty="0"/>
              <a:t>转化为等价的后缀表达式的过程中，当扫描到</a:t>
            </a:r>
            <a:r>
              <a:rPr lang="en-US" altLang="zh-CN" dirty="0"/>
              <a:t>f</a:t>
            </a:r>
            <a:r>
              <a:rPr lang="zh-CN" altLang="en-US" dirty="0"/>
              <a:t>时，栈中的元素依次是（）。</a:t>
            </a:r>
            <a:endParaRPr lang="en-US" altLang="zh-CN" dirty="0"/>
          </a:p>
          <a:p>
            <a:pPr marL="914400" lvl="1" indent="-457200">
              <a:buFont typeface="+mj-lt"/>
              <a:buAutoNum type="alphaUcPeriod"/>
            </a:pPr>
            <a:r>
              <a:rPr lang="en-US" altLang="zh-CN" dirty="0"/>
              <a:t>+(*-</a:t>
            </a:r>
          </a:p>
          <a:p>
            <a:pPr marL="914400" lvl="1" indent="-457200">
              <a:buFont typeface="+mj-lt"/>
              <a:buAutoNum type="alphaUcPeriod"/>
            </a:pPr>
            <a:r>
              <a:rPr lang="en-US" altLang="zh-CN" dirty="0">
                <a:solidFill>
                  <a:srgbClr val="00B050"/>
                </a:solidFill>
              </a:rPr>
              <a:t>+(-*</a:t>
            </a:r>
          </a:p>
          <a:p>
            <a:pPr marL="914400" lvl="1" indent="-457200">
              <a:buFont typeface="+mj-lt"/>
              <a:buAutoNum type="alphaUcPeriod"/>
            </a:pPr>
            <a:r>
              <a:rPr lang="en-US" altLang="zh-CN" dirty="0"/>
              <a:t>/+(*-*</a:t>
            </a:r>
          </a:p>
          <a:p>
            <a:pPr marL="914400" lvl="1" indent="-457200">
              <a:buFont typeface="+mj-lt"/>
              <a:buAutoNum type="alphaUcPeriod"/>
            </a:pPr>
            <a:r>
              <a:rPr lang="en-US" altLang="zh-CN" dirty="0"/>
              <a:t>/+-*</a:t>
            </a:r>
          </a:p>
          <a:p>
            <a:pPr marL="914400" lvl="1" indent="-457200">
              <a:buFont typeface="+mj-lt"/>
              <a:buAutoNum type="alphaUcPeriod"/>
            </a:pPr>
            <a:endParaRPr lang="en-US" altLang="zh-CN" dirty="0"/>
          </a:p>
          <a:p>
            <a:pPr marL="514350" indent="-457200"/>
            <a:r>
              <a:rPr lang="zh-CN" altLang="en-US" dirty="0">
                <a:solidFill>
                  <a:srgbClr val="00B050"/>
                </a:solidFill>
              </a:rPr>
              <a:t>数字 </a:t>
            </a:r>
            <a:r>
              <a:rPr lang="en-US" altLang="zh-CN" dirty="0">
                <a:solidFill>
                  <a:srgbClr val="00B050"/>
                </a:solidFill>
              </a:rPr>
              <a:t>/ </a:t>
            </a:r>
            <a:r>
              <a:rPr lang="zh-CN" altLang="en-US" dirty="0">
                <a:solidFill>
                  <a:srgbClr val="00B050"/>
                </a:solidFill>
              </a:rPr>
              <a:t>字母直接输出，运算符按优先级入栈（栈顶优先级≥当前则弹出），左括号入栈，右括号弹至左括号。</a:t>
            </a:r>
          </a:p>
        </p:txBody>
      </p:sp>
    </p:spTree>
    <p:extLst>
      <p:ext uri="{BB962C8B-B14F-4D97-AF65-F5344CB8AC3E}">
        <p14:creationId xmlns:p14="http://schemas.microsoft.com/office/powerpoint/2010/main" val="139112215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数组的转置</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77888" y="2641222"/>
            <a:ext cx="11314112" cy="2319000"/>
          </a:xfrm>
          <a:prstGeom prst="rect">
            <a:avLst/>
          </a:prstGeom>
        </p:spPr>
      </p:pic>
    </p:spTree>
    <p:extLst>
      <p:ext uri="{BB962C8B-B14F-4D97-AF65-F5344CB8AC3E}">
        <p14:creationId xmlns:p14="http://schemas.microsoft.com/office/powerpoint/2010/main" val="36425552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86988-8BFF-4256-8095-5DA812E28516}"/>
              </a:ext>
            </a:extLst>
          </p:cNvPr>
          <p:cNvSpPr>
            <a:spLocks noGrp="1"/>
          </p:cNvSpPr>
          <p:nvPr>
            <p:ph type="title"/>
          </p:nvPr>
        </p:nvSpPr>
        <p:spPr/>
        <p:txBody>
          <a:bodyPr/>
          <a:lstStyle/>
          <a:p>
            <a:r>
              <a:rPr lang="en-US" altLang="zh-CN" dirty="0">
                <a:hlinkClick r:id="rId3"/>
              </a:rPr>
              <a:t>189. </a:t>
            </a:r>
            <a:r>
              <a:rPr lang="zh-CN" altLang="en-US" dirty="0">
                <a:hlinkClick r:id="rId3"/>
              </a:rPr>
              <a:t>轮转数组 </a:t>
            </a:r>
            <a:r>
              <a:rPr lang="en-US" altLang="zh-CN" dirty="0">
                <a:hlinkClick r:id="rId3"/>
              </a:rPr>
              <a:t>- </a:t>
            </a:r>
            <a:r>
              <a:rPr lang="zh-CN" altLang="en-US" dirty="0">
                <a:hlinkClick r:id="rId3"/>
              </a:rPr>
              <a:t>力扣（</a:t>
            </a:r>
            <a:r>
              <a:rPr lang="en-US" altLang="zh-CN" dirty="0" err="1">
                <a:hlinkClick r:id="rId3"/>
              </a:rPr>
              <a:t>LeetCode</a:t>
            </a:r>
            <a:r>
              <a:rPr lang="zh-CN" altLang="en-US" dirty="0">
                <a:hlinkClick r:id="rId3"/>
              </a:rPr>
              <a:t>）</a:t>
            </a:r>
            <a:endParaRPr lang="zh-CN" altLang="en-US" dirty="0"/>
          </a:p>
        </p:txBody>
      </p:sp>
      <p:sp>
        <p:nvSpPr>
          <p:cNvPr id="3" name="内容占位符 2">
            <a:extLst>
              <a:ext uri="{FF2B5EF4-FFF2-40B4-BE49-F238E27FC236}">
                <a16:creationId xmlns:a16="http://schemas.microsoft.com/office/drawing/2014/main" id="{49E0E159-2955-4AAB-B360-CA6E1292ACB7}"/>
              </a:ext>
            </a:extLst>
          </p:cNvPr>
          <p:cNvSpPr>
            <a:spLocks noGrp="1"/>
          </p:cNvSpPr>
          <p:nvPr>
            <p:ph idx="1"/>
          </p:nvPr>
        </p:nvSpPr>
        <p:spPr/>
        <p:txBody>
          <a:bodyPr/>
          <a:lstStyle/>
          <a:p>
            <a:r>
              <a:rPr lang="zh-CN" altLang="en-US" sz="2400" dirty="0"/>
              <a:t>给定一个整数数组 </a:t>
            </a:r>
            <a:r>
              <a:rPr lang="en-US" altLang="zh-CN" sz="2400" dirty="0" err="1"/>
              <a:t>nums</a:t>
            </a:r>
            <a:r>
              <a:rPr lang="zh-CN" altLang="en-US" sz="2400" dirty="0"/>
              <a:t>，将数组中的元素向右轮转 </a:t>
            </a:r>
            <a:r>
              <a:rPr lang="en-US" altLang="zh-CN" sz="2400" dirty="0"/>
              <a:t>k </a:t>
            </a:r>
            <a:r>
              <a:rPr lang="zh-CN" altLang="en-US" sz="2400" dirty="0"/>
              <a:t>个位置，其中 </a:t>
            </a:r>
            <a:r>
              <a:rPr lang="en-US" altLang="zh-CN" sz="2400" dirty="0"/>
              <a:t>k </a:t>
            </a:r>
            <a:r>
              <a:rPr lang="zh-CN" altLang="en-US" sz="2400" dirty="0"/>
              <a:t>是非负数。</a:t>
            </a:r>
            <a:endParaRPr lang="en-US" altLang="zh-CN" sz="2400" dirty="0"/>
          </a:p>
          <a:p>
            <a:r>
              <a:rPr lang="zh-CN" altLang="en-US" sz="2400" b="1" dirty="0">
                <a:solidFill>
                  <a:srgbClr val="FF0066"/>
                </a:solidFill>
              </a:rPr>
              <a:t>「负负得正」</a:t>
            </a:r>
            <a:r>
              <a:rPr lang="zh-CN" altLang="en-US" sz="2400" dirty="0"/>
              <a:t>的想法：</a:t>
            </a:r>
            <a:r>
              <a:rPr lang="zh-CN" altLang="en-US" sz="2400" b="1" dirty="0"/>
              <a:t>把一个子数组反转两次，子数组的元素顺序不变</a:t>
            </a:r>
            <a:r>
              <a:rPr lang="zh-CN" altLang="en-US" sz="2400" dirty="0"/>
              <a:t>。</a:t>
            </a:r>
            <a:endParaRPr lang="en-US" altLang="zh-CN" sz="2400" dirty="0"/>
          </a:p>
          <a:p>
            <a:endParaRPr lang="zh-CN" altLang="en-US" sz="2400" dirty="0"/>
          </a:p>
        </p:txBody>
      </p:sp>
      <p:pic>
        <p:nvPicPr>
          <p:cNvPr id="7" name="Picture 3" descr="lc189.png">
            <a:extLst>
              <a:ext uri="{FF2B5EF4-FFF2-40B4-BE49-F238E27FC236}">
                <a16:creationId xmlns:a16="http://schemas.microsoft.com/office/drawing/2014/main" id="{34A6E91D-399F-47EE-B8DF-5884291EA397}"/>
              </a:ext>
            </a:extLst>
          </p:cNvPr>
          <p:cNvPicPr>
            <a:picLocks noGrp="1" noChangeAspect="1" noChangeArrowheads="1"/>
          </p:cNvPicPr>
          <p:nvPr>
            <p:ph sz="half" idx="4294967295"/>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84976" y="3501008"/>
            <a:ext cx="4207024" cy="258863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1BF1BD6-D5EC-4953-A2BD-7BE95462A96D}"/>
              </a:ext>
            </a:extLst>
          </p:cNvPr>
          <p:cNvSpPr/>
          <p:nvPr/>
        </p:nvSpPr>
        <p:spPr>
          <a:xfrm>
            <a:off x="814085" y="3488635"/>
            <a:ext cx="7344816" cy="2862322"/>
          </a:xfrm>
          <a:prstGeom prst="rect">
            <a:avLst/>
          </a:prstGeom>
        </p:spPr>
        <p:txBody>
          <a:bodyPr wrap="square">
            <a:spAutoFit/>
          </a:bodyPr>
          <a:lstStyle/>
          <a:p>
            <a:r>
              <a:rPr lang="en-US" altLang="zh-CN" b="1" dirty="0">
                <a:solidFill>
                  <a:srgbClr val="0F4A85"/>
                </a:solidFill>
                <a:latin typeface="Consolas" panose="020B0609020204030204" pitchFamily="49" charset="0"/>
              </a:rPr>
              <a:t>class</a:t>
            </a:r>
            <a:r>
              <a:rPr lang="en-US" altLang="zh-CN" b="1" dirty="0">
                <a:solidFill>
                  <a:srgbClr val="292929"/>
                </a:solidFill>
                <a:latin typeface="Consolas" panose="020B0609020204030204" pitchFamily="49" charset="0"/>
              </a:rPr>
              <a:t> </a:t>
            </a:r>
            <a:r>
              <a:rPr lang="en-US" altLang="zh-CN" b="1" dirty="0">
                <a:solidFill>
                  <a:srgbClr val="185E73"/>
                </a:solidFill>
                <a:latin typeface="Consolas" panose="020B0609020204030204" pitchFamily="49" charset="0"/>
              </a:rPr>
              <a:t>Solution</a:t>
            </a:r>
            <a:r>
              <a:rPr lang="en-US" altLang="zh-CN" b="1" dirty="0">
                <a:solidFill>
                  <a:srgbClr val="292929"/>
                </a:solidFill>
                <a:latin typeface="Consolas" panose="020B0609020204030204" pitchFamily="49" charset="0"/>
              </a:rPr>
              <a:t> {</a:t>
            </a:r>
          </a:p>
          <a:p>
            <a:r>
              <a:rPr lang="en-US" altLang="zh-CN" b="1" dirty="0">
                <a:solidFill>
                  <a:srgbClr val="0F4A85"/>
                </a:solidFill>
                <a:latin typeface="Consolas" panose="020B0609020204030204" pitchFamily="49" charset="0"/>
              </a:rPr>
              <a:t>public:</a:t>
            </a:r>
            <a:endParaRPr lang="en-US" altLang="zh-CN" b="1" dirty="0">
              <a:solidFill>
                <a:srgbClr val="292929"/>
              </a:solidFill>
              <a:latin typeface="Consolas" panose="020B0609020204030204" pitchFamily="49" charset="0"/>
            </a:endParaRPr>
          </a:p>
          <a:p>
            <a:r>
              <a:rPr lang="en-US" altLang="zh-CN"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void</a:t>
            </a:r>
            <a:r>
              <a:rPr lang="en-US" altLang="zh-CN" b="1" dirty="0">
                <a:solidFill>
                  <a:srgbClr val="292929"/>
                </a:solidFill>
                <a:latin typeface="Consolas" panose="020B0609020204030204" pitchFamily="49" charset="0"/>
              </a:rPr>
              <a:t> </a:t>
            </a:r>
            <a:r>
              <a:rPr lang="en-US" altLang="zh-CN" b="1" dirty="0">
                <a:solidFill>
                  <a:srgbClr val="5E2CBC"/>
                </a:solidFill>
                <a:latin typeface="Consolas" panose="020B0609020204030204" pitchFamily="49" charset="0"/>
              </a:rPr>
              <a:t>rotate</a:t>
            </a:r>
            <a:r>
              <a:rPr lang="en-US" altLang="zh-CN" b="1" dirty="0">
                <a:solidFill>
                  <a:srgbClr val="292929"/>
                </a:solidFill>
                <a:latin typeface="Consolas" panose="020B0609020204030204" pitchFamily="49" charset="0"/>
              </a:rPr>
              <a:t>(</a:t>
            </a:r>
            <a:r>
              <a:rPr lang="en-US" altLang="zh-CN" b="1" dirty="0">
                <a:solidFill>
                  <a:srgbClr val="185E73"/>
                </a:solidFill>
                <a:latin typeface="Consolas" panose="020B0609020204030204" pitchFamily="49" charset="0"/>
              </a:rPr>
              <a:t>vector</a:t>
            </a:r>
            <a:r>
              <a:rPr lang="en-US" altLang="zh-CN" b="1" dirty="0">
                <a:solidFill>
                  <a:srgbClr val="292929"/>
                </a:solidFill>
                <a:latin typeface="Consolas" panose="020B0609020204030204" pitchFamily="49" charset="0"/>
              </a:rPr>
              <a:t>&lt;</a:t>
            </a:r>
            <a:r>
              <a:rPr lang="en-US" altLang="zh-CN" b="1" dirty="0">
                <a:solidFill>
                  <a:srgbClr val="0F4A85"/>
                </a:solidFill>
                <a:latin typeface="Consolas" panose="020B0609020204030204" pitchFamily="49" charset="0"/>
              </a:rPr>
              <a:t>int</a:t>
            </a:r>
            <a:r>
              <a:rPr lang="en-US" altLang="zh-CN" b="1" dirty="0">
                <a:solidFill>
                  <a:srgbClr val="292929"/>
                </a:solidFill>
                <a:latin typeface="Consolas" panose="020B0609020204030204" pitchFamily="49" charset="0"/>
              </a:rPr>
              <a:t>&gt;</a:t>
            </a:r>
            <a:r>
              <a:rPr lang="en-US" altLang="zh-CN" b="1" dirty="0">
                <a:solidFill>
                  <a:srgbClr val="0F4A85"/>
                </a:solidFill>
                <a:latin typeface="Consolas" panose="020B0609020204030204" pitchFamily="49" charset="0"/>
              </a:rPr>
              <a:t>&amp;</a:t>
            </a:r>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nums</a:t>
            </a:r>
            <a:r>
              <a:rPr lang="en-US" altLang="zh-CN"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int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k</a:t>
            </a:r>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k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nums</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size</a:t>
            </a:r>
            <a:r>
              <a:rPr lang="en-US" altLang="zh-CN" b="1" dirty="0">
                <a:solidFill>
                  <a:srgbClr val="292929"/>
                </a:solidFill>
                <a:latin typeface="Consolas" panose="020B0609020204030204" pitchFamily="49" charset="0"/>
              </a:rPr>
              <a:t>();</a:t>
            </a:r>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轮转 </a:t>
            </a:r>
            <a:r>
              <a:rPr lang="en-US" altLang="zh-CN" b="1" dirty="0">
                <a:solidFill>
                  <a:srgbClr val="515151"/>
                </a:solidFill>
                <a:latin typeface="Consolas" panose="020B0609020204030204" pitchFamily="49" charset="0"/>
              </a:rPr>
              <a:t>k </a:t>
            </a:r>
            <a:r>
              <a:rPr lang="zh-CN" altLang="en-US" b="1" dirty="0">
                <a:solidFill>
                  <a:srgbClr val="515151"/>
                </a:solidFill>
                <a:latin typeface="Consolas" panose="020B0609020204030204" pitchFamily="49" charset="0"/>
              </a:rPr>
              <a:t>次等于轮转 </a:t>
            </a:r>
            <a:r>
              <a:rPr lang="en-US" altLang="zh-CN" b="1" dirty="0">
                <a:solidFill>
                  <a:srgbClr val="515151"/>
                </a:solidFill>
                <a:latin typeface="Consolas" panose="020B0609020204030204" pitchFamily="49" charset="0"/>
              </a:rPr>
              <a:t>k % n </a:t>
            </a:r>
            <a:r>
              <a:rPr lang="zh-CN" altLang="en-US" b="1" dirty="0">
                <a:solidFill>
                  <a:srgbClr val="515151"/>
                </a:solidFill>
                <a:latin typeface="Consolas" panose="020B0609020204030204" pitchFamily="49" charset="0"/>
              </a:rPr>
              <a:t>次</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185E73"/>
                </a:solidFill>
                <a:latin typeface="Consolas" panose="020B0609020204030204" pitchFamily="49" charset="0"/>
              </a:rPr>
              <a:t>ranges</a:t>
            </a:r>
            <a:r>
              <a:rPr lang="en-US" altLang="zh-CN" b="1" dirty="0">
                <a:solidFill>
                  <a:srgbClr val="292929"/>
                </a:solidFill>
                <a:latin typeface="Consolas" panose="020B0609020204030204" pitchFamily="49" charset="0"/>
              </a:rPr>
              <a:t>::</a:t>
            </a:r>
            <a:r>
              <a:rPr lang="en-US" altLang="zh-CN" b="1" dirty="0">
                <a:solidFill>
                  <a:srgbClr val="5E2CBC"/>
                </a:solidFill>
                <a:latin typeface="Consolas" panose="020B0609020204030204" pitchFamily="49" charset="0"/>
              </a:rPr>
              <a:t>reverse</a:t>
            </a:r>
            <a:r>
              <a:rPr lang="en-US" altLang="zh-CN" b="1" dirty="0">
                <a:solidFill>
                  <a:srgbClr val="292929"/>
                </a:solidFill>
                <a:latin typeface="Consolas" panose="020B0609020204030204" pitchFamily="49" charset="0"/>
              </a:rPr>
              <a:t>(</a:t>
            </a:r>
            <a:r>
              <a:rPr lang="en-US" altLang="zh-CN" b="1" dirty="0" err="1">
                <a:solidFill>
                  <a:srgbClr val="292929"/>
                </a:solidFill>
                <a:latin typeface="Consolas" panose="020B0609020204030204" pitchFamily="49" charset="0"/>
              </a:rPr>
              <a:t>nums</a:t>
            </a:r>
            <a:r>
              <a:rPr lang="en-US" altLang="zh-CN" b="1" dirty="0">
                <a:solidFill>
                  <a:srgbClr val="292929"/>
                </a:solidFill>
                <a:latin typeface="Consolas" panose="020B0609020204030204" pitchFamily="49" charset="0"/>
              </a:rPr>
              <a:t>);</a:t>
            </a:r>
          </a:p>
          <a:p>
            <a:r>
              <a:rPr lang="zh-CN" altLang="en-US" b="1" dirty="0">
                <a:solidFill>
                  <a:srgbClr val="292929"/>
                </a:solidFill>
                <a:latin typeface="Consolas" panose="020B0609020204030204" pitchFamily="49" charset="0"/>
              </a:rPr>
              <a:t>        </a:t>
            </a:r>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等价于 </a:t>
            </a:r>
            <a:r>
              <a:rPr lang="en-US" altLang="zh-CN" b="1" dirty="0">
                <a:solidFill>
                  <a:srgbClr val="515151"/>
                </a:solidFill>
                <a:latin typeface="Consolas" panose="020B0609020204030204" pitchFamily="49" charset="0"/>
              </a:rPr>
              <a:t>std::reverse(</a:t>
            </a:r>
            <a:r>
              <a:rPr lang="en-US" altLang="zh-CN" b="1" dirty="0" err="1">
                <a:solidFill>
                  <a:srgbClr val="515151"/>
                </a:solidFill>
                <a:latin typeface="Consolas" panose="020B0609020204030204" pitchFamily="49" charset="0"/>
              </a:rPr>
              <a:t>nums.begin</a:t>
            </a:r>
            <a:r>
              <a:rPr lang="en-US" altLang="zh-CN" b="1" dirty="0">
                <a:solidFill>
                  <a:srgbClr val="515151"/>
                </a:solidFill>
                <a:latin typeface="Consolas" panose="020B0609020204030204" pitchFamily="49" charset="0"/>
              </a:rPr>
              <a:t>(), </a:t>
            </a:r>
            <a:r>
              <a:rPr lang="en-US" altLang="zh-CN" b="1" dirty="0" err="1">
                <a:solidFill>
                  <a:srgbClr val="515151"/>
                </a:solidFill>
                <a:latin typeface="Consolas" panose="020B0609020204030204" pitchFamily="49" charset="0"/>
              </a:rPr>
              <a:t>nums.end</a:t>
            </a:r>
            <a:r>
              <a:rPr lang="en-US" altLang="zh-CN" b="1" dirty="0">
                <a:solidFill>
                  <a:srgbClr val="515151"/>
                </a:solidFill>
                <a:latin typeface="Consolas" panose="020B0609020204030204" pitchFamily="49" charset="0"/>
              </a:rPr>
              <a:t>())</a:t>
            </a:r>
            <a:endParaRPr lang="en-US" altLang="zh-CN" b="1" dirty="0">
              <a:solidFill>
                <a:srgbClr val="292929"/>
              </a:solidFill>
              <a:latin typeface="Consolas" panose="020B0609020204030204" pitchFamily="49" charset="0"/>
            </a:endParaRPr>
          </a:p>
          <a:p>
            <a:r>
              <a:rPr lang="en-US" altLang="zh-CN" b="1" dirty="0">
                <a:solidFill>
                  <a:srgbClr val="292929"/>
                </a:solidFill>
                <a:latin typeface="Consolas" panose="020B0609020204030204" pitchFamily="49" charset="0"/>
              </a:rPr>
              <a:t>        </a:t>
            </a:r>
            <a:r>
              <a:rPr lang="en-US" altLang="zh-CN" b="1" dirty="0">
                <a:solidFill>
                  <a:srgbClr val="5E2CBC"/>
                </a:solidFill>
                <a:latin typeface="Consolas" panose="020B0609020204030204" pitchFamily="49" charset="0"/>
              </a:rPr>
              <a:t>reverse</a:t>
            </a:r>
            <a:r>
              <a:rPr lang="en-US" altLang="zh-CN" b="1" dirty="0">
                <a:solidFill>
                  <a:srgbClr val="292929"/>
                </a:solidFill>
                <a:latin typeface="Consolas" panose="020B0609020204030204" pitchFamily="49" charset="0"/>
              </a:rPr>
              <a:t>(</a:t>
            </a:r>
            <a:r>
              <a:rPr lang="en-US" altLang="zh-CN" b="1" dirty="0" err="1">
                <a:solidFill>
                  <a:srgbClr val="001080"/>
                </a:solidFill>
                <a:latin typeface="Consolas" panose="020B0609020204030204" pitchFamily="49" charset="0"/>
              </a:rPr>
              <a:t>nums</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begin</a:t>
            </a:r>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nums</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begin</a:t>
            </a:r>
            <a:r>
              <a:rPr lang="en-US" altLang="zh-CN" b="1" dirty="0">
                <a:solidFill>
                  <a:srgbClr val="292929"/>
                </a:solidFill>
                <a:latin typeface="Consolas" panose="020B0609020204030204" pitchFamily="49" charset="0"/>
              </a:rPr>
              <a: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k);</a:t>
            </a:r>
          </a:p>
          <a:p>
            <a:r>
              <a:rPr lang="en-US" altLang="zh-CN" b="1" dirty="0">
                <a:solidFill>
                  <a:srgbClr val="292929"/>
                </a:solidFill>
                <a:latin typeface="Consolas" panose="020B0609020204030204" pitchFamily="49" charset="0"/>
              </a:rPr>
              <a:t>        </a:t>
            </a:r>
            <a:r>
              <a:rPr lang="en-US" altLang="zh-CN" b="1" dirty="0">
                <a:solidFill>
                  <a:srgbClr val="5E2CBC"/>
                </a:solidFill>
                <a:latin typeface="Consolas" panose="020B0609020204030204" pitchFamily="49" charset="0"/>
              </a:rPr>
              <a:t>reverse</a:t>
            </a:r>
            <a:r>
              <a:rPr lang="en-US" altLang="zh-CN" b="1" dirty="0">
                <a:solidFill>
                  <a:srgbClr val="292929"/>
                </a:solidFill>
                <a:latin typeface="Consolas" panose="020B0609020204030204" pitchFamily="49" charset="0"/>
              </a:rPr>
              <a:t>(</a:t>
            </a:r>
            <a:r>
              <a:rPr lang="en-US" altLang="zh-CN" b="1" dirty="0" err="1">
                <a:solidFill>
                  <a:srgbClr val="001080"/>
                </a:solidFill>
                <a:latin typeface="Consolas" panose="020B0609020204030204" pitchFamily="49" charset="0"/>
              </a:rPr>
              <a:t>nums</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begin</a:t>
            </a:r>
            <a:r>
              <a:rPr lang="en-US" altLang="zh-CN" b="1" dirty="0">
                <a:solidFill>
                  <a:srgbClr val="292929"/>
                </a:solidFill>
                <a:latin typeface="Consolas" panose="020B0609020204030204" pitchFamily="49" charset="0"/>
              </a:rPr>
              <a: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k, </a:t>
            </a:r>
            <a:r>
              <a:rPr lang="en-US" altLang="zh-CN" b="1" dirty="0" err="1">
                <a:solidFill>
                  <a:srgbClr val="001080"/>
                </a:solidFill>
                <a:latin typeface="Consolas" panose="020B0609020204030204" pitchFamily="49" charset="0"/>
              </a:rPr>
              <a:t>nums</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end</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a:t>
            </a:r>
            <a:endParaRPr lang="en-US" altLang="zh-CN" b="1" dirty="0">
              <a:solidFill>
                <a:srgbClr val="292929"/>
              </a:solidFill>
              <a:effectLst/>
              <a:latin typeface="Consolas" panose="020B0609020204030204" pitchFamily="49" charset="0"/>
            </a:endParaRPr>
          </a:p>
        </p:txBody>
      </p:sp>
    </p:spTree>
    <p:extLst>
      <p:ext uri="{BB962C8B-B14F-4D97-AF65-F5344CB8AC3E}">
        <p14:creationId xmlns:p14="http://schemas.microsoft.com/office/powerpoint/2010/main" val="24565956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数组的对齐</a:t>
            </a:r>
          </a:p>
        </p:txBody>
      </p:sp>
      <p:sp>
        <p:nvSpPr>
          <p:cNvPr id="5" name="内容占位符 4"/>
          <p:cNvSpPr>
            <a:spLocks noGrp="1"/>
          </p:cNvSpPr>
          <p:nvPr>
            <p:ph idx="1"/>
          </p:nvPr>
        </p:nvSpPr>
        <p:spPr/>
        <p:txBody>
          <a:bodyPr/>
          <a:lstStyle/>
          <a:p>
            <a:r>
              <a:rPr lang="zh-CN" altLang="en-US" sz="2400" dirty="0"/>
              <a:t>石头剪刀布是常见的猜拳游戏。石头胜剪刀，剪刀胜布，布胜石头。如果两个人出拳一样，则不分胜负。胜者得</a:t>
            </a:r>
            <a:r>
              <a:rPr lang="en-US" altLang="zh-CN" sz="2400" dirty="0"/>
              <a:t>1</a:t>
            </a:r>
            <a:r>
              <a:rPr lang="zh-CN" altLang="en-US" sz="2400" dirty="0"/>
              <a:t>分，负者减</a:t>
            </a:r>
            <a:r>
              <a:rPr lang="en-US" altLang="zh-CN" sz="2400" dirty="0"/>
              <a:t>1</a:t>
            </a:r>
            <a:r>
              <a:rPr lang="zh-CN" altLang="en-US" sz="2400" dirty="0"/>
              <a:t>分，平局则双方不得分。小</a:t>
            </a:r>
            <a:r>
              <a:rPr lang="en-US" altLang="zh-CN" sz="2400" dirty="0"/>
              <a:t>A</a:t>
            </a:r>
            <a:r>
              <a:rPr lang="zh-CN" altLang="en-US" sz="2400" dirty="0"/>
              <a:t>和小</a:t>
            </a:r>
            <a:r>
              <a:rPr lang="en-US" altLang="zh-CN" sz="2400" dirty="0"/>
              <a:t>B</a:t>
            </a:r>
            <a:r>
              <a:rPr lang="zh-CN" altLang="en-US" sz="2400" dirty="0"/>
              <a:t>正好在玩石头剪刀布。已知他们的出拳都是有周期性规律的，比如：“石头</a:t>
            </a:r>
            <a:r>
              <a:rPr lang="en-US" altLang="zh-CN" sz="2400" dirty="0"/>
              <a:t>-</a:t>
            </a:r>
            <a:r>
              <a:rPr lang="zh-CN" altLang="en-US" sz="2400" dirty="0"/>
              <a:t>布</a:t>
            </a:r>
            <a:r>
              <a:rPr lang="en-US" altLang="zh-CN" sz="2400" dirty="0"/>
              <a:t>-</a:t>
            </a:r>
            <a:r>
              <a:rPr lang="zh-CN" altLang="en-US" sz="2400" dirty="0"/>
              <a:t>石头</a:t>
            </a:r>
            <a:r>
              <a:rPr lang="en-US" altLang="zh-CN" sz="2400" dirty="0"/>
              <a:t>-</a:t>
            </a:r>
            <a:r>
              <a:rPr lang="zh-CN" altLang="en-US" sz="2400" dirty="0"/>
              <a:t>剪刀</a:t>
            </a:r>
            <a:r>
              <a:rPr lang="en-US" altLang="zh-CN" sz="2400" dirty="0"/>
              <a:t>-</a:t>
            </a:r>
            <a:r>
              <a:rPr lang="zh-CN" altLang="en-US" sz="2400" dirty="0"/>
              <a:t>石头</a:t>
            </a:r>
            <a:r>
              <a:rPr lang="en-US" altLang="zh-CN" sz="2400" dirty="0"/>
              <a:t>-</a:t>
            </a:r>
            <a:r>
              <a:rPr lang="zh-CN" altLang="en-US" sz="2400" dirty="0"/>
              <a:t>布</a:t>
            </a:r>
            <a:r>
              <a:rPr lang="en-US" altLang="zh-CN" sz="2400" dirty="0"/>
              <a:t>-</a:t>
            </a:r>
            <a:r>
              <a:rPr lang="zh-CN" altLang="en-US" sz="2400" dirty="0"/>
              <a:t>石头</a:t>
            </a:r>
            <a:r>
              <a:rPr lang="en-US" altLang="zh-CN" sz="2400" dirty="0"/>
              <a:t>-</a:t>
            </a:r>
            <a:r>
              <a:rPr lang="zh-CN" altLang="en-US" sz="2400" dirty="0"/>
              <a:t>剪刀</a:t>
            </a:r>
            <a:r>
              <a:rPr lang="en-US" altLang="zh-CN" sz="2400" dirty="0"/>
              <a:t>……”</a:t>
            </a:r>
            <a:r>
              <a:rPr lang="zh-CN" altLang="en-US" sz="2400" dirty="0"/>
              <a:t>，就是以“石头</a:t>
            </a:r>
            <a:r>
              <a:rPr lang="en-US" altLang="zh-CN" sz="2400" dirty="0"/>
              <a:t>-</a:t>
            </a:r>
            <a:r>
              <a:rPr lang="zh-CN" altLang="en-US" sz="2400" dirty="0"/>
              <a:t>布</a:t>
            </a:r>
            <a:r>
              <a:rPr lang="en-US" altLang="zh-CN" sz="2400" dirty="0"/>
              <a:t>-</a:t>
            </a:r>
            <a:r>
              <a:rPr lang="zh-CN" altLang="en-US" sz="2400" dirty="0"/>
              <a:t>石头</a:t>
            </a:r>
            <a:r>
              <a:rPr lang="en-US" altLang="zh-CN" sz="2400" dirty="0"/>
              <a:t>-</a:t>
            </a:r>
            <a:r>
              <a:rPr lang="zh-CN" altLang="en-US" sz="2400" dirty="0"/>
              <a:t>剪刀”为周期不断循环的。问小</a:t>
            </a:r>
            <a:r>
              <a:rPr lang="en-US" altLang="zh-CN" sz="2400" dirty="0"/>
              <a:t>A</a:t>
            </a:r>
            <a:r>
              <a:rPr lang="zh-CN" altLang="en-US" sz="2400" dirty="0"/>
              <a:t>和小</a:t>
            </a:r>
            <a:r>
              <a:rPr lang="en-US" altLang="zh-CN" sz="2400" dirty="0"/>
              <a:t>B</a:t>
            </a:r>
            <a:r>
              <a:rPr lang="zh-CN" altLang="en-US" sz="2400" dirty="0"/>
              <a:t>比了</a:t>
            </a:r>
            <a:r>
              <a:rPr lang="en-US" altLang="zh-CN" sz="2400" dirty="0"/>
              <a:t>N</a:t>
            </a:r>
            <a:r>
              <a:rPr lang="zh-CN" altLang="en-US" sz="2400" dirty="0"/>
              <a:t>轮之后，小</a:t>
            </a:r>
            <a:r>
              <a:rPr lang="en-US" altLang="zh-CN" sz="2400" dirty="0"/>
              <a:t>A</a:t>
            </a:r>
            <a:r>
              <a:rPr lang="zh-CN" altLang="en-US" sz="2400" dirty="0"/>
              <a:t>的得分？</a:t>
            </a:r>
          </a:p>
        </p:txBody>
      </p:sp>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2639615" y="3885768"/>
            <a:ext cx="7961709" cy="2920415"/>
          </a:xfrm>
          <a:prstGeom prst="rect">
            <a:avLst/>
          </a:prstGeom>
        </p:spPr>
      </p:pic>
    </p:spTree>
    <p:extLst>
      <p:ext uri="{BB962C8B-B14F-4D97-AF65-F5344CB8AC3E}">
        <p14:creationId xmlns:p14="http://schemas.microsoft.com/office/powerpoint/2010/main" val="30406920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C8EB924-2BE6-4421-A481-1C8C4E7C1E9D}"/>
              </a:ext>
            </a:extLst>
          </p:cNvPr>
          <p:cNvSpPr>
            <a:spLocks noGrp="1"/>
          </p:cNvSpPr>
          <p:nvPr>
            <p:ph idx="1"/>
          </p:nvPr>
        </p:nvSpPr>
        <p:spPr>
          <a:xfrm>
            <a:off x="812800" y="0"/>
            <a:ext cx="10971832" cy="5715000"/>
          </a:xfrm>
        </p:spPr>
        <p:txBody>
          <a:bodyPr numCol="2" spcCol="360000"/>
          <a:lstStyle/>
          <a:p>
            <a:pPr marL="0" indent="0">
              <a:buNone/>
            </a:pPr>
            <a:r>
              <a:rPr lang="en-US" altLang="zh-CN" sz="1800" b="1" dirty="0">
                <a:solidFill>
                  <a:srgbClr val="515151"/>
                </a:solidFill>
                <a:latin typeface="Consolas" panose="020B0609020204030204" pitchFamily="49" charset="0"/>
              </a:rPr>
              <a:t>// </a:t>
            </a:r>
            <a:r>
              <a:rPr lang="zh-CN" altLang="en-US" sz="1800" b="1" dirty="0">
                <a:solidFill>
                  <a:srgbClr val="515151"/>
                </a:solidFill>
                <a:latin typeface="Consolas" panose="020B0609020204030204" pitchFamily="49" charset="0"/>
              </a:rPr>
              <a:t>计算最小公倍数</a:t>
            </a:r>
            <a:endParaRPr lang="zh-CN" altLang="en-US" sz="1800" b="1" dirty="0">
              <a:solidFill>
                <a:srgbClr val="292929"/>
              </a:solidFill>
              <a:latin typeface="Consolas" panose="020B0609020204030204" pitchFamily="49" charset="0"/>
            </a:endParaRPr>
          </a:p>
          <a:p>
            <a:pPr marL="0" indent="0">
              <a:buNone/>
            </a:pP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5E2CBC"/>
                </a:solidFill>
                <a:latin typeface="Consolas" panose="020B0609020204030204" pitchFamily="49" charset="0"/>
              </a:rPr>
              <a:t>gcd</a:t>
            </a:r>
            <a:r>
              <a:rPr lang="en-US" altLang="zh-CN" sz="1800" b="1" dirty="0">
                <a:solidFill>
                  <a:srgbClr val="292929"/>
                </a:solidFill>
                <a:latin typeface="Consolas" panose="020B0609020204030204" pitchFamily="49" charset="0"/>
              </a:rPr>
              <a:t>(</a:t>
            </a: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a</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b</a:t>
            </a: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return</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b</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0</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a</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5E2CBC"/>
                </a:solidFill>
                <a:latin typeface="Consolas" panose="020B0609020204030204" pitchFamily="49" charset="0"/>
              </a:rPr>
              <a:t>gcd</a:t>
            </a:r>
            <a:r>
              <a:rPr lang="en-US" altLang="zh-CN" sz="1800" b="1" dirty="0">
                <a:solidFill>
                  <a:srgbClr val="292929"/>
                </a:solidFill>
                <a:latin typeface="Consolas" panose="020B0609020204030204" pitchFamily="49" charset="0"/>
              </a:rPr>
              <a:t>(</a:t>
            </a:r>
            <a:r>
              <a:rPr lang="en-US" altLang="zh-CN" sz="1800" b="1" dirty="0">
                <a:solidFill>
                  <a:srgbClr val="001080"/>
                </a:solidFill>
                <a:latin typeface="Consolas" panose="020B0609020204030204" pitchFamily="49" charset="0"/>
              </a:rPr>
              <a:t>b</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a</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b</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a:solidFill>
                  <a:srgbClr val="5E2CBC"/>
                </a:solidFill>
                <a:latin typeface="Consolas" panose="020B0609020204030204" pitchFamily="49" charset="0"/>
              </a:rPr>
              <a:t>lcm</a:t>
            </a:r>
            <a:r>
              <a:rPr lang="en-US" altLang="zh-CN" sz="1800" b="1" dirty="0">
                <a:solidFill>
                  <a:srgbClr val="292929"/>
                </a:solidFill>
                <a:latin typeface="Consolas" panose="020B0609020204030204" pitchFamily="49" charset="0"/>
              </a:rPr>
              <a:t>(</a:t>
            </a: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a</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b</a:t>
            </a: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return</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a</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5E2CBC"/>
                </a:solidFill>
                <a:latin typeface="Consolas" panose="020B0609020204030204" pitchFamily="49" charset="0"/>
              </a:rPr>
              <a:t>gcd</a:t>
            </a:r>
            <a:r>
              <a:rPr lang="en-US" altLang="zh-CN" sz="1800" b="1" dirty="0">
                <a:solidFill>
                  <a:srgbClr val="292929"/>
                </a:solidFill>
                <a:latin typeface="Consolas" panose="020B0609020204030204" pitchFamily="49" charset="0"/>
              </a:rPr>
              <a:t>(</a:t>
            </a:r>
            <a:r>
              <a:rPr lang="en-US" altLang="zh-CN" sz="1800" b="1" dirty="0">
                <a:solidFill>
                  <a:srgbClr val="001080"/>
                </a:solidFill>
                <a:latin typeface="Consolas" panose="020B0609020204030204" pitchFamily="49" charset="0"/>
              </a:rPr>
              <a:t>a</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b</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b</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515151"/>
                </a:solidFill>
                <a:latin typeface="Consolas" panose="020B0609020204030204" pitchFamily="49" charset="0"/>
              </a:rPr>
              <a:t>// </a:t>
            </a:r>
            <a:r>
              <a:rPr lang="zh-CN" altLang="en-US" sz="1800" b="1" dirty="0">
                <a:solidFill>
                  <a:srgbClr val="515151"/>
                </a:solidFill>
                <a:latin typeface="Consolas" panose="020B0609020204030204" pitchFamily="49" charset="0"/>
              </a:rPr>
              <a:t>计算一个完整周期内的得分</a:t>
            </a:r>
            <a:endParaRPr lang="zh-CN" altLang="en-US" sz="1800" b="1" dirty="0">
              <a:solidFill>
                <a:srgbClr val="292929"/>
              </a:solidFill>
              <a:latin typeface="Consolas" panose="020B0609020204030204" pitchFamily="49" charset="0"/>
            </a:endParaRPr>
          </a:p>
          <a:p>
            <a:pPr marL="0" indent="0">
              <a:buNone/>
            </a:pP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scoreOneCycle</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0</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B5200D"/>
                </a:solidFill>
                <a:latin typeface="Consolas" panose="020B0609020204030204" pitchFamily="49" charset="0"/>
              </a:rPr>
              <a:t>for</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int</a:t>
            </a: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0</a:t>
            </a: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&lt;</a:t>
            </a:r>
            <a:r>
              <a:rPr lang="en-US" altLang="zh-CN" sz="1800" b="1" dirty="0">
                <a:solidFill>
                  <a:srgbClr val="292929"/>
                </a:solidFill>
                <a:latin typeface="Consolas" panose="020B0609020204030204" pitchFamily="49" charset="0"/>
              </a:rPr>
              <a:t> T; </a:t>
            </a:r>
            <a:r>
              <a:rPr lang="en-US" altLang="zh-CN" sz="1800" b="1" dirty="0" err="1">
                <a:solidFill>
                  <a:srgbClr val="292929"/>
                </a:solidFill>
                <a:latin typeface="Consolas" panose="020B0609020204030204" pitchFamily="49" charset="0"/>
              </a:rPr>
              <a:t>i</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char</a:t>
            </a: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A</a:t>
            </a:r>
            <a:r>
              <a:rPr lang="en-US" altLang="zh-CN" sz="1800" b="1" dirty="0">
                <a:solidFill>
                  <a:srgbClr val="292929"/>
                </a:solidFill>
                <a:latin typeface="Consolas" panose="020B0609020204030204" pitchFamily="49" charset="0"/>
              </a:rPr>
              <a:t>[</a:t>
            </a:r>
            <a:r>
              <a:rPr lang="en-US" altLang="zh-CN" sz="1800" b="1" dirty="0" err="1">
                <a:solidFill>
                  <a:srgbClr val="292929"/>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lenA</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char</a:t>
            </a:r>
            <a:r>
              <a:rPr lang="en-US" altLang="zh-CN" sz="1800" b="1" dirty="0">
                <a:solidFill>
                  <a:srgbClr val="292929"/>
                </a:solidFill>
                <a:latin typeface="Consolas" panose="020B0609020204030204" pitchFamily="49" charset="0"/>
              </a:rPr>
              <a:t> b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B</a:t>
            </a:r>
            <a:r>
              <a:rPr lang="en-US" altLang="zh-CN" sz="1800" b="1" dirty="0">
                <a:solidFill>
                  <a:srgbClr val="292929"/>
                </a:solidFill>
                <a:latin typeface="Consolas" panose="020B0609020204030204" pitchFamily="49" charset="0"/>
              </a:rPr>
              <a:t>[</a:t>
            </a:r>
            <a:r>
              <a:rPr lang="en-US" altLang="zh-CN" sz="1800" b="1" dirty="0" err="1">
                <a:solidFill>
                  <a:srgbClr val="292929"/>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lenB</a:t>
            </a:r>
            <a:r>
              <a:rPr lang="en-US" altLang="zh-CN" sz="1800" b="1" dirty="0">
                <a:solidFill>
                  <a:srgbClr val="292929"/>
                </a:solidFill>
                <a:latin typeface="Consolas" panose="020B0609020204030204" pitchFamily="49" charset="0"/>
              </a:rPr>
              <a:t>];</a:t>
            </a:r>
          </a:p>
          <a:p>
            <a:pPr marL="0" indent="0">
              <a:buNone/>
            </a:pPr>
            <a:br>
              <a:rPr lang="en-US" altLang="zh-CN" sz="1800" b="1" dirty="0">
                <a:solidFill>
                  <a:srgbClr val="292929"/>
                </a:solidFill>
                <a:latin typeface="Consolas" panose="020B0609020204030204" pitchFamily="49" charset="0"/>
              </a:rPr>
            </a:b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if</a:t>
            </a: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b) </a:t>
            </a:r>
            <a:r>
              <a:rPr lang="en-US" altLang="zh-CN" sz="1800" b="1" dirty="0">
                <a:solidFill>
                  <a:srgbClr val="B5200D"/>
                </a:solidFill>
                <a:latin typeface="Consolas" panose="020B0609020204030204" pitchFamily="49" charset="0"/>
              </a:rPr>
              <a:t>continue</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if</a:t>
            </a: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'0'</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&amp;&amp;</a:t>
            </a:r>
            <a:r>
              <a:rPr lang="en-US" altLang="zh-CN" sz="1800" b="1" dirty="0">
                <a:solidFill>
                  <a:srgbClr val="292929"/>
                </a:solidFill>
                <a:latin typeface="Consolas" panose="020B0609020204030204" pitchFamily="49" charset="0"/>
              </a:rPr>
              <a:t> b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'2'</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endParaRPr lang="en-US" altLang="zh-CN" sz="1800" b="1" dirty="0">
              <a:solidFill>
                <a:srgbClr val="292929"/>
              </a:solidFill>
              <a:latin typeface="Consolas" panose="020B0609020204030204" pitchFamily="49" charset="0"/>
            </a:endParaRPr>
          </a:p>
          <a:p>
            <a:pPr marL="0" indent="0">
              <a:buNone/>
            </a:pP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'2'</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&amp;&amp;</a:t>
            </a:r>
            <a:r>
              <a:rPr lang="en-US" altLang="zh-CN" sz="1800" b="1" dirty="0">
                <a:solidFill>
                  <a:srgbClr val="292929"/>
                </a:solidFill>
                <a:latin typeface="Consolas" panose="020B0609020204030204" pitchFamily="49" charset="0"/>
              </a:rPr>
              <a:t> b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'5'</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endParaRPr lang="en-US" altLang="zh-CN" sz="1800" b="1" dirty="0">
              <a:solidFill>
                <a:srgbClr val="292929"/>
              </a:solidFill>
              <a:latin typeface="Consolas" panose="020B0609020204030204" pitchFamily="49" charset="0"/>
            </a:endParaRPr>
          </a:p>
          <a:p>
            <a:pPr marL="0" indent="0">
              <a:buNone/>
            </a:pP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'5'</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&amp;&amp;</a:t>
            </a:r>
            <a:r>
              <a:rPr lang="en-US" altLang="zh-CN" sz="1800" b="1" dirty="0">
                <a:solidFill>
                  <a:srgbClr val="292929"/>
                </a:solidFill>
                <a:latin typeface="Consolas" panose="020B0609020204030204" pitchFamily="49" charset="0"/>
              </a:rPr>
              <a:t> b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'0'</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scoreOneCycle</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else</a:t>
            </a:r>
            <a:endParaRPr lang="en-US" altLang="zh-CN" sz="1800" b="1" dirty="0">
              <a:solidFill>
                <a:srgbClr val="292929"/>
              </a:solidFill>
              <a:latin typeface="Consolas" panose="020B0609020204030204" pitchFamily="49" charset="0"/>
            </a:endParaRPr>
          </a:p>
          <a:p>
            <a:pPr marL="0" indent="0">
              <a:buNone/>
            </a:pP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scoreOneCycle</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a:t>
            </a:r>
          </a:p>
          <a:p>
            <a:pPr marL="0" indent="0">
              <a:buNone/>
            </a:pPr>
            <a:br>
              <a:rPr lang="en-US" altLang="zh-CN" sz="1800" b="1" dirty="0">
                <a:solidFill>
                  <a:srgbClr val="292929"/>
                </a:solidFill>
                <a:latin typeface="Consolas" panose="020B0609020204030204" pitchFamily="49" charset="0"/>
              </a:rPr>
            </a:br>
            <a:r>
              <a:rPr lang="en-US" altLang="zh-CN" sz="1800" b="1" dirty="0">
                <a:solidFill>
                  <a:srgbClr val="515151"/>
                </a:solidFill>
                <a:latin typeface="Consolas" panose="020B0609020204030204" pitchFamily="49" charset="0"/>
              </a:rPr>
              <a:t>// </a:t>
            </a:r>
            <a:r>
              <a:rPr lang="zh-CN" altLang="en-US" sz="1800" b="1" dirty="0">
                <a:solidFill>
                  <a:srgbClr val="515151"/>
                </a:solidFill>
                <a:latin typeface="Consolas" panose="020B0609020204030204" pitchFamily="49" charset="0"/>
              </a:rPr>
              <a:t>累加 </a:t>
            </a:r>
            <a:r>
              <a:rPr lang="en-US" altLang="zh-CN" sz="1800" b="1" dirty="0">
                <a:solidFill>
                  <a:srgbClr val="515151"/>
                </a:solidFill>
                <a:latin typeface="Consolas" panose="020B0609020204030204" pitchFamily="49" charset="0"/>
              </a:rPr>
              <a:t>N </a:t>
            </a:r>
            <a:r>
              <a:rPr lang="zh-CN" altLang="en-US" sz="1800" b="1" dirty="0">
                <a:solidFill>
                  <a:srgbClr val="515151"/>
                </a:solidFill>
                <a:latin typeface="Consolas" panose="020B0609020204030204" pitchFamily="49" charset="0"/>
              </a:rPr>
              <a:t>轮的总得分</a:t>
            </a:r>
            <a:endParaRPr lang="zh-CN" altLang="en-US" sz="1800" b="1" dirty="0">
              <a:solidFill>
                <a:srgbClr val="292929"/>
              </a:solidFill>
              <a:latin typeface="Consolas" panose="020B0609020204030204" pitchFamily="49" charset="0"/>
            </a:endParaRPr>
          </a:p>
          <a:p>
            <a:pPr marL="0" indent="0">
              <a:buNone/>
            </a:pP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full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N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T;</a:t>
            </a:r>
          </a:p>
          <a:p>
            <a:pPr marL="0" indent="0">
              <a:buNone/>
            </a:pP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rest</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N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T;</a:t>
            </a:r>
          </a:p>
          <a:p>
            <a:pPr marL="0" indent="0">
              <a:buNone/>
            </a:pPr>
            <a:br>
              <a:rPr lang="en-US" altLang="zh-CN" sz="1800" b="1" dirty="0">
                <a:solidFill>
                  <a:srgbClr val="292929"/>
                </a:solidFill>
                <a:latin typeface="Consolas" panose="020B0609020204030204" pitchFamily="49" charset="0"/>
              </a:rPr>
            </a:br>
            <a:r>
              <a:rPr lang="en-US" altLang="zh-CN" sz="1800" b="1" dirty="0">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F4A85"/>
                </a:solidFill>
                <a:latin typeface="Consolas" panose="020B0609020204030204" pitchFamily="49" charset="0"/>
              </a:rPr>
              <a:t>long</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ans</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full</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scoreOneCycle</a:t>
            </a:r>
            <a:r>
              <a:rPr lang="en-US" altLang="zh-CN" sz="1800" b="1" dirty="0">
                <a:solidFill>
                  <a:srgbClr val="292929"/>
                </a:solidFill>
                <a:latin typeface="Consolas" panose="020B0609020204030204" pitchFamily="49" charset="0"/>
              </a:rPr>
              <a:t>;</a:t>
            </a:r>
          </a:p>
          <a:p>
            <a:pPr marL="0" indent="0">
              <a:buNone/>
            </a:pPr>
            <a:br>
              <a:rPr lang="en-US" altLang="zh-CN" sz="1800" b="1" dirty="0">
                <a:solidFill>
                  <a:srgbClr val="292929"/>
                </a:solidFill>
                <a:latin typeface="Consolas" panose="020B0609020204030204" pitchFamily="49" charset="0"/>
              </a:rPr>
            </a:br>
            <a:r>
              <a:rPr lang="en-US" altLang="zh-CN" sz="1800" b="1" dirty="0">
                <a:solidFill>
                  <a:srgbClr val="B5200D"/>
                </a:solidFill>
                <a:latin typeface="Consolas" panose="020B0609020204030204" pitchFamily="49" charset="0"/>
              </a:rPr>
              <a:t>for</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int</a:t>
            </a: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0</a:t>
            </a: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&lt;</a:t>
            </a:r>
            <a:r>
              <a:rPr lang="en-US" altLang="zh-CN" sz="1800" b="1" dirty="0">
                <a:solidFill>
                  <a:srgbClr val="292929"/>
                </a:solidFill>
                <a:latin typeface="Consolas" panose="020B0609020204030204" pitchFamily="49" charset="0"/>
              </a:rPr>
              <a:t> rest; </a:t>
            </a:r>
            <a:r>
              <a:rPr lang="en-US" altLang="zh-CN" sz="1800" b="1" dirty="0" err="1">
                <a:solidFill>
                  <a:srgbClr val="292929"/>
                </a:solidFill>
                <a:latin typeface="Consolas" panose="020B0609020204030204" pitchFamily="49" charset="0"/>
              </a:rPr>
              <a:t>i</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char</a:t>
            </a: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A</a:t>
            </a:r>
            <a:r>
              <a:rPr lang="en-US" altLang="zh-CN" sz="1800" b="1" dirty="0">
                <a:solidFill>
                  <a:srgbClr val="292929"/>
                </a:solidFill>
                <a:latin typeface="Consolas" panose="020B0609020204030204" pitchFamily="49" charset="0"/>
              </a:rPr>
              <a:t>[</a:t>
            </a:r>
            <a:r>
              <a:rPr lang="en-US" altLang="zh-CN" sz="1800" b="1" dirty="0" err="1">
                <a:solidFill>
                  <a:srgbClr val="292929"/>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lenA</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char</a:t>
            </a:r>
            <a:r>
              <a:rPr lang="en-US" altLang="zh-CN" sz="1800" b="1" dirty="0">
                <a:solidFill>
                  <a:srgbClr val="292929"/>
                </a:solidFill>
                <a:latin typeface="Consolas" panose="020B0609020204030204" pitchFamily="49" charset="0"/>
              </a:rPr>
              <a:t> b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1080"/>
                </a:solidFill>
                <a:latin typeface="Consolas" panose="020B0609020204030204" pitchFamily="49" charset="0"/>
              </a:rPr>
              <a:t>B</a:t>
            </a:r>
            <a:r>
              <a:rPr lang="en-US" altLang="zh-CN" sz="1800" b="1" dirty="0">
                <a:solidFill>
                  <a:srgbClr val="292929"/>
                </a:solidFill>
                <a:latin typeface="Consolas" panose="020B0609020204030204" pitchFamily="49" charset="0"/>
              </a:rPr>
              <a:t>[</a:t>
            </a:r>
            <a:r>
              <a:rPr lang="en-US" altLang="zh-CN" sz="1800" b="1" dirty="0" err="1">
                <a:solidFill>
                  <a:srgbClr val="292929"/>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lenB</a:t>
            </a:r>
            <a:r>
              <a:rPr lang="en-US" altLang="zh-CN" sz="1800" b="1" dirty="0">
                <a:solidFill>
                  <a:srgbClr val="292929"/>
                </a:solidFill>
                <a:latin typeface="Consolas" panose="020B0609020204030204" pitchFamily="49" charset="0"/>
              </a:rPr>
              <a:t>];</a:t>
            </a:r>
          </a:p>
          <a:p>
            <a:pPr marL="0" indent="0">
              <a:buNone/>
            </a:pPr>
            <a:br>
              <a:rPr lang="en-US" altLang="zh-CN" sz="1800" b="1" dirty="0">
                <a:solidFill>
                  <a:srgbClr val="292929"/>
                </a:solidFill>
                <a:latin typeface="Consolas" panose="020B0609020204030204" pitchFamily="49" charset="0"/>
              </a:rPr>
            </a:b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if</a:t>
            </a: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b) </a:t>
            </a:r>
            <a:r>
              <a:rPr lang="en-US" altLang="zh-CN" sz="1800" b="1" dirty="0">
                <a:solidFill>
                  <a:srgbClr val="B5200D"/>
                </a:solidFill>
                <a:latin typeface="Consolas" panose="020B0609020204030204" pitchFamily="49" charset="0"/>
              </a:rPr>
              <a:t>continue</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if</a:t>
            </a: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'0'</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&amp;&amp;</a:t>
            </a:r>
            <a:r>
              <a:rPr lang="en-US" altLang="zh-CN" sz="1800" b="1" dirty="0">
                <a:solidFill>
                  <a:srgbClr val="292929"/>
                </a:solidFill>
                <a:latin typeface="Consolas" panose="020B0609020204030204" pitchFamily="49" charset="0"/>
              </a:rPr>
              <a:t> b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'2'</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endParaRPr lang="en-US" altLang="zh-CN" sz="1800" b="1" dirty="0">
              <a:solidFill>
                <a:srgbClr val="292929"/>
              </a:solidFill>
              <a:latin typeface="Consolas" panose="020B0609020204030204" pitchFamily="49" charset="0"/>
            </a:endParaRPr>
          </a:p>
          <a:p>
            <a:pPr marL="0" indent="0">
              <a:buNone/>
            </a:pP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'2'</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&amp;&amp;</a:t>
            </a:r>
            <a:r>
              <a:rPr lang="en-US" altLang="zh-CN" sz="1800" b="1" dirty="0">
                <a:solidFill>
                  <a:srgbClr val="292929"/>
                </a:solidFill>
                <a:latin typeface="Consolas" panose="020B0609020204030204" pitchFamily="49" charset="0"/>
              </a:rPr>
              <a:t> b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'5'</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endParaRPr lang="en-US" altLang="zh-CN" sz="1800" b="1" dirty="0">
              <a:solidFill>
                <a:srgbClr val="292929"/>
              </a:solidFill>
              <a:latin typeface="Consolas" panose="020B0609020204030204" pitchFamily="49" charset="0"/>
            </a:endParaRPr>
          </a:p>
          <a:p>
            <a:pPr marL="0" indent="0">
              <a:buNone/>
            </a:pPr>
            <a:r>
              <a:rPr lang="en-US" altLang="zh-CN" sz="1800" b="1" dirty="0">
                <a:solidFill>
                  <a:srgbClr val="292929"/>
                </a:solidFill>
                <a:latin typeface="Consolas" panose="020B0609020204030204" pitchFamily="49" charset="0"/>
              </a:rPr>
              <a:t>        (a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'5'</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&amp;&amp;</a:t>
            </a:r>
            <a:r>
              <a:rPr lang="en-US" altLang="zh-CN" sz="1800" b="1" dirty="0">
                <a:solidFill>
                  <a:srgbClr val="292929"/>
                </a:solidFill>
                <a:latin typeface="Consolas" panose="020B0609020204030204" pitchFamily="49" charset="0"/>
              </a:rPr>
              <a:t> b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'0'</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ans</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else</a:t>
            </a:r>
            <a:endParaRPr lang="en-US" altLang="zh-CN" sz="1800" b="1" dirty="0">
              <a:solidFill>
                <a:srgbClr val="292929"/>
              </a:solidFill>
              <a:latin typeface="Consolas" panose="020B0609020204030204" pitchFamily="49" charset="0"/>
            </a:endParaRPr>
          </a:p>
          <a:p>
            <a:pPr marL="0" indent="0">
              <a:buNone/>
            </a:pPr>
            <a:r>
              <a:rPr lang="en-US" altLang="zh-CN" sz="1800" b="1" dirty="0">
                <a:solidFill>
                  <a:srgbClr val="292929"/>
                </a:solidFill>
                <a:latin typeface="Consolas" panose="020B0609020204030204" pitchFamily="49" charset="0"/>
              </a:rPr>
              <a:t>        </a:t>
            </a:r>
            <a:r>
              <a:rPr lang="en-US" altLang="zh-CN" sz="1800" b="1" dirty="0" err="1">
                <a:solidFill>
                  <a:srgbClr val="292929"/>
                </a:solidFill>
                <a:latin typeface="Consolas" panose="020B0609020204030204" pitchFamily="49" charset="0"/>
              </a:rPr>
              <a:t>ans</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a:t>
            </a:r>
          </a:p>
          <a:p>
            <a:pPr marL="0" indent="0">
              <a:buNone/>
            </a:pPr>
            <a:endParaRPr lang="zh-CN" altLang="en-US" sz="1800" dirty="0"/>
          </a:p>
        </p:txBody>
      </p:sp>
    </p:spTree>
    <p:extLst>
      <p:ext uri="{BB962C8B-B14F-4D97-AF65-F5344CB8AC3E}">
        <p14:creationId xmlns:p14="http://schemas.microsoft.com/office/powerpoint/2010/main" val="189798999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标识数组</a:t>
            </a:r>
          </a:p>
        </p:txBody>
      </p:sp>
      <p:sp>
        <p:nvSpPr>
          <p:cNvPr id="5" name="内容占位符 4"/>
          <p:cNvSpPr>
            <a:spLocks noGrp="1"/>
          </p:cNvSpPr>
          <p:nvPr>
            <p:ph idx="1"/>
          </p:nvPr>
        </p:nvSpPr>
        <p:spPr/>
        <p:txBody>
          <a:bodyPr/>
          <a:lstStyle/>
          <a:p>
            <a:r>
              <a:rPr lang="zh-CN" altLang="en-US" dirty="0"/>
              <a:t>给定一个含</a:t>
            </a:r>
            <a:r>
              <a:rPr lang="en-US" altLang="zh-CN" dirty="0"/>
              <a:t>n</a:t>
            </a:r>
            <a:r>
              <a:rPr lang="zh-CN" altLang="en-US" dirty="0"/>
              <a:t>（</a:t>
            </a:r>
            <a:r>
              <a:rPr lang="en-US" altLang="zh-CN" dirty="0"/>
              <a:t>n&gt;=1)</a:t>
            </a:r>
            <a:r>
              <a:rPr lang="zh-CN" altLang="en-US" dirty="0"/>
              <a:t>个整数的数组，设计一个在时间上尽可能高效的算法，找出数组中未出现的最小整数。如数组｛</a:t>
            </a:r>
            <a:r>
              <a:rPr lang="en-US" altLang="zh-CN" dirty="0"/>
              <a:t>-5</a:t>
            </a:r>
            <a:r>
              <a:rPr lang="zh-CN" altLang="en-US" dirty="0"/>
              <a:t>，</a:t>
            </a:r>
            <a:r>
              <a:rPr lang="en-US" altLang="zh-CN" dirty="0"/>
              <a:t>3</a:t>
            </a:r>
            <a:r>
              <a:rPr lang="zh-CN" altLang="en-US" dirty="0"/>
              <a:t>，</a:t>
            </a:r>
            <a:r>
              <a:rPr lang="en-US" altLang="zh-CN" dirty="0"/>
              <a:t>2</a:t>
            </a:r>
            <a:r>
              <a:rPr lang="zh-CN" altLang="en-US" dirty="0"/>
              <a:t>，</a:t>
            </a:r>
            <a:r>
              <a:rPr lang="en-US" altLang="zh-CN" dirty="0"/>
              <a:t>3</a:t>
            </a:r>
            <a:r>
              <a:rPr lang="zh-CN" altLang="en-US" dirty="0"/>
              <a:t>｝中未出现的最小是</a:t>
            </a:r>
            <a:r>
              <a:rPr lang="en-US" altLang="zh-CN" dirty="0"/>
              <a:t>1</a:t>
            </a:r>
            <a:r>
              <a:rPr lang="zh-CN" altLang="en-US" dirty="0"/>
              <a:t>，数组｛</a:t>
            </a:r>
            <a:r>
              <a:rPr lang="en-US" altLang="zh-CN" dirty="0"/>
              <a:t>1</a:t>
            </a:r>
            <a:r>
              <a:rPr lang="zh-CN" altLang="en-US" dirty="0"/>
              <a:t>，</a:t>
            </a:r>
            <a:r>
              <a:rPr lang="en-US" altLang="zh-CN" dirty="0"/>
              <a:t>2</a:t>
            </a:r>
            <a:r>
              <a:rPr lang="zh-CN" altLang="en-US" dirty="0"/>
              <a:t>，</a:t>
            </a:r>
            <a:r>
              <a:rPr lang="en-US" altLang="zh-CN" dirty="0"/>
              <a:t>3</a:t>
            </a:r>
            <a:r>
              <a:rPr lang="zh-CN" altLang="en-US" dirty="0"/>
              <a:t>｝中未出现的是</a:t>
            </a:r>
            <a:r>
              <a:rPr lang="en-US" altLang="zh-CN" dirty="0"/>
              <a:t>4</a:t>
            </a:r>
            <a:endParaRPr lang="zh-CN" altLang="en-US" dirty="0"/>
          </a:p>
        </p:txBody>
      </p:sp>
    </p:spTree>
    <p:extLst>
      <p:ext uri="{BB962C8B-B14F-4D97-AF65-F5344CB8AC3E}">
        <p14:creationId xmlns:p14="http://schemas.microsoft.com/office/powerpoint/2010/main" val="38521001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7889D-87B9-4A61-8CAE-CBF06BD01393}"/>
              </a:ext>
            </a:extLst>
          </p:cNvPr>
          <p:cNvSpPr>
            <a:spLocks noGrp="1"/>
          </p:cNvSpPr>
          <p:nvPr>
            <p:ph type="title"/>
          </p:nvPr>
        </p:nvSpPr>
        <p:spPr/>
        <p:txBody>
          <a:bodyPr/>
          <a:lstStyle/>
          <a:p>
            <a:r>
              <a:rPr lang="en-US" altLang="zh-CN" sz="4000" dirty="0">
                <a:hlinkClick r:id="rId2"/>
              </a:rPr>
              <a:t>41. </a:t>
            </a:r>
            <a:r>
              <a:rPr lang="zh-CN" altLang="en-US" sz="4000" dirty="0">
                <a:hlinkClick r:id="rId2"/>
              </a:rPr>
              <a:t>缺失的第一个正数 </a:t>
            </a:r>
            <a:r>
              <a:rPr lang="en-US" altLang="zh-CN" sz="4000" dirty="0">
                <a:hlinkClick r:id="rId2"/>
              </a:rPr>
              <a:t>- </a:t>
            </a:r>
            <a:r>
              <a:rPr lang="zh-CN" altLang="en-US" sz="4000" dirty="0">
                <a:hlinkClick r:id="rId2"/>
              </a:rPr>
              <a:t>力扣（</a:t>
            </a:r>
            <a:r>
              <a:rPr lang="en-US" altLang="zh-CN" sz="4000" dirty="0" err="1">
                <a:hlinkClick r:id="rId2"/>
              </a:rPr>
              <a:t>LeetCode</a:t>
            </a:r>
            <a:r>
              <a:rPr lang="zh-CN" altLang="en-US" sz="4000" dirty="0">
                <a:hlinkClick r:id="rId2"/>
              </a:rPr>
              <a:t>）</a:t>
            </a:r>
            <a:endParaRPr lang="zh-CN" altLang="en-US" sz="4000" dirty="0"/>
          </a:p>
        </p:txBody>
      </p:sp>
      <p:sp>
        <p:nvSpPr>
          <p:cNvPr id="3" name="内容占位符 2">
            <a:extLst>
              <a:ext uri="{FF2B5EF4-FFF2-40B4-BE49-F238E27FC236}">
                <a16:creationId xmlns:a16="http://schemas.microsoft.com/office/drawing/2014/main" id="{BD0834F9-7C55-4C47-B6D0-636FD5CC3AD7}"/>
              </a:ext>
            </a:extLst>
          </p:cNvPr>
          <p:cNvSpPr>
            <a:spLocks noGrp="1"/>
          </p:cNvSpPr>
          <p:nvPr>
            <p:ph sz="half" idx="1"/>
          </p:nvPr>
        </p:nvSpPr>
        <p:spPr>
          <a:xfrm>
            <a:off x="814085" y="1905000"/>
            <a:ext cx="4258320" cy="4114800"/>
          </a:xfrm>
        </p:spPr>
        <p:txBody>
          <a:bodyPr/>
          <a:lstStyle/>
          <a:p>
            <a:r>
              <a:rPr lang="zh-CN" altLang="en-US" sz="2400" dirty="0"/>
              <a:t>给你一个未排序的整数数组 </a:t>
            </a:r>
            <a:r>
              <a:rPr lang="en-US" altLang="zh-CN" sz="2400" dirty="0" err="1"/>
              <a:t>nums</a:t>
            </a:r>
            <a:r>
              <a:rPr lang="en-US" altLang="zh-CN" sz="2400" dirty="0"/>
              <a:t> </a:t>
            </a:r>
            <a:r>
              <a:rPr lang="zh-CN" altLang="en-US" sz="2400" dirty="0"/>
              <a:t>，请你找出其中没有出现的最小的正整数。</a:t>
            </a:r>
          </a:p>
          <a:p>
            <a:r>
              <a:rPr lang="zh-CN" altLang="en-US" sz="2400" dirty="0"/>
              <a:t>请你实现时间复杂度为 </a:t>
            </a:r>
            <a:r>
              <a:rPr lang="en-US" altLang="zh-CN" sz="2400" dirty="0"/>
              <a:t>O(n) </a:t>
            </a:r>
            <a:r>
              <a:rPr lang="zh-CN" altLang="en-US" sz="2400" dirty="0"/>
              <a:t>并且只使用常数级别额外空间的解决方案。</a:t>
            </a:r>
            <a:endParaRPr lang="en-US" altLang="zh-CN" sz="2400" dirty="0"/>
          </a:p>
          <a:p>
            <a:endParaRPr lang="en-US" altLang="zh-CN" sz="2400" dirty="0"/>
          </a:p>
          <a:p>
            <a:r>
              <a:rPr lang="zh-CN" altLang="en-US" sz="2400" b="1" dirty="0">
                <a:solidFill>
                  <a:srgbClr val="FF0066"/>
                </a:solidFill>
              </a:rPr>
              <a:t>原地哈希：</a:t>
            </a:r>
            <a:r>
              <a:rPr lang="zh-CN" altLang="en-US" sz="2400" dirty="0"/>
              <a:t>数值为 </a:t>
            </a:r>
            <a:r>
              <a:rPr lang="en-US" altLang="zh-CN" sz="2400" dirty="0" err="1"/>
              <a:t>i</a:t>
            </a:r>
            <a:r>
              <a:rPr lang="en-US" altLang="zh-CN" sz="2400" dirty="0"/>
              <a:t> </a:t>
            </a:r>
            <a:r>
              <a:rPr lang="zh-CN" altLang="en-US" sz="2400" dirty="0"/>
              <a:t>的数映射到下标为 </a:t>
            </a:r>
            <a:r>
              <a:rPr lang="en-US" altLang="zh-CN" sz="2400" dirty="0" err="1"/>
              <a:t>i</a:t>
            </a:r>
            <a:r>
              <a:rPr lang="en-US" altLang="zh-CN" sz="2400" dirty="0"/>
              <a:t> - 1 </a:t>
            </a:r>
            <a:r>
              <a:rPr lang="zh-CN" altLang="en-US" sz="2400" dirty="0"/>
              <a:t>的位置。</a:t>
            </a:r>
          </a:p>
        </p:txBody>
      </p:sp>
      <p:pic>
        <p:nvPicPr>
          <p:cNvPr id="8" name="Picture 4" descr="0041-14.png">
            <a:extLst>
              <a:ext uri="{FF2B5EF4-FFF2-40B4-BE49-F238E27FC236}">
                <a16:creationId xmlns:a16="http://schemas.microsoft.com/office/drawing/2014/main" id="{EB54CC60-920A-4996-9B43-18C4568E7599}"/>
              </a:ext>
            </a:extLst>
          </p:cNvPr>
          <p:cNvPicPr>
            <a:picLocks noGrp="1" noChangeAspect="1" noChangeArrowheads="1"/>
          </p:cNvPicPr>
          <p:nvPr>
            <p:ph sz="half" idx="2"/>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2405" y="1905000"/>
            <a:ext cx="7119595" cy="400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5823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952A600-B21E-4AE5-BB96-024EF9CE45A6}"/>
              </a:ext>
            </a:extLst>
          </p:cNvPr>
          <p:cNvSpPr>
            <a:spLocks noGrp="1"/>
          </p:cNvSpPr>
          <p:nvPr>
            <p:ph idx="1"/>
          </p:nvPr>
        </p:nvSpPr>
        <p:spPr>
          <a:xfrm>
            <a:off x="789339" y="404664"/>
            <a:ext cx="11379200" cy="4114800"/>
          </a:xfrm>
        </p:spPr>
        <p:txBody>
          <a:bodyPr/>
          <a:lstStyle/>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int</a:t>
            </a:r>
            <a:r>
              <a:rPr lang="en-US" altLang="zh-CN" sz="1800" b="1" dirty="0">
                <a:solidFill>
                  <a:srgbClr val="292929"/>
                </a:solidFill>
                <a:latin typeface="Consolas" panose="020B0609020204030204" pitchFamily="49" charset="0"/>
              </a:rPr>
              <a:t> </a:t>
            </a:r>
            <a:r>
              <a:rPr lang="en-US" altLang="zh-CN" sz="1800" b="1" dirty="0" err="1">
                <a:solidFill>
                  <a:srgbClr val="5E2CBC"/>
                </a:solidFill>
                <a:latin typeface="Consolas" panose="020B0609020204030204" pitchFamily="49" charset="0"/>
              </a:rPr>
              <a:t>firstMissingPositive</a:t>
            </a:r>
            <a:r>
              <a:rPr lang="en-US" altLang="zh-CN" sz="1800" b="1" dirty="0">
                <a:solidFill>
                  <a:srgbClr val="292929"/>
                </a:solidFill>
                <a:latin typeface="Consolas" panose="020B0609020204030204" pitchFamily="49" charset="0"/>
              </a:rPr>
              <a:t>(</a:t>
            </a:r>
            <a:r>
              <a:rPr lang="en-US" altLang="zh-CN" sz="1800" b="1" dirty="0">
                <a:solidFill>
                  <a:srgbClr val="185E73"/>
                </a:solidFill>
                <a:latin typeface="Consolas" panose="020B0609020204030204" pitchFamily="49" charset="0"/>
              </a:rPr>
              <a:t>vector</a:t>
            </a:r>
            <a:r>
              <a:rPr lang="en-US" altLang="zh-CN" sz="1800" b="1" dirty="0">
                <a:solidFill>
                  <a:srgbClr val="292929"/>
                </a:solidFill>
                <a:latin typeface="Consolas" panose="020B0609020204030204" pitchFamily="49" charset="0"/>
              </a:rPr>
              <a:t>&lt;</a:t>
            </a:r>
            <a:r>
              <a:rPr lang="en-US" altLang="zh-CN" sz="1800" b="1" dirty="0">
                <a:solidFill>
                  <a:srgbClr val="0F4A85"/>
                </a:solidFill>
                <a:latin typeface="Consolas" panose="020B0609020204030204" pitchFamily="49" charset="0"/>
              </a:rPr>
              <a:t>int</a:t>
            </a:r>
            <a:r>
              <a:rPr lang="en-US" altLang="zh-CN" sz="1800" b="1" dirty="0">
                <a:solidFill>
                  <a:srgbClr val="292929"/>
                </a:solidFill>
                <a:latin typeface="Consolas" panose="020B0609020204030204" pitchFamily="49" charset="0"/>
              </a:rPr>
              <a:t>&gt; </a:t>
            </a:r>
            <a:r>
              <a:rPr lang="en-US" altLang="zh-CN" sz="1800" b="1" dirty="0">
                <a:solidFill>
                  <a:srgbClr val="0F4A85"/>
                </a:solidFill>
                <a:latin typeface="Consolas" panose="020B0609020204030204" pitchFamily="49" charset="0"/>
              </a:rPr>
              <a:t>&amp;</a:t>
            </a:r>
            <a:r>
              <a:rPr lang="en-US" altLang="zh-CN" sz="1800" b="1" dirty="0" err="1">
                <a:solidFill>
                  <a:srgbClr val="001080"/>
                </a:solidFill>
                <a:latin typeface="Consolas" panose="020B0609020204030204" pitchFamily="49" charset="0"/>
              </a:rPr>
              <a:t>nums</a:t>
            </a: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for</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int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0</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&lt;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err="1">
                <a:solidFill>
                  <a:srgbClr val="292929"/>
                </a:solidFill>
                <a:latin typeface="Consolas" panose="020B0609020204030204" pitchFamily="49" charset="0"/>
              </a:rPr>
              <a:t>.</a:t>
            </a:r>
            <a:r>
              <a:rPr lang="en-US" altLang="zh-CN" sz="1800" b="1" dirty="0" err="1">
                <a:solidFill>
                  <a:srgbClr val="5E2CBC"/>
                </a:solidFill>
                <a:latin typeface="Consolas" panose="020B0609020204030204" pitchFamily="49" charset="0"/>
              </a:rPr>
              <a:t>size</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while</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1</a:t>
            </a: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if</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&lt;=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0</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&gt;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err="1">
                <a:solidFill>
                  <a:srgbClr val="292929"/>
                </a:solidFill>
                <a:latin typeface="Consolas" panose="020B0609020204030204" pitchFamily="49" charset="0"/>
              </a:rPr>
              <a:t>.</a:t>
            </a:r>
            <a:r>
              <a:rPr lang="en-US" altLang="zh-CN" sz="1800" b="1" dirty="0" err="1">
                <a:solidFill>
                  <a:srgbClr val="5E2CBC"/>
                </a:solidFill>
                <a:latin typeface="Consolas" panose="020B0609020204030204" pitchFamily="49" charset="0"/>
              </a:rPr>
              <a:t>size</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a:t>
            </a:r>
            <a:r>
              <a:rPr lang="en-US" altLang="zh-CN" sz="1800" b="1" dirty="0">
                <a:solidFill>
                  <a:srgbClr val="5E2CBC"/>
                </a:solidFill>
                <a:latin typeface="Consolas" panose="020B0609020204030204" pitchFamily="49" charset="0"/>
              </a:rPr>
              <a:t>]</a:t>
            </a:r>
            <a:r>
              <a:rPr lang="en-US" altLang="zh-CN" sz="1800" b="1" dirty="0">
                <a:solidFill>
                  <a:srgbClr val="000000"/>
                </a:solidFill>
                <a:latin typeface="Consolas" panose="020B0609020204030204" pitchFamily="49" charset="0"/>
              </a:rPr>
              <a:t>-</a:t>
            </a:r>
            <a:r>
              <a:rPr lang="en-US" altLang="zh-CN" sz="1800" b="1" dirty="0">
                <a:solidFill>
                  <a:srgbClr val="096D48"/>
                </a:solidFill>
                <a:latin typeface="Consolas" panose="020B0609020204030204" pitchFamily="49" charset="0"/>
              </a:rPr>
              <a:t>1</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break</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515151"/>
                </a:solidFill>
                <a:latin typeface="Consolas" panose="020B0609020204030204" pitchFamily="49" charset="0"/>
              </a:rPr>
              <a:t>                // </a:t>
            </a:r>
            <a:r>
              <a:rPr lang="zh-CN" altLang="en-US" sz="1800" b="1" dirty="0">
                <a:solidFill>
                  <a:srgbClr val="515151"/>
                </a:solidFill>
                <a:latin typeface="Consolas" panose="020B0609020204030204" pitchFamily="49" charset="0"/>
              </a:rPr>
              <a:t>将</a:t>
            </a:r>
            <a:r>
              <a:rPr lang="en-US" altLang="zh-CN" sz="1800" b="1" dirty="0" err="1">
                <a:solidFill>
                  <a:srgbClr val="515151"/>
                </a:solidFill>
                <a:latin typeface="Consolas" panose="020B0609020204030204" pitchFamily="49" charset="0"/>
              </a:rPr>
              <a:t>nums</a:t>
            </a:r>
            <a:r>
              <a:rPr lang="en-US" altLang="zh-CN" sz="1800" b="1" dirty="0">
                <a:solidFill>
                  <a:srgbClr val="515151"/>
                </a:solidFill>
                <a:latin typeface="Consolas" panose="020B0609020204030204" pitchFamily="49" charset="0"/>
              </a:rPr>
              <a:t>[</a:t>
            </a:r>
            <a:r>
              <a:rPr lang="en-US" altLang="zh-CN" sz="1800" b="1" dirty="0" err="1">
                <a:solidFill>
                  <a:srgbClr val="515151"/>
                </a:solidFill>
                <a:latin typeface="Consolas" panose="020B0609020204030204" pitchFamily="49" charset="0"/>
              </a:rPr>
              <a:t>i</a:t>
            </a:r>
            <a:r>
              <a:rPr lang="en-US" altLang="zh-CN" sz="1800" b="1" dirty="0">
                <a:solidFill>
                  <a:srgbClr val="515151"/>
                </a:solidFill>
                <a:latin typeface="Consolas" panose="020B0609020204030204" pitchFamily="49" charset="0"/>
              </a:rPr>
              <a:t>] </a:t>
            </a:r>
            <a:r>
              <a:rPr lang="zh-CN" altLang="en-US" sz="1800" b="1" dirty="0">
                <a:solidFill>
                  <a:srgbClr val="515151"/>
                </a:solidFill>
                <a:latin typeface="Consolas" panose="020B0609020204030204" pitchFamily="49" charset="0"/>
              </a:rPr>
              <a:t>放置到对应位置上</a:t>
            </a:r>
            <a:r>
              <a:rPr lang="en-US" altLang="zh-CN" sz="1800" b="1" dirty="0">
                <a:solidFill>
                  <a:srgbClr val="515151"/>
                </a:solidFill>
                <a:latin typeface="Consolas" panose="020B0609020204030204" pitchFamily="49" charset="0"/>
              </a:rPr>
              <a:t>[1,2,3...]</a:t>
            </a:r>
            <a:endParaRPr lang="zh-CN" altLang="en-US" sz="1800" b="1" dirty="0">
              <a:solidFill>
                <a:srgbClr val="292929"/>
              </a:solidFill>
              <a:latin typeface="Consolas" panose="020B0609020204030204" pitchFamily="49" charset="0"/>
            </a:endParaRPr>
          </a:p>
          <a:p>
            <a:pPr marL="0" indent="0">
              <a:buNone/>
            </a:pPr>
            <a:r>
              <a:rPr lang="zh-CN" altLang="en-US"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int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idx</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1</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idx</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idx</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idx</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1</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for</a:t>
            </a:r>
            <a:r>
              <a:rPr lang="en-US" altLang="zh-CN" sz="1800" b="1" dirty="0">
                <a:solidFill>
                  <a:srgbClr val="292929"/>
                </a:solidFill>
                <a:latin typeface="Consolas" panose="020B0609020204030204" pitchFamily="49" charset="0"/>
              </a:rPr>
              <a:t> (</a:t>
            </a:r>
            <a:r>
              <a:rPr lang="en-US" altLang="zh-CN" sz="1800" b="1" dirty="0">
                <a:solidFill>
                  <a:srgbClr val="0F4A85"/>
                </a:solidFill>
                <a:latin typeface="Consolas" panose="020B0609020204030204" pitchFamily="49" charset="0"/>
              </a:rPr>
              <a:t>int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0</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&lt;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err="1">
                <a:solidFill>
                  <a:srgbClr val="292929"/>
                </a:solidFill>
                <a:latin typeface="Consolas" panose="020B0609020204030204" pitchFamily="49" charset="0"/>
              </a:rPr>
              <a:t>.</a:t>
            </a:r>
            <a:r>
              <a:rPr lang="en-US" altLang="zh-CN" sz="1800" b="1" dirty="0" err="1">
                <a:solidFill>
                  <a:srgbClr val="5E2CBC"/>
                </a:solidFill>
                <a:latin typeface="Consolas" panose="020B0609020204030204" pitchFamily="49" charset="0"/>
              </a:rPr>
              <a:t>size</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if</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a:solidFill>
                  <a:srgbClr val="5E2CBC"/>
                </a:solidFill>
                <a:latin typeface="Consolas" panose="020B0609020204030204" pitchFamily="49" charset="0"/>
              </a:rPr>
              <a:t>[</a:t>
            </a:r>
            <a:r>
              <a:rPr lang="en-US" altLang="zh-CN" sz="1800" b="1" dirty="0" err="1">
                <a:solidFill>
                  <a:srgbClr val="001080"/>
                </a:solidFill>
                <a:latin typeface="Consolas" panose="020B0609020204030204" pitchFamily="49" charset="0"/>
              </a:rPr>
              <a:t>i</a:t>
            </a:r>
            <a:r>
              <a:rPr lang="en-US" altLang="zh-CN" sz="1800" b="1" dirty="0">
                <a:solidFill>
                  <a:srgbClr val="5E2CBC"/>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1</a:t>
            </a: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return</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i</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1</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p>
          <a:p>
            <a:pPr marL="0" indent="0">
              <a:buNone/>
            </a:pPr>
            <a:r>
              <a:rPr lang="en-US" altLang="zh-CN" sz="1800" b="1" dirty="0">
                <a:solidFill>
                  <a:srgbClr val="292929"/>
                </a:solidFill>
                <a:latin typeface="Consolas" panose="020B0609020204030204" pitchFamily="49" charset="0"/>
              </a:rPr>
              <a:t>        </a:t>
            </a:r>
            <a:r>
              <a:rPr lang="en-US" altLang="zh-CN" sz="1800" b="1" dirty="0">
                <a:solidFill>
                  <a:srgbClr val="B5200D"/>
                </a:solidFill>
                <a:latin typeface="Consolas" panose="020B0609020204030204" pitchFamily="49" charset="0"/>
              </a:rPr>
              <a:t>return</a:t>
            </a:r>
            <a:r>
              <a:rPr lang="en-US" altLang="zh-CN" sz="1800" b="1" dirty="0">
                <a:solidFill>
                  <a:srgbClr val="292929"/>
                </a:solidFill>
                <a:latin typeface="Consolas" panose="020B0609020204030204" pitchFamily="49" charset="0"/>
              </a:rPr>
              <a:t> (</a:t>
            </a:r>
            <a:r>
              <a:rPr lang="en-US" altLang="zh-CN" sz="1800" b="1" dirty="0" err="1">
                <a:solidFill>
                  <a:srgbClr val="001080"/>
                </a:solidFill>
                <a:latin typeface="Consolas" panose="020B0609020204030204" pitchFamily="49" charset="0"/>
              </a:rPr>
              <a:t>nums</a:t>
            </a:r>
            <a:r>
              <a:rPr lang="en-US" altLang="zh-CN" sz="1800" b="1" dirty="0" err="1">
                <a:solidFill>
                  <a:srgbClr val="292929"/>
                </a:solidFill>
                <a:latin typeface="Consolas" panose="020B0609020204030204" pitchFamily="49" charset="0"/>
              </a:rPr>
              <a:t>.</a:t>
            </a:r>
            <a:r>
              <a:rPr lang="en-US" altLang="zh-CN" sz="1800" b="1" dirty="0" err="1">
                <a:solidFill>
                  <a:srgbClr val="5E2CBC"/>
                </a:solidFill>
                <a:latin typeface="Consolas" panose="020B0609020204030204" pitchFamily="49" charset="0"/>
              </a:rPr>
              <a:t>size</a:t>
            </a:r>
            <a:r>
              <a:rPr lang="en-US" altLang="zh-CN" sz="1800" b="1" dirty="0">
                <a:solidFill>
                  <a:srgbClr val="292929"/>
                </a:solidFill>
                <a:latin typeface="Consolas" panose="020B0609020204030204" pitchFamily="49" charset="0"/>
              </a:rPr>
              <a:t>() </a:t>
            </a:r>
            <a:r>
              <a:rPr lang="en-US" altLang="zh-CN" sz="1800" b="1" dirty="0">
                <a:solidFill>
                  <a:srgbClr val="000000"/>
                </a:solidFill>
                <a:latin typeface="Consolas" panose="020B0609020204030204" pitchFamily="49" charset="0"/>
              </a:rPr>
              <a:t>+</a:t>
            </a:r>
            <a:r>
              <a:rPr lang="en-US" altLang="zh-CN" sz="1800" b="1" dirty="0">
                <a:solidFill>
                  <a:srgbClr val="292929"/>
                </a:solidFill>
                <a:latin typeface="Consolas" panose="020B0609020204030204" pitchFamily="49" charset="0"/>
              </a:rPr>
              <a:t> </a:t>
            </a:r>
            <a:r>
              <a:rPr lang="en-US" altLang="zh-CN" sz="1800" b="1" dirty="0">
                <a:solidFill>
                  <a:srgbClr val="096D48"/>
                </a:solidFill>
                <a:latin typeface="Consolas" panose="020B0609020204030204" pitchFamily="49" charset="0"/>
              </a:rPr>
              <a:t>1</a:t>
            </a:r>
            <a:r>
              <a:rPr lang="en-US" altLang="zh-CN" sz="1800" b="1" dirty="0">
                <a:solidFill>
                  <a:srgbClr val="292929"/>
                </a:solidFill>
                <a:latin typeface="Consolas" panose="020B0609020204030204" pitchFamily="49" charset="0"/>
              </a:rPr>
              <a:t>);</a:t>
            </a:r>
          </a:p>
          <a:p>
            <a:pPr marL="0" indent="0">
              <a:buNone/>
            </a:pPr>
            <a:r>
              <a:rPr lang="en-US" altLang="zh-CN" sz="1800" b="1" dirty="0">
                <a:solidFill>
                  <a:srgbClr val="292929"/>
                </a:solidFill>
                <a:latin typeface="Consolas" panose="020B0609020204030204" pitchFamily="49" charset="0"/>
              </a:rPr>
              <a:t>    }</a:t>
            </a:r>
          </a:p>
          <a:p>
            <a:pPr marL="0" indent="0">
              <a:buNone/>
            </a:pPr>
            <a:endParaRPr lang="zh-CN" altLang="en-US" sz="1800" dirty="0"/>
          </a:p>
        </p:txBody>
      </p:sp>
    </p:spTree>
    <p:extLst>
      <p:ext uri="{BB962C8B-B14F-4D97-AF65-F5344CB8AC3E}">
        <p14:creationId xmlns:p14="http://schemas.microsoft.com/office/powerpoint/2010/main" val="16833381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CCAA49E-5028-4835-B9D6-35F881F0B273}"/>
              </a:ext>
            </a:extLst>
          </p:cNvPr>
          <p:cNvSpPr>
            <a:spLocks noGrp="1"/>
          </p:cNvSpPr>
          <p:nvPr>
            <p:ph type="title"/>
          </p:nvPr>
        </p:nvSpPr>
        <p:spPr/>
        <p:txBody>
          <a:bodyPr/>
          <a:lstStyle/>
          <a:p>
            <a:r>
              <a:rPr lang="zh-CN" altLang="en-US" dirty="0"/>
              <a:t>另一设计</a:t>
            </a:r>
          </a:p>
        </p:txBody>
      </p:sp>
      <p:sp>
        <p:nvSpPr>
          <p:cNvPr id="6" name="内容占位符 5">
            <a:extLst>
              <a:ext uri="{FF2B5EF4-FFF2-40B4-BE49-F238E27FC236}">
                <a16:creationId xmlns:a16="http://schemas.microsoft.com/office/drawing/2014/main" id="{30F834D2-DBA9-4410-8CA1-74D9F8B593F6}"/>
              </a:ext>
            </a:extLst>
          </p:cNvPr>
          <p:cNvSpPr>
            <a:spLocks noGrp="1"/>
          </p:cNvSpPr>
          <p:nvPr>
            <p:ph sz="half" idx="1"/>
          </p:nvPr>
        </p:nvSpPr>
        <p:spPr>
          <a:xfrm>
            <a:off x="3503712" y="371202"/>
            <a:ext cx="8307536" cy="1533939"/>
          </a:xfrm>
        </p:spPr>
        <p:txBody>
          <a:bodyPr/>
          <a:lstStyle/>
          <a:p>
            <a:r>
              <a:rPr lang="zh-CN" altLang="en-US" sz="2400" dirty="0"/>
              <a:t>由于我们只在意 </a:t>
            </a:r>
            <a:r>
              <a:rPr lang="en-US" altLang="zh-CN" sz="2400" dirty="0"/>
              <a:t>[1,N] </a:t>
            </a:r>
            <a:r>
              <a:rPr lang="zh-CN" altLang="en-US" sz="2400" dirty="0"/>
              <a:t>中的数，因此我们可以先对数组进行遍历，把不在 </a:t>
            </a:r>
            <a:r>
              <a:rPr lang="en-US" altLang="zh-CN" sz="2400" dirty="0"/>
              <a:t>[1,N] </a:t>
            </a:r>
            <a:r>
              <a:rPr lang="zh-CN" altLang="en-US" sz="2400" dirty="0"/>
              <a:t>范围内的数修改成任意一个大于 </a:t>
            </a:r>
            <a:r>
              <a:rPr lang="en-US" altLang="zh-CN" sz="2400" dirty="0"/>
              <a:t>N </a:t>
            </a:r>
            <a:r>
              <a:rPr lang="zh-CN" altLang="en-US" sz="2400" dirty="0"/>
              <a:t>的数（例如 </a:t>
            </a:r>
            <a:r>
              <a:rPr lang="en-US" altLang="zh-CN" sz="2400" dirty="0"/>
              <a:t>N+1</a:t>
            </a:r>
            <a:r>
              <a:rPr lang="zh-CN" altLang="en-US" sz="2400" dirty="0"/>
              <a:t>）。这样一来，数组中的所有数就都是正数了，因此我们就可以将「标记」表示为「负号」。</a:t>
            </a:r>
          </a:p>
        </p:txBody>
      </p:sp>
      <p:pic>
        <p:nvPicPr>
          <p:cNvPr id="8" name="Picture 2" descr="fig1">
            <a:extLst>
              <a:ext uri="{FF2B5EF4-FFF2-40B4-BE49-F238E27FC236}">
                <a16:creationId xmlns:a16="http://schemas.microsoft.com/office/drawing/2014/main" id="{7695978A-0B30-4BC7-855D-D9987CBDDDCA}"/>
              </a:ext>
            </a:extLst>
          </p:cNvPr>
          <p:cNvPicPr>
            <a:picLocks noGrp="1" noChangeAspect="1" noChangeArrowheads="1"/>
          </p:cNvPicPr>
          <p:nvPr>
            <p:ph sz="half" idx="2"/>
          </p:nvPr>
        </p:nvPicPr>
        <p:blipFill>
          <a:blip r:embed="rId2">
            <a:clrChange>
              <a:clrFrom>
                <a:srgbClr val="171717">
                  <a:alpha val="12157"/>
                </a:srgbClr>
              </a:clrFrom>
              <a:clrTo>
                <a:srgbClr val="171717">
                  <a:alpha val="0"/>
                </a:srgbClr>
              </a:clrTo>
            </a:clrChange>
            <a:extLst>
              <a:ext uri="{28A0092B-C50C-407E-A947-70E740481C1C}">
                <a14:useLocalDpi xmlns:a14="http://schemas.microsoft.com/office/drawing/2010/main" val="0"/>
              </a:ext>
            </a:extLst>
          </a:blip>
          <a:stretch>
            <a:fillRect/>
          </a:stretch>
        </p:blipFill>
        <p:spPr bwMode="auto">
          <a:xfrm>
            <a:off x="1343472" y="1869644"/>
            <a:ext cx="9912424" cy="460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959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暴力法</a:t>
            </a:r>
          </a:p>
        </p:txBody>
      </p:sp>
      <p:sp>
        <p:nvSpPr>
          <p:cNvPr id="3" name="内容占位符 2">
            <a:extLst>
              <a:ext uri="{FF2B5EF4-FFF2-40B4-BE49-F238E27FC236}">
                <a16:creationId xmlns:a16="http://schemas.microsoft.com/office/drawing/2014/main" id="{DE19022F-A5D9-48B7-9092-6FCF7EE1F61E}"/>
              </a:ext>
            </a:extLst>
          </p:cNvPr>
          <p:cNvSpPr>
            <a:spLocks noGrp="1"/>
          </p:cNvSpPr>
          <p:nvPr>
            <p:ph idx="1"/>
          </p:nvPr>
        </p:nvSpPr>
        <p:spPr/>
        <p:txBody>
          <a:bodyPr/>
          <a:lstStyle/>
          <a:p>
            <a:r>
              <a:rPr lang="en-US" altLang="zh-CN" dirty="0">
                <a:hlinkClick r:id="rId2"/>
              </a:rPr>
              <a:t>2013</a:t>
            </a:r>
            <a:r>
              <a:rPr lang="zh-CN" altLang="en-US" dirty="0">
                <a:hlinkClick r:id="rId2"/>
              </a:rPr>
              <a:t>年</a:t>
            </a:r>
            <a:r>
              <a:rPr lang="en-US" altLang="zh-CN" dirty="0">
                <a:hlinkClick r:id="rId2"/>
              </a:rPr>
              <a:t>408</a:t>
            </a:r>
            <a:r>
              <a:rPr lang="zh-CN" altLang="en-US" dirty="0">
                <a:hlinkClick r:id="rId2"/>
              </a:rPr>
              <a:t>真题数据结构篇 </a:t>
            </a:r>
            <a:r>
              <a:rPr lang="en-US" altLang="zh-CN" dirty="0">
                <a:hlinkClick r:id="rId2"/>
              </a:rPr>
              <a:t>- </a:t>
            </a:r>
            <a:r>
              <a:rPr lang="zh-CN" altLang="en-US" dirty="0">
                <a:hlinkClick r:id="rId2"/>
              </a:rPr>
              <a:t>知乎</a:t>
            </a:r>
            <a:endParaRPr lang="zh-CN" altLang="en-US" dirty="0"/>
          </a:p>
        </p:txBody>
      </p:sp>
      <p:pic>
        <p:nvPicPr>
          <p:cNvPr id="5" name="内容占位符 3">
            <a:extLst>
              <a:ext uri="{FF2B5EF4-FFF2-40B4-BE49-F238E27FC236}">
                <a16:creationId xmlns:a16="http://schemas.microsoft.com/office/drawing/2014/main" id="{4CF801BE-3FCA-41BA-8E43-E77F75B72AC7}"/>
              </a:ext>
            </a:extLst>
          </p:cNvPr>
          <p:cNvPicPr>
            <a:picLocks noChangeAspect="1"/>
          </p:cNvPicPr>
          <p:nvPr/>
        </p:nvPicPr>
        <p:blipFill>
          <a:blip r:embed="rId3">
            <a:clrChange>
              <a:clrFrom>
                <a:srgbClr val="FFFFFF"/>
              </a:clrFrom>
              <a:clrTo>
                <a:srgbClr val="FFFFFF">
                  <a:alpha val="0"/>
                </a:srgbClr>
              </a:clrTo>
            </a:clrChange>
          </a:blip>
          <a:stretch>
            <a:fillRect/>
          </a:stretch>
        </p:blipFill>
        <p:spPr bwMode="auto">
          <a:xfrm>
            <a:off x="812800" y="2564904"/>
            <a:ext cx="11248780" cy="355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4170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单链表的运算</a:t>
            </a:r>
          </a:p>
        </p:txBody>
      </p:sp>
      <p:sp>
        <p:nvSpPr>
          <p:cNvPr id="3" name="内容占位符 2"/>
          <p:cNvSpPr>
            <a:spLocks noGrp="1"/>
          </p:cNvSpPr>
          <p:nvPr>
            <p:ph idx="1"/>
          </p:nvPr>
        </p:nvSpPr>
        <p:spPr/>
        <p:txBody>
          <a:bodyPr/>
          <a:lstStyle/>
          <a:p>
            <a:r>
              <a:rPr lang="zh-CN" altLang="en-US" dirty="0"/>
              <a:t>创建：尾插法、头插法</a:t>
            </a:r>
            <a:endParaRPr lang="en-US" altLang="zh-CN" dirty="0"/>
          </a:p>
          <a:p>
            <a:endParaRPr lang="en-US" altLang="zh-CN" dirty="0"/>
          </a:p>
          <a:p>
            <a:r>
              <a:rPr lang="zh-CN" altLang="en-US" dirty="0"/>
              <a:t>查找：按位查找、按值查找、求链长</a:t>
            </a:r>
            <a:endParaRPr lang="en-US" altLang="zh-CN" dirty="0"/>
          </a:p>
          <a:p>
            <a:endParaRPr lang="en-US" altLang="zh-CN" dirty="0"/>
          </a:p>
          <a:p>
            <a:r>
              <a:rPr lang="zh-CN" altLang="en-US" dirty="0"/>
              <a:t>插入：按位插入、指定节点后插、指定节点前插</a:t>
            </a:r>
            <a:endParaRPr lang="en-US" altLang="zh-CN" dirty="0"/>
          </a:p>
          <a:p>
            <a:endParaRPr lang="en-US" altLang="zh-CN" dirty="0"/>
          </a:p>
          <a:p>
            <a:r>
              <a:rPr lang="zh-CN" altLang="en-US" dirty="0"/>
              <a:t>删除：按位删除、指定节点删除</a:t>
            </a:r>
          </a:p>
        </p:txBody>
      </p:sp>
    </p:spTree>
    <p:extLst>
      <p:ext uri="{BB962C8B-B14F-4D97-AF65-F5344CB8AC3E}">
        <p14:creationId xmlns:p14="http://schemas.microsoft.com/office/powerpoint/2010/main" val="3604186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中缀转后缀算法</a:t>
            </a:r>
          </a:p>
        </p:txBody>
      </p:sp>
      <p:sp>
        <p:nvSpPr>
          <p:cNvPr id="3" name="内容占位符 2"/>
          <p:cNvSpPr>
            <a:spLocks noGrp="1"/>
          </p:cNvSpPr>
          <p:nvPr>
            <p:ph idx="1"/>
          </p:nvPr>
        </p:nvSpPr>
        <p:spPr>
          <a:xfrm>
            <a:off x="1055440" y="1628800"/>
            <a:ext cx="10363200" cy="4114800"/>
          </a:xfrm>
        </p:spPr>
        <p:txBody>
          <a:bodyPr/>
          <a:lstStyle/>
          <a:p>
            <a:r>
              <a:rPr lang="zh-CN" altLang="en-US" dirty="0"/>
              <a:t>操作符栈初始化，将结束符‘</a:t>
            </a:r>
            <a:r>
              <a:rPr lang="en-US" altLang="zh-CN" dirty="0"/>
              <a:t>#’</a:t>
            </a:r>
            <a:r>
              <a:rPr lang="zh-CN" altLang="en-US" dirty="0"/>
              <a:t>进栈。然后，读入中缀表达式字符流的首字符</a:t>
            </a:r>
            <a:r>
              <a:rPr lang="en-US" altLang="zh-CN" dirty="0" err="1"/>
              <a:t>ch</a:t>
            </a:r>
            <a:r>
              <a:rPr lang="zh-CN" altLang="en-US" dirty="0"/>
              <a:t>。</a:t>
            </a:r>
          </a:p>
          <a:p>
            <a:r>
              <a:rPr lang="zh-CN" altLang="en-US" dirty="0"/>
              <a:t>重复执行以下步骤，直到</a:t>
            </a:r>
            <a:r>
              <a:rPr lang="en-US" altLang="zh-CN" dirty="0" err="1"/>
              <a:t>ch</a:t>
            </a:r>
            <a:r>
              <a:rPr lang="en-US" altLang="zh-CN" dirty="0"/>
              <a:t>=‘#’</a:t>
            </a:r>
            <a:r>
              <a:rPr lang="zh-CN" altLang="en-US" dirty="0"/>
              <a:t>，同时栈顶的操作符也是‘</a:t>
            </a:r>
            <a:r>
              <a:rPr lang="en-US" altLang="zh-CN" dirty="0"/>
              <a:t>#’</a:t>
            </a:r>
            <a:r>
              <a:rPr lang="zh-CN" altLang="en-US" dirty="0"/>
              <a:t>，停止循环。</a:t>
            </a:r>
          </a:p>
          <a:p>
            <a:pPr lvl="1"/>
            <a:r>
              <a:rPr lang="zh-CN" altLang="en-US" dirty="0"/>
              <a:t>若</a:t>
            </a:r>
            <a:r>
              <a:rPr lang="en-US" altLang="zh-CN" dirty="0" err="1"/>
              <a:t>ch</a:t>
            </a:r>
            <a:r>
              <a:rPr lang="zh-CN" altLang="en-US" dirty="0"/>
              <a:t>是操作数直接输出，读入下一个字符</a:t>
            </a:r>
            <a:r>
              <a:rPr lang="en-US" altLang="zh-CN" dirty="0" err="1"/>
              <a:t>ch</a:t>
            </a:r>
            <a:r>
              <a:rPr lang="zh-CN" altLang="en-US" dirty="0"/>
              <a:t>。</a:t>
            </a:r>
          </a:p>
          <a:p>
            <a:pPr lvl="1"/>
            <a:r>
              <a:rPr lang="zh-CN" altLang="en-US" dirty="0"/>
              <a:t>若</a:t>
            </a:r>
            <a:r>
              <a:rPr lang="en-US" altLang="zh-CN" dirty="0" err="1"/>
              <a:t>ch</a:t>
            </a:r>
            <a:r>
              <a:rPr lang="zh-CN" altLang="en-US" dirty="0"/>
              <a:t>是操作符，判断</a:t>
            </a:r>
            <a:r>
              <a:rPr lang="en-US" altLang="zh-CN" dirty="0" err="1"/>
              <a:t>ch</a:t>
            </a:r>
            <a:r>
              <a:rPr lang="zh-CN" altLang="en-US" dirty="0"/>
              <a:t>的优先级</a:t>
            </a:r>
            <a:r>
              <a:rPr lang="en-US" altLang="zh-CN" dirty="0" err="1"/>
              <a:t>icp</a:t>
            </a:r>
            <a:r>
              <a:rPr lang="zh-CN" altLang="en-US" dirty="0"/>
              <a:t>和位于栈顶的操作符</a:t>
            </a:r>
            <a:r>
              <a:rPr lang="en-US" altLang="zh-CN" dirty="0"/>
              <a:t>op</a:t>
            </a:r>
            <a:r>
              <a:rPr lang="zh-CN" altLang="en-US" dirty="0"/>
              <a:t>的优先级</a:t>
            </a:r>
            <a:r>
              <a:rPr lang="en-US" altLang="zh-CN" dirty="0" err="1"/>
              <a:t>isp</a:t>
            </a:r>
            <a:r>
              <a:rPr lang="zh-CN" altLang="en-US" dirty="0"/>
              <a:t>：</a:t>
            </a:r>
          </a:p>
          <a:p>
            <a:pPr lvl="2"/>
            <a:r>
              <a:rPr lang="zh-CN" altLang="en-US" dirty="0"/>
              <a:t>若</a:t>
            </a:r>
            <a:r>
              <a:rPr lang="en-US" altLang="zh-CN" dirty="0" err="1"/>
              <a:t>icp</a:t>
            </a:r>
            <a:r>
              <a:rPr lang="en-US" altLang="zh-CN" dirty="0"/>
              <a:t>(</a:t>
            </a:r>
            <a:r>
              <a:rPr lang="en-US" altLang="zh-CN" dirty="0" err="1"/>
              <a:t>ch</a:t>
            </a:r>
            <a:r>
              <a:rPr lang="en-US" altLang="zh-CN" dirty="0"/>
              <a:t>)&gt;</a:t>
            </a:r>
            <a:r>
              <a:rPr lang="en-US" altLang="zh-CN" dirty="0" err="1"/>
              <a:t>isp</a:t>
            </a:r>
            <a:r>
              <a:rPr lang="en-US" altLang="zh-CN" dirty="0"/>
              <a:t>(op)</a:t>
            </a:r>
            <a:r>
              <a:rPr lang="zh-CN" altLang="en-US" dirty="0"/>
              <a:t>，令</a:t>
            </a:r>
            <a:r>
              <a:rPr lang="en-US" altLang="zh-CN" dirty="0" err="1"/>
              <a:t>ch</a:t>
            </a:r>
            <a:r>
              <a:rPr lang="zh-CN" altLang="en-US" dirty="0"/>
              <a:t>进栈，读入下一个字符</a:t>
            </a:r>
            <a:r>
              <a:rPr lang="en-US" altLang="zh-CN" dirty="0" err="1"/>
              <a:t>ch</a:t>
            </a:r>
            <a:r>
              <a:rPr lang="zh-CN" altLang="en-US" dirty="0"/>
              <a:t>。</a:t>
            </a:r>
          </a:p>
          <a:p>
            <a:pPr lvl="2"/>
            <a:r>
              <a:rPr lang="zh-CN" altLang="en-US" dirty="0"/>
              <a:t>若</a:t>
            </a:r>
            <a:r>
              <a:rPr lang="en-US" altLang="zh-CN" dirty="0" err="1"/>
              <a:t>icp</a:t>
            </a:r>
            <a:r>
              <a:rPr lang="en-US" altLang="zh-CN" dirty="0"/>
              <a:t>(</a:t>
            </a:r>
            <a:r>
              <a:rPr lang="en-US" altLang="zh-CN" dirty="0" err="1"/>
              <a:t>ch</a:t>
            </a:r>
            <a:r>
              <a:rPr lang="en-US" altLang="zh-CN" dirty="0"/>
              <a:t>)&lt;</a:t>
            </a:r>
            <a:r>
              <a:rPr lang="en-US" altLang="zh-CN" dirty="0" err="1"/>
              <a:t>isp</a:t>
            </a:r>
            <a:r>
              <a:rPr lang="en-US" altLang="zh-CN" dirty="0"/>
              <a:t>(op)</a:t>
            </a:r>
            <a:r>
              <a:rPr lang="zh-CN" altLang="en-US" dirty="0"/>
              <a:t>，退栈并输出。</a:t>
            </a:r>
          </a:p>
          <a:p>
            <a:pPr lvl="2"/>
            <a:r>
              <a:rPr lang="zh-CN" altLang="en-US" dirty="0"/>
              <a:t>若</a:t>
            </a:r>
            <a:r>
              <a:rPr lang="en-US" altLang="zh-CN" dirty="0" err="1"/>
              <a:t>icp</a:t>
            </a:r>
            <a:r>
              <a:rPr lang="en-US" altLang="zh-CN" dirty="0"/>
              <a:t>(</a:t>
            </a:r>
            <a:r>
              <a:rPr lang="en-US" altLang="zh-CN" dirty="0" err="1"/>
              <a:t>ch</a:t>
            </a:r>
            <a:r>
              <a:rPr lang="en-US" altLang="zh-CN" dirty="0"/>
              <a:t>)==</a:t>
            </a:r>
            <a:r>
              <a:rPr lang="en-US" altLang="zh-CN" dirty="0" err="1"/>
              <a:t>isp</a:t>
            </a:r>
            <a:r>
              <a:rPr lang="en-US" altLang="zh-CN" dirty="0"/>
              <a:t>(op)</a:t>
            </a:r>
            <a:r>
              <a:rPr lang="zh-CN" altLang="en-US" dirty="0"/>
              <a:t>，退栈但不输出，若退出的是‘</a:t>
            </a:r>
            <a:r>
              <a:rPr lang="en-US" altLang="zh-CN" dirty="0"/>
              <a:t>(’</a:t>
            </a:r>
            <a:r>
              <a:rPr lang="zh-CN" altLang="en-US" dirty="0"/>
              <a:t>号，读入下一个字符</a:t>
            </a:r>
            <a:r>
              <a:rPr lang="en-US" altLang="zh-CN" dirty="0" err="1"/>
              <a:t>ch</a:t>
            </a:r>
            <a:r>
              <a:rPr lang="zh-CN" altLang="en-US" dirty="0"/>
              <a:t>。</a:t>
            </a:r>
          </a:p>
          <a:p>
            <a:r>
              <a:rPr lang="zh-CN" altLang="en-US" dirty="0"/>
              <a:t>算法结束，输出序列即为所需的后缀表达式。</a:t>
            </a:r>
          </a:p>
          <a:p>
            <a:endParaRPr lang="zh-CN" altLang="en-US" dirty="0"/>
          </a:p>
        </p:txBody>
      </p:sp>
      <p:sp>
        <p:nvSpPr>
          <p:cNvPr id="4" name="矩形 3">
            <a:extLst>
              <a:ext uri="{FF2B5EF4-FFF2-40B4-BE49-F238E27FC236}">
                <a16:creationId xmlns:a16="http://schemas.microsoft.com/office/drawing/2014/main" id="{A01E128B-019F-4BB4-A935-664241920CA5}"/>
              </a:ext>
            </a:extLst>
          </p:cNvPr>
          <p:cNvSpPr/>
          <p:nvPr/>
        </p:nvSpPr>
        <p:spPr>
          <a:xfrm>
            <a:off x="6888088" y="522637"/>
            <a:ext cx="4896544" cy="1015663"/>
          </a:xfrm>
          <a:prstGeom prst="rect">
            <a:avLst/>
          </a:prstGeom>
        </p:spPr>
        <p:txBody>
          <a:bodyPr wrap="square">
            <a:spAutoFit/>
          </a:bodyPr>
          <a:lstStyle/>
          <a:p>
            <a:r>
              <a:rPr lang="zh-CN" altLang="en-US" sz="2000" dirty="0">
                <a:solidFill>
                  <a:srgbClr val="00B050"/>
                </a:solidFill>
              </a:rPr>
              <a:t>此时需知道各运算符的优先级</a:t>
            </a:r>
            <a:endParaRPr lang="en-US" altLang="zh-CN" sz="2000" dirty="0">
              <a:solidFill>
                <a:srgbClr val="00B050"/>
              </a:solidFill>
            </a:endParaRPr>
          </a:p>
          <a:p>
            <a:r>
              <a:rPr lang="en-US" altLang="zh-CN" sz="2000" dirty="0" err="1">
                <a:solidFill>
                  <a:srgbClr val="00B050"/>
                </a:solidFill>
              </a:rPr>
              <a:t>isp</a:t>
            </a:r>
            <a:r>
              <a:rPr lang="zh-CN" altLang="en-US" sz="2000" dirty="0">
                <a:solidFill>
                  <a:srgbClr val="00B050"/>
                </a:solidFill>
              </a:rPr>
              <a:t>叫做栈内</a:t>
            </a:r>
            <a:r>
              <a:rPr lang="en-US" altLang="zh-CN" sz="2000" dirty="0">
                <a:solidFill>
                  <a:srgbClr val="00B050"/>
                </a:solidFill>
              </a:rPr>
              <a:t>(in stack priority)</a:t>
            </a:r>
            <a:r>
              <a:rPr lang="zh-CN" altLang="en-US" sz="2000" dirty="0">
                <a:solidFill>
                  <a:srgbClr val="00B050"/>
                </a:solidFill>
              </a:rPr>
              <a:t>优先数，</a:t>
            </a:r>
          </a:p>
          <a:p>
            <a:r>
              <a:rPr lang="en-US" altLang="zh-CN" sz="2000" dirty="0" err="1">
                <a:solidFill>
                  <a:srgbClr val="00B050"/>
                </a:solidFill>
              </a:rPr>
              <a:t>icp</a:t>
            </a:r>
            <a:r>
              <a:rPr lang="zh-CN" altLang="en-US" sz="2000" dirty="0">
                <a:solidFill>
                  <a:srgbClr val="00B050"/>
                </a:solidFill>
              </a:rPr>
              <a:t>叫做栈外</a:t>
            </a:r>
            <a:r>
              <a:rPr lang="en-US" altLang="zh-CN" sz="2000" dirty="0">
                <a:solidFill>
                  <a:srgbClr val="00B050"/>
                </a:solidFill>
              </a:rPr>
              <a:t>(in coming priority)</a:t>
            </a:r>
            <a:r>
              <a:rPr lang="zh-CN" altLang="en-US" sz="2000" dirty="0">
                <a:solidFill>
                  <a:srgbClr val="00B050"/>
                </a:solidFill>
              </a:rPr>
              <a:t>优先数</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单链表的创建</a:t>
            </a:r>
            <a:r>
              <a:rPr lang="en-US" altLang="zh-CN" dirty="0"/>
              <a:t> — </a:t>
            </a:r>
            <a:r>
              <a:rPr lang="zh-CN" altLang="en-US" dirty="0"/>
              <a:t>尾插法</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308196" y="1484784"/>
            <a:ext cx="7982008" cy="4955232"/>
          </a:xfrm>
          <a:prstGeom prst="rect">
            <a:avLst/>
          </a:prstGeom>
        </p:spPr>
      </p:pic>
    </p:spTree>
    <p:extLst>
      <p:ext uri="{BB962C8B-B14F-4D97-AF65-F5344CB8AC3E}">
        <p14:creationId xmlns:p14="http://schemas.microsoft.com/office/powerpoint/2010/main" val="28919304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单链表的创建</a:t>
            </a:r>
            <a:r>
              <a:rPr lang="en-US" altLang="zh-CN" dirty="0"/>
              <a:t> — </a:t>
            </a:r>
            <a:r>
              <a:rPr lang="zh-CN" altLang="en-US" dirty="0"/>
              <a:t>尾插法</a:t>
            </a:r>
          </a:p>
        </p:txBody>
      </p:sp>
      <p:pic>
        <p:nvPicPr>
          <p:cNvPr id="6" name="内容占位符 5"/>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253018" y="1556792"/>
            <a:ext cx="10092364" cy="4811216"/>
          </a:xfrm>
          <a:prstGeom prst="rect">
            <a:avLst/>
          </a:prstGeom>
        </p:spPr>
      </p:pic>
    </p:spTree>
    <p:extLst>
      <p:ext uri="{BB962C8B-B14F-4D97-AF65-F5344CB8AC3E}">
        <p14:creationId xmlns:p14="http://schemas.microsoft.com/office/powerpoint/2010/main" val="39545077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单链表的创建</a:t>
            </a:r>
            <a:r>
              <a:rPr lang="en-US" altLang="zh-CN" dirty="0"/>
              <a:t> — </a:t>
            </a:r>
            <a:r>
              <a:rPr lang="zh-CN" altLang="en-US" dirty="0"/>
              <a:t>尾插法</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423592" y="1444619"/>
            <a:ext cx="7751216" cy="5035562"/>
          </a:xfrm>
          <a:prstGeom prst="rect">
            <a:avLst/>
          </a:prstGeom>
        </p:spPr>
      </p:pic>
    </p:spTree>
    <p:extLst>
      <p:ext uri="{BB962C8B-B14F-4D97-AF65-F5344CB8AC3E}">
        <p14:creationId xmlns:p14="http://schemas.microsoft.com/office/powerpoint/2010/main" val="15702371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单链表的创建</a:t>
            </a:r>
            <a:r>
              <a:rPr lang="en-US" altLang="zh-CN" dirty="0"/>
              <a:t> — </a:t>
            </a:r>
            <a:r>
              <a:rPr lang="zh-CN" altLang="en-US" dirty="0"/>
              <a:t>尾插法</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343474" y="1335439"/>
            <a:ext cx="10081116" cy="5343858"/>
          </a:xfrm>
          <a:prstGeom prst="rect">
            <a:avLst/>
          </a:prstGeom>
        </p:spPr>
      </p:pic>
    </p:spTree>
    <p:extLst>
      <p:ext uri="{BB962C8B-B14F-4D97-AF65-F5344CB8AC3E}">
        <p14:creationId xmlns:p14="http://schemas.microsoft.com/office/powerpoint/2010/main" val="20640472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单链表的创建</a:t>
            </a:r>
            <a:r>
              <a:rPr lang="en-US" altLang="zh-CN" dirty="0"/>
              <a:t> — </a:t>
            </a:r>
            <a:r>
              <a:rPr lang="zh-CN" altLang="en-US" dirty="0"/>
              <a:t>头插法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819639" y="1447800"/>
            <a:ext cx="8959122" cy="5029200"/>
          </a:xfrm>
          <a:prstGeom prst="rect">
            <a:avLst/>
          </a:prstGeom>
        </p:spPr>
      </p:pic>
    </p:spTree>
    <p:extLst>
      <p:ext uri="{BB962C8B-B14F-4D97-AF65-F5344CB8AC3E}">
        <p14:creationId xmlns:p14="http://schemas.microsoft.com/office/powerpoint/2010/main" val="7152791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单链表的创建</a:t>
            </a:r>
            <a:r>
              <a:rPr lang="en-US" altLang="zh-CN" dirty="0"/>
              <a:t> — </a:t>
            </a:r>
            <a:r>
              <a:rPr lang="zh-CN" altLang="en-US" dirty="0"/>
              <a:t>头插法</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823485" y="1447800"/>
            <a:ext cx="8833062" cy="5123056"/>
          </a:xfrm>
          <a:prstGeom prst="rect">
            <a:avLst/>
          </a:prstGeom>
        </p:spPr>
      </p:pic>
    </p:spTree>
    <p:extLst>
      <p:ext uri="{BB962C8B-B14F-4D97-AF65-F5344CB8AC3E}">
        <p14:creationId xmlns:p14="http://schemas.microsoft.com/office/powerpoint/2010/main" val="393723629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插入指定节点前</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22556" y="1447800"/>
            <a:ext cx="10153288" cy="5029200"/>
          </a:xfrm>
          <a:prstGeom prst="rect">
            <a:avLst/>
          </a:prstGeom>
        </p:spPr>
      </p:pic>
    </p:spTree>
    <p:extLst>
      <p:ext uri="{BB962C8B-B14F-4D97-AF65-F5344CB8AC3E}">
        <p14:creationId xmlns:p14="http://schemas.microsoft.com/office/powerpoint/2010/main" val="339977014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插入指定节点前</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949986" y="1447800"/>
            <a:ext cx="8698428" cy="5029200"/>
          </a:xfrm>
          <a:prstGeom prst="rect">
            <a:avLst/>
          </a:prstGeom>
        </p:spPr>
      </p:pic>
    </p:spTree>
    <p:extLst>
      <p:ext uri="{BB962C8B-B14F-4D97-AF65-F5344CB8AC3E}">
        <p14:creationId xmlns:p14="http://schemas.microsoft.com/office/powerpoint/2010/main" val="20061633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指定节点删除</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002408" y="1447800"/>
            <a:ext cx="8593584" cy="5029200"/>
          </a:xfrm>
          <a:prstGeom prst="rect">
            <a:avLst/>
          </a:prstGeom>
        </p:spPr>
      </p:pic>
    </p:spTree>
    <p:extLst>
      <p:ext uri="{BB962C8B-B14F-4D97-AF65-F5344CB8AC3E}">
        <p14:creationId xmlns:p14="http://schemas.microsoft.com/office/powerpoint/2010/main" val="14938162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指定节点删除</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236962" y="1447800"/>
            <a:ext cx="10124476" cy="5029200"/>
          </a:xfrm>
          <a:prstGeom prst="rect">
            <a:avLst/>
          </a:prstGeom>
        </p:spPr>
      </p:pic>
    </p:spTree>
    <p:extLst>
      <p:ext uri="{BB962C8B-B14F-4D97-AF65-F5344CB8AC3E}">
        <p14:creationId xmlns:p14="http://schemas.microsoft.com/office/powerpoint/2010/main" val="367072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p:txBody>
          <a:bodyPr/>
          <a:lstStyle/>
          <a:p>
            <a:r>
              <a:rPr lang="zh-CN" altLang="en-US" dirty="0"/>
              <a:t>设栈</a:t>
            </a:r>
            <a:r>
              <a:rPr lang="en-US" altLang="zh-CN" dirty="0"/>
              <a:t>S</a:t>
            </a:r>
            <a:r>
              <a:rPr lang="zh-CN" altLang="en-US" dirty="0"/>
              <a:t>和队列</a:t>
            </a:r>
            <a:r>
              <a:rPr lang="en-US" altLang="zh-CN" dirty="0"/>
              <a:t>Q</a:t>
            </a:r>
            <a:r>
              <a:rPr lang="zh-CN" altLang="en-US" dirty="0"/>
              <a:t>的初始状态均为空，元素</a:t>
            </a:r>
            <a:r>
              <a:rPr lang="en-US" altLang="zh-CN" dirty="0" err="1"/>
              <a:t>abcdefg</a:t>
            </a:r>
            <a:r>
              <a:rPr lang="zh-CN" altLang="en-US" dirty="0"/>
              <a:t>依次入栈</a:t>
            </a:r>
            <a:r>
              <a:rPr lang="en-US" altLang="zh-CN" dirty="0"/>
              <a:t>S</a:t>
            </a:r>
            <a:r>
              <a:rPr lang="zh-CN" altLang="en-US" dirty="0"/>
              <a:t>。若每个元素出栈后立刻入队列</a:t>
            </a:r>
            <a:r>
              <a:rPr lang="en-US" altLang="zh-CN" dirty="0"/>
              <a:t>Q</a:t>
            </a:r>
            <a:r>
              <a:rPr lang="zh-CN" altLang="en-US" dirty="0"/>
              <a:t>，且</a:t>
            </a:r>
            <a:r>
              <a:rPr lang="en-US" altLang="zh-CN" dirty="0"/>
              <a:t>7</a:t>
            </a:r>
            <a:r>
              <a:rPr lang="zh-CN" altLang="en-US" dirty="0"/>
              <a:t>个元素出队的顺序是</a:t>
            </a:r>
            <a:r>
              <a:rPr lang="en-US" altLang="zh-CN" dirty="0" err="1"/>
              <a:t>bdcfeag</a:t>
            </a:r>
            <a:r>
              <a:rPr lang="zh-CN" altLang="en-US" dirty="0"/>
              <a:t>，则栈的容量至少是（）。</a:t>
            </a:r>
            <a:endParaRPr lang="en-US" altLang="zh-CN" dirty="0"/>
          </a:p>
          <a:p>
            <a:pPr marL="914400" lvl="1" indent="-457200">
              <a:buFont typeface="+mj-lt"/>
              <a:buAutoNum type="alphaUcPeriod"/>
            </a:pPr>
            <a:r>
              <a:rPr lang="en-US" altLang="zh-CN" dirty="0"/>
              <a:t>1</a:t>
            </a:r>
          </a:p>
          <a:p>
            <a:pPr marL="914400" lvl="1" indent="-457200">
              <a:buFont typeface="+mj-lt"/>
              <a:buAutoNum type="alphaUcPeriod"/>
            </a:pPr>
            <a:r>
              <a:rPr lang="en-US" altLang="zh-CN" dirty="0"/>
              <a:t>2</a:t>
            </a:r>
          </a:p>
          <a:p>
            <a:pPr marL="914400" lvl="1" indent="-457200">
              <a:buFont typeface="+mj-lt"/>
              <a:buAutoNum type="alphaUcPeriod"/>
            </a:pPr>
            <a:r>
              <a:rPr lang="en-US" altLang="zh-CN" dirty="0">
                <a:solidFill>
                  <a:srgbClr val="00B050"/>
                </a:solidFill>
              </a:rPr>
              <a:t>3</a:t>
            </a:r>
          </a:p>
          <a:p>
            <a:pPr marL="914400" lvl="1" indent="-457200">
              <a:buFont typeface="+mj-lt"/>
              <a:buAutoNum type="alphaUcPeriod"/>
            </a:pPr>
            <a:r>
              <a:rPr lang="en-US" altLang="zh-CN" dirty="0"/>
              <a:t>4</a:t>
            </a:r>
          </a:p>
          <a:p>
            <a:pPr marL="914400" lvl="1" indent="-457200">
              <a:buFont typeface="+mj-lt"/>
              <a:buAutoNum type="alphaUcPeriod"/>
            </a:pPr>
            <a:endParaRPr lang="en-US" altLang="zh-CN" dirty="0"/>
          </a:p>
          <a:p>
            <a:pPr marL="514350" indent="-457200"/>
            <a:r>
              <a:rPr lang="zh-CN" altLang="en-US" dirty="0">
                <a:solidFill>
                  <a:srgbClr val="00B050"/>
                </a:solidFill>
              </a:rPr>
              <a:t>出队顺序</a:t>
            </a:r>
            <a:r>
              <a:rPr lang="en-US" altLang="zh-CN" dirty="0">
                <a:solidFill>
                  <a:srgbClr val="00B050"/>
                </a:solidFill>
              </a:rPr>
              <a:t>==</a:t>
            </a:r>
            <a:r>
              <a:rPr lang="zh-CN" altLang="en-US" dirty="0">
                <a:solidFill>
                  <a:srgbClr val="00B050"/>
                </a:solidFill>
              </a:rPr>
              <a:t>出栈入队顺序；</a:t>
            </a:r>
            <a:r>
              <a:rPr lang="en-US" altLang="zh-CN" dirty="0" err="1">
                <a:solidFill>
                  <a:srgbClr val="00B050"/>
                </a:solidFill>
              </a:rPr>
              <a:t>ab</a:t>
            </a:r>
            <a:r>
              <a:rPr lang="en-US" altLang="zh-CN" dirty="0" err="1">
                <a:solidFill>
                  <a:srgbClr val="00B050"/>
                </a:solidFill>
                <a:sym typeface="Wingdings" panose="05000000000000000000" pitchFamily="2" charset="2"/>
              </a:rPr>
              <a:t>aacdaaefg</a:t>
            </a:r>
            <a:endParaRPr lang="zh-CN" altLang="en-US" dirty="0">
              <a:solidFill>
                <a:srgbClr val="00B050"/>
              </a:solidFill>
            </a:endParaRPr>
          </a:p>
        </p:txBody>
      </p:sp>
    </p:spTree>
    <p:extLst>
      <p:ext uri="{BB962C8B-B14F-4D97-AF65-F5344CB8AC3E}">
        <p14:creationId xmlns:p14="http://schemas.microsoft.com/office/powerpoint/2010/main" val="13397588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指定节点删除</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215885" y="1447800"/>
            <a:ext cx="10166630" cy="5029200"/>
          </a:xfrm>
          <a:prstGeom prst="rect">
            <a:avLst/>
          </a:prstGeom>
        </p:spPr>
      </p:pic>
    </p:spTree>
    <p:extLst>
      <p:ext uri="{BB962C8B-B14F-4D97-AF65-F5344CB8AC3E}">
        <p14:creationId xmlns:p14="http://schemas.microsoft.com/office/powerpoint/2010/main" val="32759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单链表逆序</a:t>
            </a:r>
          </a:p>
        </p:txBody>
      </p:sp>
      <p:sp>
        <p:nvSpPr>
          <p:cNvPr id="3" name="内容占位符 2"/>
          <p:cNvSpPr>
            <a:spLocks noGrp="1"/>
          </p:cNvSpPr>
          <p:nvPr>
            <p:ph sz="half" idx="1"/>
          </p:nvPr>
        </p:nvSpPr>
        <p:spPr>
          <a:xfrm>
            <a:off x="1117600" y="1905000"/>
            <a:ext cx="6634584" cy="4114800"/>
          </a:xfrm>
        </p:spPr>
        <p:txBody>
          <a:bodyPr/>
          <a:lstStyle/>
          <a:p>
            <a:r>
              <a:rPr lang="zh-CN" altLang="en-US" dirty="0"/>
              <a:t>时间复杂度：</a:t>
            </a:r>
            <a:r>
              <a:rPr lang="en-US" altLang="zh-CN" dirty="0"/>
              <a:t>O(n)</a:t>
            </a:r>
          </a:p>
          <a:p>
            <a:pPr marL="0" indent="0">
              <a:buNone/>
            </a:pPr>
            <a:r>
              <a:rPr lang="en-US" altLang="zh-CN" sz="2000" b="1" dirty="0" err="1">
                <a:solidFill>
                  <a:srgbClr val="185E73"/>
                </a:solidFill>
                <a:latin typeface="Consolas" panose="020B0609020204030204" pitchFamily="49" charset="0"/>
              </a:rPr>
              <a:t>LinkNode</a:t>
            </a:r>
            <a:r>
              <a:rPr lang="en-US" altLang="zh-CN" sz="2000" b="1" dirty="0">
                <a:solidFill>
                  <a:srgbClr val="0F4A85"/>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err="1">
                <a:solidFill>
                  <a:srgbClr val="001080"/>
                </a:solidFill>
                <a:latin typeface="Consolas" panose="020B0609020204030204" pitchFamily="49" charset="0"/>
              </a:rPr>
              <a:t>ReverseLink</a:t>
            </a:r>
            <a:r>
              <a:rPr lang="en-US" altLang="zh-CN" sz="2000" b="1" dirty="0">
                <a:solidFill>
                  <a:srgbClr val="292929"/>
                </a:solidFill>
                <a:latin typeface="Consolas" panose="020B0609020204030204" pitchFamily="49" charset="0"/>
              </a:rPr>
              <a:t>(</a:t>
            </a:r>
            <a:r>
              <a:rPr lang="en-US" altLang="zh-CN" sz="2000" b="1" dirty="0" err="1">
                <a:solidFill>
                  <a:srgbClr val="185E73"/>
                </a:solidFill>
                <a:latin typeface="Consolas" panose="020B0609020204030204" pitchFamily="49" charset="0"/>
              </a:rPr>
              <a:t>LinkNode</a:t>
            </a:r>
            <a:r>
              <a:rPr lang="en-US" altLang="zh-CN" sz="2000" b="1" dirty="0">
                <a:solidFill>
                  <a:srgbClr val="0F4A85"/>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head</a:t>
            </a:r>
            <a:r>
              <a:rPr lang="en-US" altLang="zh-CN" sz="2000" b="1" dirty="0">
                <a:solidFill>
                  <a:srgbClr val="292929"/>
                </a:solidFill>
                <a:latin typeface="Consolas" panose="020B0609020204030204" pitchFamily="49" charset="0"/>
              </a:rPr>
              <a:t>)  {  </a:t>
            </a:r>
          </a:p>
          <a:p>
            <a:pPr marL="0" indent="0">
              <a:buNone/>
            </a:pPr>
            <a:r>
              <a:rPr lang="en-US" altLang="zh-CN" sz="2000" b="1" dirty="0">
                <a:solidFill>
                  <a:srgbClr val="292929"/>
                </a:solidFill>
                <a:latin typeface="Consolas" panose="020B0609020204030204" pitchFamily="49" charset="0"/>
              </a:rPr>
              <a:t>    </a:t>
            </a:r>
            <a:r>
              <a:rPr lang="en-US" altLang="zh-CN" sz="2000" b="1" dirty="0" err="1">
                <a:solidFill>
                  <a:srgbClr val="292929"/>
                </a:solidFill>
                <a:latin typeface="Consolas" panose="020B0609020204030204" pitchFamily="49" charset="0"/>
              </a:rPr>
              <a:t>LinkNode</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err="1">
                <a:solidFill>
                  <a:srgbClr val="292929"/>
                </a:solidFill>
                <a:latin typeface="Consolas" panose="020B0609020204030204" pitchFamily="49" charset="0"/>
              </a:rPr>
              <a:t>prev</a:t>
            </a:r>
            <a:r>
              <a:rPr lang="en-US" altLang="zh-CN" sz="2000" b="1" dirty="0">
                <a:solidFill>
                  <a:srgbClr val="000000"/>
                </a:solidFill>
                <a:latin typeface="Consolas" panose="020B0609020204030204" pitchFamily="49" charset="0"/>
              </a:rPr>
              <a:t>=</a:t>
            </a:r>
            <a:r>
              <a:rPr lang="en-US" altLang="zh-CN" sz="2000" b="1" dirty="0">
                <a:solidFill>
                  <a:srgbClr val="0F4A85"/>
                </a:solidFill>
                <a:latin typeface="Consolas" panose="020B0609020204030204" pitchFamily="49" charset="0"/>
              </a:rPr>
              <a:t>NULL</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next</a:t>
            </a:r>
            <a:r>
              <a:rPr lang="en-US" altLang="zh-CN" sz="2000" b="1" dirty="0">
                <a:solidFill>
                  <a:srgbClr val="000000"/>
                </a:solidFill>
                <a:latin typeface="Consolas" panose="020B0609020204030204" pitchFamily="49" charset="0"/>
              </a:rPr>
              <a:t>=</a:t>
            </a:r>
            <a:r>
              <a:rPr lang="en-US" altLang="zh-CN" sz="2000" b="1" dirty="0">
                <a:solidFill>
                  <a:srgbClr val="001080"/>
                </a:solidFill>
                <a:latin typeface="Consolas" panose="020B0609020204030204" pitchFamily="49" charset="0"/>
              </a:rPr>
              <a:t>head</a:t>
            </a:r>
            <a:r>
              <a:rPr lang="en-US" altLang="zh-CN" sz="2000" b="1" dirty="0">
                <a:solidFill>
                  <a:srgbClr val="292929"/>
                </a:solidFill>
                <a:latin typeface="Consolas" panose="020B0609020204030204" pitchFamily="49" charset="0"/>
              </a:rPr>
              <a:t>-&gt;</a:t>
            </a:r>
            <a:r>
              <a:rPr lang="en-US" altLang="zh-CN" sz="2000" b="1" dirty="0">
                <a:solidFill>
                  <a:srgbClr val="001080"/>
                </a:solidFill>
                <a:latin typeface="Consolas" panose="020B0609020204030204" pitchFamily="49" charset="0"/>
              </a:rPr>
              <a:t>next</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while</a:t>
            </a:r>
            <a:r>
              <a:rPr lang="en-US" altLang="zh-CN" sz="2000" b="1" dirty="0">
                <a:solidFill>
                  <a:srgbClr val="292929"/>
                </a:solidFill>
                <a:latin typeface="Consolas" panose="020B0609020204030204" pitchFamily="49" charset="0"/>
              </a:rPr>
              <a:t>(head)  {  </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head</a:t>
            </a:r>
            <a:r>
              <a:rPr lang="en-US" altLang="zh-CN" sz="2000" b="1" dirty="0">
                <a:solidFill>
                  <a:srgbClr val="292929"/>
                </a:solidFill>
                <a:latin typeface="Consolas" panose="020B0609020204030204" pitchFamily="49" charset="0"/>
              </a:rPr>
              <a:t>-&gt;</a:t>
            </a:r>
            <a:r>
              <a:rPr lang="en-US" altLang="zh-CN" sz="2000" b="1" dirty="0">
                <a:solidFill>
                  <a:srgbClr val="001080"/>
                </a:solidFill>
                <a:latin typeface="Consolas" panose="020B0609020204030204" pitchFamily="49" charset="0"/>
              </a:rPr>
              <a:t>next</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err="1">
                <a:solidFill>
                  <a:srgbClr val="292929"/>
                </a:solidFill>
                <a:latin typeface="Consolas" panose="020B0609020204030204" pitchFamily="49" charset="0"/>
              </a:rPr>
              <a:t>prev</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err="1">
                <a:solidFill>
                  <a:srgbClr val="292929"/>
                </a:solidFill>
                <a:latin typeface="Consolas" panose="020B0609020204030204" pitchFamily="49" charset="0"/>
              </a:rPr>
              <a:t>prev</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head;  </a:t>
            </a:r>
          </a:p>
          <a:p>
            <a:pPr marL="0" indent="0">
              <a:buNone/>
            </a:pPr>
            <a:r>
              <a:rPr lang="en-US" altLang="zh-CN" sz="2000" b="1" dirty="0">
                <a:solidFill>
                  <a:srgbClr val="292929"/>
                </a:solidFill>
                <a:latin typeface="Consolas" panose="020B0609020204030204" pitchFamily="49" charset="0"/>
              </a:rPr>
              <a:t>        head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next; </a:t>
            </a:r>
          </a:p>
          <a:p>
            <a:pPr marL="0" indent="0">
              <a:buNone/>
            </a:pPr>
            <a:r>
              <a:rPr lang="en-US" altLang="zh-CN" sz="2000" b="1" dirty="0">
                <a:solidFill>
                  <a:srgbClr val="292929"/>
                </a:solidFill>
                <a:latin typeface="Consolas" panose="020B0609020204030204" pitchFamily="49" charset="0"/>
              </a:rPr>
              <a:t>        next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head</a:t>
            </a:r>
            <a:r>
              <a:rPr lang="en-US" altLang="zh-CN" sz="2000" b="1" dirty="0">
                <a:solidFill>
                  <a:srgbClr val="292929"/>
                </a:solidFill>
                <a:latin typeface="Consolas" panose="020B0609020204030204" pitchFamily="49" charset="0"/>
              </a:rPr>
              <a:t>-&gt;</a:t>
            </a:r>
            <a:r>
              <a:rPr lang="en-US" altLang="zh-CN" sz="2000" b="1" dirty="0">
                <a:solidFill>
                  <a:srgbClr val="001080"/>
                </a:solidFill>
                <a:latin typeface="Consolas" panose="020B0609020204030204" pitchFamily="49" charset="0"/>
              </a:rPr>
              <a:t>next</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  </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return</a:t>
            </a:r>
            <a:r>
              <a:rPr lang="en-US" altLang="zh-CN" sz="2000" b="1" dirty="0">
                <a:solidFill>
                  <a:srgbClr val="292929"/>
                </a:solidFill>
                <a:latin typeface="Consolas" panose="020B0609020204030204" pitchFamily="49" charset="0"/>
              </a:rPr>
              <a:t> </a:t>
            </a:r>
            <a:r>
              <a:rPr lang="en-US" altLang="zh-CN" sz="2000" b="1" dirty="0" err="1">
                <a:solidFill>
                  <a:srgbClr val="292929"/>
                </a:solidFill>
                <a:latin typeface="Consolas" panose="020B0609020204030204" pitchFamily="49" charset="0"/>
              </a:rPr>
              <a:t>prev</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p>
          <a:p>
            <a:r>
              <a:rPr lang="en-US" altLang="zh-CN" sz="2400" dirty="0">
                <a:hlinkClick r:id="rId2"/>
              </a:rPr>
              <a:t>206. </a:t>
            </a:r>
            <a:r>
              <a:rPr lang="zh-CN" altLang="en-US" sz="2400" dirty="0">
                <a:hlinkClick r:id="rId2"/>
              </a:rPr>
              <a:t>反转链表 </a:t>
            </a:r>
            <a:r>
              <a:rPr lang="en-US" altLang="zh-CN" sz="2400" dirty="0">
                <a:hlinkClick r:id="rId2"/>
              </a:rPr>
              <a:t>- </a:t>
            </a:r>
            <a:r>
              <a:rPr lang="zh-CN" altLang="en-US" sz="2400" dirty="0">
                <a:hlinkClick r:id="rId2"/>
              </a:rPr>
              <a:t>力扣（</a:t>
            </a:r>
            <a:r>
              <a:rPr lang="en-US" altLang="zh-CN" sz="2400" dirty="0" err="1">
                <a:hlinkClick r:id="rId2"/>
              </a:rPr>
              <a:t>LeetCode</a:t>
            </a:r>
            <a:r>
              <a:rPr lang="zh-CN" altLang="en-US" sz="2400" dirty="0">
                <a:hlinkClick r:id="rId2"/>
              </a:rPr>
              <a:t>）</a:t>
            </a:r>
            <a:endParaRPr lang="zh-CN" altLang="en-US" sz="2400" dirty="0"/>
          </a:p>
        </p:txBody>
      </p:sp>
      <p:pic>
        <p:nvPicPr>
          <p:cNvPr id="6" name="内容占位符 5"/>
          <p:cNvPicPr>
            <a:picLocks noGrp="1" noChangeAspect="1"/>
          </p:cNvPicPr>
          <p:nvPr>
            <p:ph sz="half" idx="2"/>
          </p:nvPr>
        </p:nvPicPr>
        <p:blipFill>
          <a:blip r:embed="rId3">
            <a:clrChange>
              <a:clrFrom>
                <a:srgbClr val="FEFEFE"/>
              </a:clrFrom>
              <a:clrTo>
                <a:srgbClr val="FEFEFE">
                  <a:alpha val="0"/>
                </a:srgbClr>
              </a:clrTo>
            </a:clrChange>
          </a:blip>
          <a:stretch>
            <a:fillRect/>
          </a:stretch>
        </p:blipFill>
        <p:spPr>
          <a:xfrm>
            <a:off x="6888088" y="260648"/>
            <a:ext cx="5218202" cy="6171461"/>
          </a:xfrm>
          <a:prstGeom prst="rect">
            <a:avLst/>
          </a:prstGeom>
        </p:spPr>
      </p:pic>
    </p:spTree>
    <p:extLst>
      <p:ext uri="{BB962C8B-B14F-4D97-AF65-F5344CB8AC3E}">
        <p14:creationId xmlns:p14="http://schemas.microsoft.com/office/powerpoint/2010/main" val="27541479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伴随指针的思路</a:t>
            </a:r>
          </a:p>
        </p:txBody>
      </p:sp>
      <p:sp>
        <p:nvSpPr>
          <p:cNvPr id="5" name="内容占位符 4"/>
          <p:cNvSpPr>
            <a:spLocks noGrp="1"/>
          </p:cNvSpPr>
          <p:nvPr>
            <p:ph idx="1"/>
          </p:nvPr>
        </p:nvSpPr>
        <p:spPr/>
        <p:txBody>
          <a:bodyPr/>
          <a:lstStyle/>
          <a:p>
            <a:r>
              <a:rPr lang="zh-CN" altLang="en-US" dirty="0"/>
              <a:t>已知单链表</a:t>
            </a:r>
            <a:r>
              <a:rPr lang="en-US" altLang="zh-CN" dirty="0"/>
              <a:t>L</a:t>
            </a:r>
            <a:r>
              <a:rPr lang="zh-CN" altLang="en-US" dirty="0"/>
              <a:t>，请返回其中间节点</a:t>
            </a:r>
            <a:r>
              <a:rPr lang="en-US" altLang="zh-CN" dirty="0"/>
              <a:t>q</a:t>
            </a:r>
            <a:r>
              <a:rPr lang="zh-CN" altLang="en-US" dirty="0"/>
              <a:t>（如节点数为偶数，则取当中两个中的前一个）</a:t>
            </a:r>
            <a:endParaRPr lang="en-US" altLang="zh-CN" dirty="0"/>
          </a:p>
          <a:p>
            <a:r>
              <a:rPr lang="zh-CN" altLang="en-US" dirty="0"/>
              <a:t>已知单链表</a:t>
            </a:r>
            <a:r>
              <a:rPr lang="en-US" altLang="zh-CN" dirty="0"/>
              <a:t>L</a:t>
            </a:r>
            <a:r>
              <a:rPr lang="zh-CN" altLang="en-US" dirty="0"/>
              <a:t>，请查找链表中倒数第</a:t>
            </a:r>
            <a:r>
              <a:rPr lang="en-US" altLang="zh-CN" dirty="0"/>
              <a:t>k</a:t>
            </a:r>
            <a:r>
              <a:rPr lang="zh-CN" altLang="en-US" dirty="0"/>
              <a:t>个位置上的节点。若查找成功，输出数据域上的值，并返回</a:t>
            </a:r>
            <a:r>
              <a:rPr lang="en-US" altLang="zh-CN" dirty="0"/>
              <a:t>1</a:t>
            </a:r>
            <a:r>
              <a:rPr lang="zh-CN" altLang="en-US" dirty="0"/>
              <a:t>，否则返回</a:t>
            </a:r>
            <a:r>
              <a:rPr lang="en-US" altLang="zh-CN" dirty="0"/>
              <a:t>0</a:t>
            </a:r>
            <a:r>
              <a:rPr lang="zh-CN" altLang="en-US" dirty="0"/>
              <a:t>。</a:t>
            </a:r>
            <a:endParaRPr lang="en-US" altLang="zh-CN" dirty="0"/>
          </a:p>
          <a:p>
            <a:r>
              <a:rPr lang="zh-CN" altLang="en-US" dirty="0"/>
              <a:t>设单链表</a:t>
            </a:r>
            <a:r>
              <a:rPr lang="en-US" altLang="zh-CN" dirty="0"/>
              <a:t>L=(a</a:t>
            </a:r>
            <a:r>
              <a:rPr lang="en-US" altLang="zh-CN" baseline="-25000" dirty="0"/>
              <a:t>1</a:t>
            </a:r>
            <a:r>
              <a:rPr lang="en-US" altLang="zh-CN" dirty="0"/>
              <a:t>,a</a:t>
            </a:r>
            <a:r>
              <a:rPr lang="en-US" altLang="zh-CN" baseline="-25000" dirty="0"/>
              <a:t>2</a:t>
            </a:r>
            <a:r>
              <a:rPr lang="en-US" altLang="zh-CN" dirty="0"/>
              <a:t>,…a</a:t>
            </a:r>
            <a:r>
              <a:rPr lang="en-US" altLang="zh-CN" baseline="-25000" dirty="0"/>
              <a:t>n-1</a:t>
            </a:r>
            <a:r>
              <a:rPr lang="en-US" altLang="zh-CN" dirty="0"/>
              <a:t>,a</a:t>
            </a:r>
            <a:r>
              <a:rPr lang="en-US" altLang="zh-CN" baseline="-25000" dirty="0"/>
              <a:t>n</a:t>
            </a:r>
            <a:r>
              <a:rPr lang="en-US" altLang="zh-CN" dirty="0"/>
              <a:t>)</a:t>
            </a:r>
            <a:r>
              <a:rPr lang="zh-CN" altLang="en-US" dirty="0"/>
              <a:t>，请设计一个空间复杂度为</a:t>
            </a:r>
            <a:r>
              <a:rPr lang="en-US" altLang="zh-CN" dirty="0"/>
              <a:t>O(1)</a:t>
            </a:r>
            <a:r>
              <a:rPr lang="zh-CN" altLang="en-US" dirty="0"/>
              <a:t>且时间上尽可能高效的算法，重新排列</a:t>
            </a:r>
            <a:r>
              <a:rPr lang="en-US" altLang="zh-CN" dirty="0"/>
              <a:t>L</a:t>
            </a:r>
            <a:r>
              <a:rPr lang="zh-CN" altLang="en-US" dirty="0"/>
              <a:t>为</a:t>
            </a:r>
            <a:r>
              <a:rPr lang="en-US" altLang="zh-CN" dirty="0"/>
              <a:t>L’ = (a</a:t>
            </a:r>
            <a:r>
              <a:rPr lang="en-US" altLang="zh-CN" baseline="-25000" dirty="0"/>
              <a:t>1</a:t>
            </a:r>
            <a:r>
              <a:rPr lang="en-US" altLang="zh-CN" dirty="0"/>
              <a:t>, a</a:t>
            </a:r>
            <a:r>
              <a:rPr lang="en-US" altLang="zh-CN" baseline="-25000" dirty="0"/>
              <a:t>n</a:t>
            </a:r>
            <a:r>
              <a:rPr lang="en-US" altLang="zh-CN" dirty="0"/>
              <a:t>, a</a:t>
            </a:r>
            <a:r>
              <a:rPr lang="en-US" altLang="zh-CN" baseline="-25000" dirty="0"/>
              <a:t>2</a:t>
            </a:r>
            <a:r>
              <a:rPr lang="en-US" altLang="zh-CN" dirty="0"/>
              <a:t>, a</a:t>
            </a:r>
            <a:r>
              <a:rPr lang="en-US" altLang="zh-CN" baseline="-25000" dirty="0"/>
              <a:t>n-1</a:t>
            </a:r>
            <a:r>
              <a:rPr lang="en-US" altLang="zh-CN" dirty="0"/>
              <a:t>, …)</a:t>
            </a:r>
            <a:r>
              <a:rPr lang="zh-CN" altLang="en-US" dirty="0"/>
              <a:t>。</a:t>
            </a:r>
          </a:p>
        </p:txBody>
      </p:sp>
    </p:spTree>
    <p:extLst>
      <p:ext uri="{BB962C8B-B14F-4D97-AF65-F5344CB8AC3E}">
        <p14:creationId xmlns:p14="http://schemas.microsoft.com/office/powerpoint/2010/main" val="20703311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CFE09-48B3-4792-9A45-ABD16CECC60B}"/>
              </a:ext>
            </a:extLst>
          </p:cNvPr>
          <p:cNvSpPr>
            <a:spLocks noGrp="1"/>
          </p:cNvSpPr>
          <p:nvPr>
            <p:ph type="title"/>
          </p:nvPr>
        </p:nvSpPr>
        <p:spPr/>
        <p:txBody>
          <a:bodyPr/>
          <a:lstStyle/>
          <a:p>
            <a:r>
              <a:rPr lang="en-US" altLang="zh-CN" sz="4000" dirty="0">
                <a:hlinkClick r:id="rId2"/>
              </a:rPr>
              <a:t>876. </a:t>
            </a:r>
            <a:r>
              <a:rPr lang="zh-CN" altLang="en-US" sz="4000" dirty="0">
                <a:hlinkClick r:id="rId2"/>
              </a:rPr>
              <a:t>链表的中间结点 </a:t>
            </a:r>
            <a:r>
              <a:rPr lang="en-US" altLang="zh-CN" sz="4000" dirty="0">
                <a:hlinkClick r:id="rId2"/>
              </a:rPr>
              <a:t>- </a:t>
            </a:r>
            <a:r>
              <a:rPr lang="zh-CN" altLang="en-US" sz="4000" dirty="0">
                <a:hlinkClick r:id="rId2"/>
              </a:rPr>
              <a:t>力扣（</a:t>
            </a:r>
            <a:r>
              <a:rPr lang="en-US" altLang="zh-CN" sz="4000" dirty="0" err="1">
                <a:hlinkClick r:id="rId2"/>
              </a:rPr>
              <a:t>LeetCode</a:t>
            </a:r>
            <a:r>
              <a:rPr lang="zh-CN" altLang="en-US" sz="4000" dirty="0">
                <a:hlinkClick r:id="rId2"/>
              </a:rPr>
              <a:t>）</a:t>
            </a:r>
            <a:endParaRPr lang="zh-CN" altLang="en-US" sz="4000" dirty="0"/>
          </a:p>
        </p:txBody>
      </p:sp>
      <p:sp>
        <p:nvSpPr>
          <p:cNvPr id="3" name="内容占位符 2">
            <a:extLst>
              <a:ext uri="{FF2B5EF4-FFF2-40B4-BE49-F238E27FC236}">
                <a16:creationId xmlns:a16="http://schemas.microsoft.com/office/drawing/2014/main" id="{095E1A32-F17A-427B-8483-AC562355EAC2}"/>
              </a:ext>
            </a:extLst>
          </p:cNvPr>
          <p:cNvSpPr>
            <a:spLocks noGrp="1"/>
          </p:cNvSpPr>
          <p:nvPr>
            <p:ph idx="1"/>
          </p:nvPr>
        </p:nvSpPr>
        <p:spPr>
          <a:xfrm>
            <a:off x="1117600" y="1700808"/>
            <a:ext cx="10363200" cy="4114800"/>
          </a:xfrm>
        </p:spPr>
        <p:txBody>
          <a:bodyPr/>
          <a:lstStyle/>
          <a:p>
            <a:r>
              <a:rPr lang="zh-CN" altLang="en-US" sz="2400" dirty="0"/>
              <a:t>给你单链表的头结点 </a:t>
            </a:r>
            <a:r>
              <a:rPr lang="en-US" altLang="zh-CN" sz="2400" dirty="0"/>
              <a:t>head </a:t>
            </a:r>
            <a:r>
              <a:rPr lang="zh-CN" altLang="en-US" sz="2400" dirty="0"/>
              <a:t>，请你找出并返回链表的中间结点。</a:t>
            </a:r>
          </a:p>
          <a:p>
            <a:r>
              <a:rPr lang="zh-CN" altLang="en-US" sz="2400" dirty="0"/>
              <a:t>如果有两个中间结点，则返回第二个中间结点。</a:t>
            </a:r>
            <a:endParaRPr lang="en-US" altLang="zh-CN" sz="2400" dirty="0"/>
          </a:p>
          <a:p>
            <a:r>
              <a:rPr lang="zh-CN" altLang="en-US" sz="2400" b="1" dirty="0">
                <a:solidFill>
                  <a:srgbClr val="FF0066"/>
                </a:solidFill>
              </a:rPr>
              <a:t>快慢指针：</a:t>
            </a:r>
            <a:r>
              <a:rPr lang="zh-CN" altLang="en-US" sz="2400" dirty="0"/>
              <a:t>用两个指针 </a:t>
            </a:r>
            <a:r>
              <a:rPr lang="en-US" altLang="zh-CN" sz="2400" dirty="0"/>
              <a:t>slow </a:t>
            </a:r>
            <a:r>
              <a:rPr lang="zh-CN" altLang="en-US" sz="2400" dirty="0"/>
              <a:t>与 </a:t>
            </a:r>
            <a:r>
              <a:rPr lang="en-US" altLang="zh-CN" sz="2400" dirty="0"/>
              <a:t>fast </a:t>
            </a:r>
            <a:r>
              <a:rPr lang="zh-CN" altLang="en-US" sz="2400" dirty="0"/>
              <a:t>一起遍历链表。</a:t>
            </a:r>
            <a:r>
              <a:rPr lang="en-US" altLang="zh-CN" sz="2400" dirty="0"/>
              <a:t>slow </a:t>
            </a:r>
            <a:r>
              <a:rPr lang="zh-CN" altLang="en-US" sz="2400" dirty="0"/>
              <a:t>一次走一步，</a:t>
            </a:r>
            <a:r>
              <a:rPr lang="en-US" altLang="zh-CN" sz="2400" dirty="0"/>
              <a:t>fast </a:t>
            </a:r>
            <a:r>
              <a:rPr lang="zh-CN" altLang="en-US" sz="2400" dirty="0"/>
              <a:t>一次走两步。那么当 </a:t>
            </a:r>
            <a:r>
              <a:rPr lang="en-US" altLang="zh-CN" sz="2400" dirty="0"/>
              <a:t>fast </a:t>
            </a:r>
            <a:r>
              <a:rPr lang="zh-CN" altLang="en-US" sz="2400" dirty="0"/>
              <a:t>到达链表的末尾时，</a:t>
            </a:r>
            <a:r>
              <a:rPr lang="en-US" altLang="zh-CN" sz="2400" dirty="0"/>
              <a:t>slow </a:t>
            </a:r>
            <a:r>
              <a:rPr lang="zh-CN" altLang="en-US" sz="2400" dirty="0"/>
              <a:t>必然位于中间。</a:t>
            </a:r>
          </a:p>
        </p:txBody>
      </p:sp>
      <p:sp>
        <p:nvSpPr>
          <p:cNvPr id="6" name="矩形 5">
            <a:extLst>
              <a:ext uri="{FF2B5EF4-FFF2-40B4-BE49-F238E27FC236}">
                <a16:creationId xmlns:a16="http://schemas.microsoft.com/office/drawing/2014/main" id="{0828503A-A7A2-43AA-9602-3A7156A9D6D8}"/>
              </a:ext>
            </a:extLst>
          </p:cNvPr>
          <p:cNvSpPr/>
          <p:nvPr/>
        </p:nvSpPr>
        <p:spPr>
          <a:xfrm>
            <a:off x="2494485" y="3441680"/>
            <a:ext cx="6999830" cy="3416320"/>
          </a:xfrm>
          <a:prstGeom prst="rect">
            <a:avLst/>
          </a:prstGeom>
        </p:spPr>
        <p:txBody>
          <a:bodyPr wrap="square">
            <a:spAutoFit/>
          </a:bodyPr>
          <a:lstStyle/>
          <a:p>
            <a:r>
              <a:rPr lang="en-US" altLang="zh-CN" b="1" dirty="0">
                <a:solidFill>
                  <a:srgbClr val="0F4A85"/>
                </a:solidFill>
                <a:latin typeface="Consolas" panose="020B0609020204030204" pitchFamily="49" charset="0"/>
              </a:rPr>
              <a:t>class</a:t>
            </a:r>
            <a:r>
              <a:rPr lang="en-US" altLang="zh-CN" b="1" dirty="0">
                <a:solidFill>
                  <a:srgbClr val="292929"/>
                </a:solidFill>
                <a:latin typeface="Consolas" panose="020B0609020204030204" pitchFamily="49" charset="0"/>
              </a:rPr>
              <a:t> </a:t>
            </a:r>
            <a:r>
              <a:rPr lang="en-US" altLang="zh-CN" b="1" dirty="0">
                <a:solidFill>
                  <a:srgbClr val="185E73"/>
                </a:solidFill>
                <a:latin typeface="Consolas" panose="020B0609020204030204" pitchFamily="49" charset="0"/>
              </a:rPr>
              <a:t>Solution</a:t>
            </a:r>
            <a:r>
              <a:rPr lang="en-US" altLang="zh-CN" b="1" dirty="0">
                <a:solidFill>
                  <a:srgbClr val="292929"/>
                </a:solidFill>
                <a:latin typeface="Consolas" panose="020B0609020204030204" pitchFamily="49" charset="0"/>
              </a:rPr>
              <a:t> {</a:t>
            </a:r>
          </a:p>
          <a:p>
            <a:r>
              <a:rPr lang="en-US" altLang="zh-CN" b="1" dirty="0">
                <a:solidFill>
                  <a:srgbClr val="0F4A85"/>
                </a:solidFill>
                <a:latin typeface="Consolas" panose="020B0609020204030204" pitchFamily="49" charset="0"/>
              </a:rPr>
              <a:t>public:</a:t>
            </a:r>
            <a:endParaRPr lang="en-US" altLang="zh-CN" b="1" dirty="0">
              <a:solidFill>
                <a:srgbClr val="292929"/>
              </a:solidFill>
              <a:latin typeface="Consolas" panose="020B0609020204030204" pitchFamily="49" charset="0"/>
            </a:endParaRPr>
          </a:p>
          <a:p>
            <a:r>
              <a:rPr lang="en-US" altLang="zh-CN" b="1" dirty="0">
                <a:solidFill>
                  <a:srgbClr val="292929"/>
                </a:solidFill>
                <a:latin typeface="Consolas" panose="020B0609020204030204" pitchFamily="49" charset="0"/>
              </a:rPr>
              <a:t>    </a:t>
            </a:r>
            <a:r>
              <a:rPr lang="en-US" altLang="zh-CN" b="1" dirty="0" err="1">
                <a:solidFill>
                  <a:srgbClr val="185E73"/>
                </a:solidFill>
                <a:latin typeface="Consolas" panose="020B0609020204030204" pitchFamily="49" charset="0"/>
              </a:rPr>
              <a:t>ListNode</a:t>
            </a:r>
            <a:r>
              <a:rPr lang="en-US" altLang="zh-CN" b="1" dirty="0">
                <a:solidFill>
                  <a:srgbClr val="0F4A85"/>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err="1">
                <a:solidFill>
                  <a:srgbClr val="5E2CBC"/>
                </a:solidFill>
                <a:latin typeface="Consolas" panose="020B0609020204030204" pitchFamily="49" charset="0"/>
              </a:rPr>
              <a:t>middleNode</a:t>
            </a:r>
            <a:r>
              <a:rPr lang="en-US" altLang="zh-CN" b="1" dirty="0">
                <a:solidFill>
                  <a:srgbClr val="292929"/>
                </a:solidFill>
                <a:latin typeface="Consolas" panose="020B0609020204030204" pitchFamily="49" charset="0"/>
              </a:rPr>
              <a:t>(</a:t>
            </a:r>
            <a:r>
              <a:rPr lang="en-US" altLang="zh-CN" b="1" dirty="0" err="1">
                <a:solidFill>
                  <a:srgbClr val="185E73"/>
                </a:solidFill>
                <a:latin typeface="Consolas" panose="020B0609020204030204" pitchFamily="49" charset="0"/>
              </a:rPr>
              <a:t>ListNode</a:t>
            </a:r>
            <a:r>
              <a:rPr lang="en-US" altLang="zh-CN" b="1" dirty="0">
                <a:solidFill>
                  <a:srgbClr val="0F4A85"/>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head</a:t>
            </a:r>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a:t>
            </a:r>
            <a:r>
              <a:rPr lang="en-US" altLang="zh-CN" b="1" dirty="0" err="1">
                <a:solidFill>
                  <a:srgbClr val="292929"/>
                </a:solidFill>
                <a:latin typeface="Consolas" panose="020B0609020204030204" pitchFamily="49" charset="0"/>
              </a:rPr>
              <a:t>ListNode</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slow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head</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r>
              <a:rPr lang="en-US" altLang="zh-CN" b="1" dirty="0" err="1">
                <a:solidFill>
                  <a:srgbClr val="292929"/>
                </a:solidFill>
                <a:latin typeface="Consolas" panose="020B0609020204030204" pitchFamily="49" charset="0"/>
              </a:rPr>
              <a:t>ListNode</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fast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head</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while</a:t>
            </a:r>
            <a:r>
              <a:rPr lang="en-US" altLang="zh-CN" b="1" dirty="0">
                <a:solidFill>
                  <a:srgbClr val="292929"/>
                </a:solidFill>
                <a:latin typeface="Consolas" panose="020B0609020204030204" pitchFamily="49" charset="0"/>
              </a:rPr>
              <a:t> (fast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NULL</a:t>
            </a:r>
            <a:r>
              <a:rPr lang="en-US" altLang="zh-CN" b="1" dirty="0">
                <a:solidFill>
                  <a:srgbClr val="292929"/>
                </a:solidFill>
                <a:latin typeface="Consolas" panose="020B0609020204030204" pitchFamily="49" charset="0"/>
              </a:rPr>
              <a:t> </a:t>
            </a:r>
            <a:r>
              <a:rPr lang="en-US" altLang="zh-CN" b="1" dirty="0">
                <a:solidFill>
                  <a:srgbClr val="000000"/>
                </a:solidFill>
                <a:latin typeface="Consolas" panose="020B0609020204030204" pitchFamily="49" charset="0"/>
              </a:rPr>
              <a:t>&amp;&amp;</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fast</a:t>
            </a:r>
            <a:r>
              <a:rPr lang="en-US" altLang="zh-CN" b="1" dirty="0">
                <a:solidFill>
                  <a:srgbClr val="292929"/>
                </a:solidFill>
                <a:latin typeface="Consolas" panose="020B0609020204030204" pitchFamily="49" charset="0"/>
              </a:rPr>
              <a:t>-&gt;</a:t>
            </a:r>
            <a:r>
              <a:rPr lang="en-US" altLang="zh-CN" b="1" dirty="0">
                <a:solidFill>
                  <a:srgbClr val="001080"/>
                </a:solidFill>
                <a:latin typeface="Consolas" panose="020B0609020204030204" pitchFamily="49" charset="0"/>
              </a:rPr>
              <a:t>next</a:t>
            </a:r>
            <a:r>
              <a:rPr lang="en-US" altLang="zh-CN" b="1" dirty="0">
                <a:solidFill>
                  <a:srgbClr val="292929"/>
                </a:solidFill>
                <a:latin typeface="Consolas" panose="020B0609020204030204" pitchFamily="49" charset="0"/>
              </a:rPr>
              <a: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NULL</a:t>
            </a:r>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slow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slow</a:t>
            </a:r>
            <a:r>
              <a:rPr lang="en-US" altLang="zh-CN" b="1" dirty="0">
                <a:solidFill>
                  <a:srgbClr val="292929"/>
                </a:solidFill>
                <a:latin typeface="Consolas" panose="020B0609020204030204" pitchFamily="49" charset="0"/>
              </a:rPr>
              <a:t>-&gt;</a:t>
            </a:r>
            <a:r>
              <a:rPr lang="en-US" altLang="zh-CN" b="1" dirty="0">
                <a:solidFill>
                  <a:srgbClr val="001080"/>
                </a:solidFill>
                <a:latin typeface="Consolas" panose="020B0609020204030204" pitchFamily="49" charset="0"/>
              </a:rPr>
              <a:t>next</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fast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fast</a:t>
            </a:r>
            <a:r>
              <a:rPr lang="en-US" altLang="zh-CN" b="1" dirty="0">
                <a:solidFill>
                  <a:srgbClr val="292929"/>
                </a:solidFill>
                <a:latin typeface="Consolas" panose="020B0609020204030204" pitchFamily="49" charset="0"/>
              </a:rPr>
              <a:t>-&gt;</a:t>
            </a:r>
            <a:r>
              <a:rPr lang="en-US" altLang="zh-CN" b="1" dirty="0">
                <a:solidFill>
                  <a:srgbClr val="001080"/>
                </a:solidFill>
                <a:latin typeface="Consolas" panose="020B0609020204030204" pitchFamily="49" charset="0"/>
              </a:rPr>
              <a:t>next</a:t>
            </a:r>
            <a:r>
              <a:rPr lang="en-US" altLang="zh-CN" b="1" dirty="0">
                <a:solidFill>
                  <a:srgbClr val="292929"/>
                </a:solidFill>
                <a:latin typeface="Consolas" panose="020B0609020204030204" pitchFamily="49" charset="0"/>
              </a:rPr>
              <a:t>-&gt;</a:t>
            </a:r>
            <a:r>
              <a:rPr lang="en-US" altLang="zh-CN" b="1" dirty="0">
                <a:solidFill>
                  <a:srgbClr val="001080"/>
                </a:solidFill>
                <a:latin typeface="Consolas" panose="020B0609020204030204" pitchFamily="49" charset="0"/>
              </a:rPr>
              <a:t>next</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return</a:t>
            </a:r>
            <a:r>
              <a:rPr lang="en-US" altLang="zh-CN" b="1" dirty="0">
                <a:solidFill>
                  <a:srgbClr val="292929"/>
                </a:solidFill>
                <a:latin typeface="Consolas" panose="020B0609020204030204" pitchFamily="49" charset="0"/>
              </a:rPr>
              <a:t> slow;</a:t>
            </a:r>
          </a:p>
          <a:p>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a:t>
            </a:r>
            <a:endParaRPr lang="en-US" altLang="zh-CN" b="1" dirty="0">
              <a:solidFill>
                <a:srgbClr val="292929"/>
              </a:solidFill>
              <a:effectLst/>
              <a:latin typeface="Consolas" panose="020B0609020204030204" pitchFamily="49" charset="0"/>
            </a:endParaRPr>
          </a:p>
        </p:txBody>
      </p:sp>
    </p:spTree>
    <p:extLst>
      <p:ext uri="{BB962C8B-B14F-4D97-AF65-F5344CB8AC3E}">
        <p14:creationId xmlns:p14="http://schemas.microsoft.com/office/powerpoint/2010/main" val="79823789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63A79-AD0F-47D1-AE10-CCE097A35D72}"/>
              </a:ext>
            </a:extLst>
          </p:cNvPr>
          <p:cNvSpPr>
            <a:spLocks noGrp="1"/>
          </p:cNvSpPr>
          <p:nvPr>
            <p:ph type="title"/>
          </p:nvPr>
        </p:nvSpPr>
        <p:spPr/>
        <p:txBody>
          <a:bodyPr/>
          <a:lstStyle/>
          <a:p>
            <a:r>
              <a:rPr lang="zh-CN" altLang="en-US" sz="3200" dirty="0">
                <a:hlinkClick r:id="rId2"/>
              </a:rPr>
              <a:t>面试题 </a:t>
            </a:r>
            <a:r>
              <a:rPr lang="en-US" altLang="zh-CN" sz="3200" dirty="0">
                <a:hlinkClick r:id="rId2"/>
              </a:rPr>
              <a:t>02.02. </a:t>
            </a:r>
            <a:r>
              <a:rPr lang="zh-CN" altLang="en-US" sz="3200" dirty="0">
                <a:hlinkClick r:id="rId2"/>
              </a:rPr>
              <a:t>返回倒数第 </a:t>
            </a:r>
            <a:r>
              <a:rPr lang="en-US" altLang="zh-CN" sz="3200" dirty="0">
                <a:hlinkClick r:id="rId2"/>
              </a:rPr>
              <a:t>k </a:t>
            </a:r>
            <a:r>
              <a:rPr lang="zh-CN" altLang="en-US" sz="3200" dirty="0">
                <a:hlinkClick r:id="rId2"/>
              </a:rPr>
              <a:t>个节点 </a:t>
            </a:r>
            <a:r>
              <a:rPr lang="en-US" altLang="zh-CN" sz="3200" dirty="0">
                <a:hlinkClick r:id="rId2"/>
              </a:rPr>
              <a:t>- </a:t>
            </a:r>
            <a:r>
              <a:rPr lang="zh-CN" altLang="en-US" sz="3200" dirty="0">
                <a:hlinkClick r:id="rId2"/>
              </a:rPr>
              <a:t>力扣（</a:t>
            </a:r>
            <a:r>
              <a:rPr lang="en-US" altLang="zh-CN" sz="3200" dirty="0" err="1">
                <a:hlinkClick r:id="rId2"/>
              </a:rPr>
              <a:t>LeetCode</a:t>
            </a:r>
            <a:r>
              <a:rPr lang="zh-CN" altLang="en-US" sz="3200" dirty="0">
                <a:hlinkClick r:id="rId2"/>
              </a:rPr>
              <a:t>）</a:t>
            </a:r>
            <a:endParaRPr lang="zh-CN" altLang="en-US" sz="3200" dirty="0"/>
          </a:p>
        </p:txBody>
      </p:sp>
      <p:pic>
        <p:nvPicPr>
          <p:cNvPr id="7170" name="Picture 2" descr="移动过程中保持距离为 k ">
            <a:extLst>
              <a:ext uri="{FF2B5EF4-FFF2-40B4-BE49-F238E27FC236}">
                <a16:creationId xmlns:a16="http://schemas.microsoft.com/office/drawing/2014/main" id="{60A79F9E-AAE3-44A2-9742-D8F0267F844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94400" y="3212976"/>
            <a:ext cx="6294288" cy="325414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AF468528-1C36-421E-883F-283BFEF6DDCB}"/>
              </a:ext>
            </a:extLst>
          </p:cNvPr>
          <p:cNvSpPr/>
          <p:nvPr/>
        </p:nvSpPr>
        <p:spPr>
          <a:xfrm>
            <a:off x="843090" y="1447800"/>
            <a:ext cx="7629174" cy="4247317"/>
          </a:xfrm>
          <a:prstGeom prst="rect">
            <a:avLst/>
          </a:prstGeom>
        </p:spPr>
        <p:txBody>
          <a:bodyPr wrap="square">
            <a:spAutoFit/>
          </a:bodyPr>
          <a:lstStyle/>
          <a:p>
            <a:r>
              <a:rPr lang="en-US" altLang="zh-CN" b="1" dirty="0">
                <a:solidFill>
                  <a:srgbClr val="0F4A85"/>
                </a:solidFill>
                <a:latin typeface="Consolas" panose="020B0609020204030204" pitchFamily="49" charset="0"/>
              </a:rPr>
              <a:t>class</a:t>
            </a:r>
            <a:r>
              <a:rPr lang="en-US" altLang="zh-CN" b="1" dirty="0">
                <a:solidFill>
                  <a:srgbClr val="292929"/>
                </a:solidFill>
                <a:latin typeface="Consolas" panose="020B0609020204030204" pitchFamily="49" charset="0"/>
              </a:rPr>
              <a:t> </a:t>
            </a:r>
            <a:r>
              <a:rPr lang="en-US" altLang="zh-CN" b="1" dirty="0">
                <a:solidFill>
                  <a:srgbClr val="185E73"/>
                </a:solidFill>
                <a:latin typeface="Consolas" panose="020B0609020204030204" pitchFamily="49" charset="0"/>
              </a:rPr>
              <a:t>Solution</a:t>
            </a:r>
            <a:r>
              <a:rPr lang="en-US" altLang="zh-CN" b="1" dirty="0">
                <a:solidFill>
                  <a:srgbClr val="292929"/>
                </a:solidFill>
                <a:latin typeface="Consolas" panose="020B0609020204030204" pitchFamily="49" charset="0"/>
              </a:rPr>
              <a:t> {</a:t>
            </a:r>
          </a:p>
          <a:p>
            <a:r>
              <a:rPr lang="en-US" altLang="zh-CN" b="1" dirty="0">
                <a:solidFill>
                  <a:srgbClr val="0F4A85"/>
                </a:solidFill>
                <a:latin typeface="Consolas" panose="020B0609020204030204" pitchFamily="49" charset="0"/>
              </a:rPr>
              <a:t>public:</a:t>
            </a:r>
            <a:endParaRPr lang="en-US" altLang="zh-CN" b="1" dirty="0">
              <a:solidFill>
                <a:srgbClr val="292929"/>
              </a:solidFill>
              <a:latin typeface="Consolas" panose="020B0609020204030204" pitchFamily="49" charset="0"/>
            </a:endParaRPr>
          </a:p>
          <a:p>
            <a:r>
              <a:rPr lang="en-US" altLang="zh-CN" b="1" dirty="0">
                <a:solidFill>
                  <a:srgbClr val="292929"/>
                </a:solidFill>
                <a:latin typeface="Consolas" panose="020B0609020204030204" pitchFamily="49" charset="0"/>
              </a:rPr>
              <a:t>    </a:t>
            </a:r>
            <a:r>
              <a:rPr lang="en-US" altLang="zh-CN" b="1" dirty="0" err="1">
                <a:solidFill>
                  <a:srgbClr val="185E73"/>
                </a:solidFill>
                <a:latin typeface="Consolas" panose="020B0609020204030204" pitchFamily="49" charset="0"/>
              </a:rPr>
              <a:t>ListNode</a:t>
            </a:r>
            <a:r>
              <a:rPr lang="en-US" altLang="zh-CN" b="1" dirty="0">
                <a:solidFill>
                  <a:srgbClr val="0F4A85"/>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err="1">
                <a:solidFill>
                  <a:srgbClr val="5E2CBC"/>
                </a:solidFill>
                <a:latin typeface="Consolas" panose="020B0609020204030204" pitchFamily="49" charset="0"/>
              </a:rPr>
              <a:t>getKthFromEnd</a:t>
            </a:r>
            <a:r>
              <a:rPr lang="en-US" altLang="zh-CN" b="1" dirty="0">
                <a:solidFill>
                  <a:srgbClr val="292929"/>
                </a:solidFill>
                <a:latin typeface="Consolas" panose="020B0609020204030204" pitchFamily="49" charset="0"/>
              </a:rPr>
              <a:t>(</a:t>
            </a:r>
            <a:r>
              <a:rPr lang="en-US" altLang="zh-CN" b="1" dirty="0" err="1">
                <a:solidFill>
                  <a:srgbClr val="185E73"/>
                </a:solidFill>
                <a:latin typeface="Consolas" panose="020B0609020204030204" pitchFamily="49" charset="0"/>
              </a:rPr>
              <a:t>ListNode</a:t>
            </a:r>
            <a:r>
              <a:rPr lang="en-US" altLang="zh-CN" b="1" dirty="0">
                <a:solidFill>
                  <a:srgbClr val="0F4A85"/>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head</a:t>
            </a:r>
            <a:r>
              <a:rPr lang="en-US" altLang="zh-CN"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int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k</a:t>
            </a:r>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a:t>
            </a:r>
            <a:r>
              <a:rPr lang="en-US" altLang="zh-CN" b="1" dirty="0" err="1">
                <a:solidFill>
                  <a:srgbClr val="292929"/>
                </a:solidFill>
                <a:latin typeface="Consolas" panose="020B0609020204030204" pitchFamily="49" charset="0"/>
              </a:rPr>
              <a:t>ListNode</a:t>
            </a:r>
            <a:r>
              <a:rPr lang="en-US" altLang="zh-CN" b="1" dirty="0">
                <a:solidFill>
                  <a:srgbClr val="292929"/>
                </a:solidFill>
                <a:latin typeface="Consolas" panose="020B0609020204030204" pitchFamily="49" charset="0"/>
              </a:rPr>
              <a: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p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head</a:t>
            </a:r>
            <a:r>
              <a:rPr lang="en-US" altLang="zh-CN" b="1" dirty="0">
                <a:solidFill>
                  <a:srgbClr val="292929"/>
                </a:solidFill>
                <a:latin typeface="Consolas" panose="020B0609020204030204" pitchFamily="49" charset="0"/>
              </a:rPr>
              <a: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q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head</a:t>
            </a:r>
            <a:r>
              <a:rPr lang="en-US" altLang="zh-CN" b="1" dirty="0">
                <a:solidFill>
                  <a:srgbClr val="292929"/>
                </a:solidFill>
                <a:latin typeface="Consolas" panose="020B0609020204030204" pitchFamily="49" charset="0"/>
              </a:rPr>
              <a:t>;</a:t>
            </a:r>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初始化</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while</a:t>
            </a:r>
            <a:r>
              <a:rPr lang="en-US" altLang="zh-CN" b="1" dirty="0">
                <a:solidFill>
                  <a:srgbClr val="292929"/>
                </a:solidFill>
                <a:latin typeface="Consolas" panose="020B0609020204030204" pitchFamily="49" charset="0"/>
              </a:rPr>
              <a:t>(</a:t>
            </a:r>
            <a:r>
              <a:rPr lang="en-US" altLang="zh-CN" b="1" dirty="0">
                <a:solidFill>
                  <a:srgbClr val="001080"/>
                </a:solidFill>
                <a:latin typeface="Consolas" panose="020B0609020204030204" pitchFamily="49" charset="0"/>
              </a:rPr>
              <a:t>k</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将 </a:t>
            </a:r>
            <a:r>
              <a:rPr lang="en-US" altLang="zh-CN" b="1" dirty="0">
                <a:solidFill>
                  <a:srgbClr val="515151"/>
                </a:solidFill>
                <a:latin typeface="Consolas" panose="020B0609020204030204" pitchFamily="49" charset="0"/>
              </a:rPr>
              <a:t>p</a:t>
            </a:r>
            <a:r>
              <a:rPr lang="zh-CN" altLang="en-US" b="1" dirty="0">
                <a:solidFill>
                  <a:srgbClr val="515151"/>
                </a:solidFill>
                <a:latin typeface="Consolas" panose="020B0609020204030204" pitchFamily="49" charset="0"/>
              </a:rPr>
              <a:t>指针移动 </a:t>
            </a:r>
            <a:r>
              <a:rPr lang="en-US" altLang="zh-CN" b="1" dirty="0">
                <a:solidFill>
                  <a:srgbClr val="515151"/>
                </a:solidFill>
                <a:latin typeface="Consolas" panose="020B0609020204030204" pitchFamily="49" charset="0"/>
              </a:rPr>
              <a:t>k </a:t>
            </a:r>
            <a:r>
              <a:rPr lang="zh-CN" altLang="en-US" b="1" dirty="0">
                <a:solidFill>
                  <a:srgbClr val="515151"/>
                </a:solidFill>
                <a:latin typeface="Consolas" panose="020B0609020204030204" pitchFamily="49" charset="0"/>
              </a:rPr>
              <a:t>次</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292929"/>
                </a:solidFill>
                <a:latin typeface="Consolas" panose="020B0609020204030204" pitchFamily="49" charset="0"/>
              </a:rPr>
              <a:t>p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p</a:t>
            </a:r>
            <a:r>
              <a:rPr lang="en-US" altLang="zh-CN" b="1" dirty="0">
                <a:solidFill>
                  <a:srgbClr val="292929"/>
                </a:solidFill>
                <a:latin typeface="Consolas" panose="020B0609020204030204" pitchFamily="49" charset="0"/>
              </a:rPr>
              <a:t>-&gt;</a:t>
            </a:r>
            <a:r>
              <a:rPr lang="en-US" altLang="zh-CN" b="1" dirty="0">
                <a:solidFill>
                  <a:srgbClr val="001080"/>
                </a:solidFill>
                <a:latin typeface="Consolas" panose="020B0609020204030204" pitchFamily="49" charset="0"/>
              </a:rPr>
              <a:t>next</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while</a:t>
            </a:r>
            <a:r>
              <a:rPr lang="en-US" altLang="zh-CN" b="1" dirty="0">
                <a:solidFill>
                  <a:srgbClr val="292929"/>
                </a:solidFill>
                <a:latin typeface="Consolas" panose="020B0609020204030204" pitchFamily="49" charset="0"/>
              </a:rPr>
              <a:t>(p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err="1">
                <a:solidFill>
                  <a:srgbClr val="0F4A85"/>
                </a:solidFill>
                <a:latin typeface="Consolas" panose="020B0609020204030204" pitchFamily="49" charset="0"/>
              </a:rPr>
              <a:t>nullptr</a:t>
            </a:r>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a:t>
            </a:r>
            <a:r>
              <a:rPr lang="en-US" altLang="zh-CN" b="1" dirty="0">
                <a:solidFill>
                  <a:srgbClr val="515151"/>
                </a:solidFill>
                <a:latin typeface="Consolas" panose="020B0609020204030204" pitchFamily="49" charset="0"/>
              </a:rPr>
              <a:t>//</a:t>
            </a:r>
            <a:r>
              <a:rPr lang="zh-CN" altLang="en-US" b="1" dirty="0">
                <a:solidFill>
                  <a:srgbClr val="515151"/>
                </a:solidFill>
                <a:latin typeface="Consolas" panose="020B0609020204030204" pitchFamily="49" charset="0"/>
              </a:rPr>
              <a:t>同时移动，直到 </a:t>
            </a:r>
            <a:r>
              <a:rPr lang="en-US" altLang="zh-CN" b="1" dirty="0">
                <a:solidFill>
                  <a:srgbClr val="515151"/>
                </a:solidFill>
                <a:latin typeface="Consolas" panose="020B0609020204030204" pitchFamily="49" charset="0"/>
              </a:rPr>
              <a:t>p == </a:t>
            </a:r>
            <a:r>
              <a:rPr lang="en-US" altLang="zh-CN" b="1" dirty="0" err="1">
                <a:solidFill>
                  <a:srgbClr val="515151"/>
                </a:solidFill>
                <a:latin typeface="Consolas" panose="020B0609020204030204" pitchFamily="49" charset="0"/>
              </a:rPr>
              <a:t>nullptr</a:t>
            </a:r>
            <a:endParaRPr lang="en-US" altLang="zh-CN" b="1" dirty="0">
              <a:solidFill>
                <a:srgbClr val="292929"/>
              </a:solidFill>
              <a:latin typeface="Consolas" panose="020B0609020204030204" pitchFamily="49" charset="0"/>
            </a:endParaRPr>
          </a:p>
          <a:p>
            <a:r>
              <a:rPr lang="en-US" altLang="zh-CN" b="1" dirty="0">
                <a:solidFill>
                  <a:srgbClr val="292929"/>
                </a:solidFill>
                <a:latin typeface="Consolas" panose="020B0609020204030204" pitchFamily="49" charset="0"/>
              </a:rPr>
              <a:t>            p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p</a:t>
            </a:r>
            <a:r>
              <a:rPr lang="en-US" altLang="zh-CN" b="1" dirty="0">
                <a:solidFill>
                  <a:srgbClr val="292929"/>
                </a:solidFill>
                <a:latin typeface="Consolas" panose="020B0609020204030204" pitchFamily="49" charset="0"/>
              </a:rPr>
              <a:t>-&gt;</a:t>
            </a:r>
            <a:r>
              <a:rPr lang="en-US" altLang="zh-CN" b="1" dirty="0">
                <a:solidFill>
                  <a:srgbClr val="001080"/>
                </a:solidFill>
                <a:latin typeface="Consolas" panose="020B0609020204030204" pitchFamily="49" charset="0"/>
              </a:rPr>
              <a:t>next</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q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q</a:t>
            </a:r>
            <a:r>
              <a:rPr lang="en-US" altLang="zh-CN" b="1" dirty="0">
                <a:solidFill>
                  <a:srgbClr val="292929"/>
                </a:solidFill>
                <a:latin typeface="Consolas" panose="020B0609020204030204" pitchFamily="49" charset="0"/>
              </a:rPr>
              <a:t>-&gt;</a:t>
            </a:r>
            <a:r>
              <a:rPr lang="en-US" altLang="zh-CN" b="1" dirty="0">
                <a:solidFill>
                  <a:srgbClr val="001080"/>
                </a:solidFill>
                <a:latin typeface="Consolas" panose="020B0609020204030204" pitchFamily="49" charset="0"/>
              </a:rPr>
              <a:t>next</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return</a:t>
            </a:r>
            <a:r>
              <a:rPr lang="en-US" altLang="zh-CN" b="1" dirty="0">
                <a:solidFill>
                  <a:srgbClr val="292929"/>
                </a:solidFill>
                <a:latin typeface="Consolas" panose="020B0609020204030204" pitchFamily="49" charset="0"/>
              </a:rPr>
              <a:t> q;</a:t>
            </a:r>
          </a:p>
          <a:p>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a:t>
            </a:r>
            <a:endParaRPr lang="en-US" altLang="zh-CN" b="1" dirty="0">
              <a:solidFill>
                <a:srgbClr val="292929"/>
              </a:solidFill>
              <a:effectLst/>
              <a:latin typeface="Consolas" panose="020B0609020204030204" pitchFamily="49" charset="0"/>
            </a:endParaRPr>
          </a:p>
        </p:txBody>
      </p:sp>
    </p:spTree>
    <p:extLst>
      <p:ext uri="{BB962C8B-B14F-4D97-AF65-F5344CB8AC3E}">
        <p14:creationId xmlns:p14="http://schemas.microsoft.com/office/powerpoint/2010/main" val="42536579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E2026-AB1A-4F17-A10E-72CE56277063}"/>
              </a:ext>
            </a:extLst>
          </p:cNvPr>
          <p:cNvSpPr>
            <a:spLocks noGrp="1"/>
          </p:cNvSpPr>
          <p:nvPr>
            <p:ph type="title"/>
          </p:nvPr>
        </p:nvSpPr>
        <p:spPr/>
        <p:txBody>
          <a:bodyPr/>
          <a:lstStyle/>
          <a:p>
            <a:r>
              <a:rPr lang="en-US" altLang="zh-CN" dirty="0">
                <a:hlinkClick r:id="rId2"/>
              </a:rPr>
              <a:t>143. </a:t>
            </a:r>
            <a:r>
              <a:rPr lang="zh-CN" altLang="en-US" dirty="0">
                <a:hlinkClick r:id="rId2"/>
              </a:rPr>
              <a:t>重排链表 </a:t>
            </a:r>
            <a:r>
              <a:rPr lang="en-US" altLang="zh-CN" dirty="0">
                <a:hlinkClick r:id="rId2"/>
              </a:rPr>
              <a:t>- </a:t>
            </a:r>
            <a:r>
              <a:rPr lang="zh-CN" altLang="en-US" dirty="0">
                <a:hlinkClick r:id="rId2"/>
              </a:rPr>
              <a:t>力扣（</a:t>
            </a:r>
            <a:r>
              <a:rPr lang="en-US" altLang="zh-CN" dirty="0" err="1">
                <a:hlinkClick r:id="rId2"/>
              </a:rPr>
              <a:t>LeetCode</a:t>
            </a:r>
            <a:r>
              <a:rPr lang="zh-CN" altLang="en-US" dirty="0">
                <a:hlinkClick r:id="rId2"/>
              </a:rPr>
              <a:t>）</a:t>
            </a:r>
            <a:endParaRPr lang="zh-CN" altLang="en-US" dirty="0"/>
          </a:p>
        </p:txBody>
      </p:sp>
      <p:sp>
        <p:nvSpPr>
          <p:cNvPr id="3" name="内容占位符 2">
            <a:extLst>
              <a:ext uri="{FF2B5EF4-FFF2-40B4-BE49-F238E27FC236}">
                <a16:creationId xmlns:a16="http://schemas.microsoft.com/office/drawing/2014/main" id="{213D0C71-64EB-4613-9233-C95975B98B67}"/>
              </a:ext>
            </a:extLst>
          </p:cNvPr>
          <p:cNvSpPr>
            <a:spLocks noGrp="1"/>
          </p:cNvSpPr>
          <p:nvPr>
            <p:ph sz="half" idx="1"/>
          </p:nvPr>
        </p:nvSpPr>
        <p:spPr/>
        <p:txBody>
          <a:bodyPr/>
          <a:lstStyle/>
          <a:p>
            <a:r>
              <a:rPr lang="zh-CN" altLang="en-US" sz="2400" dirty="0"/>
              <a:t>给定一个单链表 </a:t>
            </a:r>
            <a:r>
              <a:rPr lang="en-US" altLang="zh-CN" sz="2400" dirty="0"/>
              <a:t>L </a:t>
            </a:r>
            <a:r>
              <a:rPr lang="zh-CN" altLang="en-US" sz="2400" dirty="0"/>
              <a:t>的头节点 </a:t>
            </a:r>
            <a:r>
              <a:rPr lang="en-US" altLang="zh-CN" sz="2400" dirty="0"/>
              <a:t>head </a:t>
            </a:r>
            <a:r>
              <a:rPr lang="zh-CN" altLang="en-US" sz="2400" dirty="0"/>
              <a:t>，单链表 </a:t>
            </a:r>
            <a:r>
              <a:rPr lang="en-US" altLang="zh-CN" sz="2400" dirty="0"/>
              <a:t>L </a:t>
            </a:r>
            <a:r>
              <a:rPr lang="zh-CN" altLang="en-US" sz="2400" dirty="0"/>
              <a:t>表示为：</a:t>
            </a:r>
          </a:p>
          <a:p>
            <a:r>
              <a:rPr lang="en-US" altLang="zh-CN" sz="2400" dirty="0"/>
              <a:t>L0 → L1 → … → Ln - 1 → Ln</a:t>
            </a:r>
          </a:p>
          <a:p>
            <a:r>
              <a:rPr lang="zh-CN" altLang="en-US" sz="2400" dirty="0"/>
              <a:t>请将其重新排列后变为：</a:t>
            </a:r>
          </a:p>
          <a:p>
            <a:r>
              <a:rPr lang="en-US" altLang="zh-CN" sz="2400" dirty="0"/>
              <a:t>L0 → Ln → L1 → Ln - 1 → L2 → Ln - 2 → …</a:t>
            </a:r>
          </a:p>
          <a:p>
            <a:r>
              <a:rPr lang="zh-CN" altLang="en-US" sz="2400" dirty="0"/>
              <a:t>不能只是单纯的改变节点内部的值，而是需要实际的进行节点交换。</a:t>
            </a:r>
            <a:endParaRPr lang="en-US" altLang="zh-CN" sz="2400" dirty="0"/>
          </a:p>
          <a:p>
            <a:r>
              <a:rPr lang="zh-CN" altLang="en-US" sz="2400" b="1" dirty="0"/>
              <a:t>方法：寻找链表中点 </a:t>
            </a:r>
            <a:r>
              <a:rPr lang="en-US" altLang="zh-CN" sz="2400" b="1" dirty="0"/>
              <a:t>+ </a:t>
            </a:r>
            <a:r>
              <a:rPr lang="zh-CN" altLang="en-US" sz="2400" b="1" dirty="0"/>
              <a:t>链表逆序 </a:t>
            </a:r>
            <a:r>
              <a:rPr lang="en-US" altLang="zh-CN" sz="2400" b="1" dirty="0"/>
              <a:t>+ </a:t>
            </a:r>
            <a:r>
              <a:rPr lang="zh-CN" altLang="en-US" sz="2400" b="1" dirty="0"/>
              <a:t>合并链表</a:t>
            </a:r>
          </a:p>
          <a:p>
            <a:pPr marL="0" indent="0">
              <a:buNone/>
            </a:pPr>
            <a:endParaRPr lang="zh-CN" altLang="en-US" sz="2400" dirty="0"/>
          </a:p>
        </p:txBody>
      </p:sp>
      <p:sp>
        <p:nvSpPr>
          <p:cNvPr id="5" name="内容占位符 4">
            <a:extLst>
              <a:ext uri="{FF2B5EF4-FFF2-40B4-BE49-F238E27FC236}">
                <a16:creationId xmlns:a16="http://schemas.microsoft.com/office/drawing/2014/main" id="{F4D12912-5751-43EB-96CB-AFDD586A23E0}"/>
              </a:ext>
            </a:extLst>
          </p:cNvPr>
          <p:cNvSpPr>
            <a:spLocks noGrp="1"/>
          </p:cNvSpPr>
          <p:nvPr>
            <p:ph sz="half" idx="2"/>
          </p:nvPr>
        </p:nvSpPr>
        <p:spPr/>
        <p:txBody>
          <a:bodyPr/>
          <a:lstStyle/>
          <a:p>
            <a:pPr marL="457200" indent="-457200">
              <a:buFont typeface="+mj-lt"/>
              <a:buAutoNum type="arabicPeriod"/>
            </a:pPr>
            <a:r>
              <a:rPr lang="zh-CN" altLang="en-US" sz="2400" dirty="0"/>
              <a:t>找到原链表的中点（参考「</a:t>
            </a:r>
            <a:r>
              <a:rPr lang="en-US" altLang="zh-CN" sz="2400" dirty="0">
                <a:hlinkClick r:id="rId3"/>
              </a:rPr>
              <a:t>876. </a:t>
            </a:r>
            <a:r>
              <a:rPr lang="zh-CN" altLang="en-US" sz="2400" dirty="0">
                <a:hlinkClick r:id="rId3"/>
              </a:rPr>
              <a:t>链表的中间结点 </a:t>
            </a:r>
            <a:r>
              <a:rPr lang="en-US" altLang="zh-CN" sz="2400" dirty="0">
                <a:hlinkClick r:id="rId3"/>
              </a:rPr>
              <a:t>- </a:t>
            </a:r>
            <a:r>
              <a:rPr lang="zh-CN" altLang="en-US" sz="2400" dirty="0">
                <a:hlinkClick r:id="rId3"/>
              </a:rPr>
              <a:t>力扣（</a:t>
            </a:r>
            <a:r>
              <a:rPr lang="en-US" altLang="zh-CN" sz="2400" dirty="0" err="1">
                <a:hlinkClick r:id="rId3"/>
              </a:rPr>
              <a:t>LeetCode</a:t>
            </a:r>
            <a:r>
              <a:rPr lang="zh-CN" altLang="en-US" sz="2400" dirty="0">
                <a:hlinkClick r:id="rId3"/>
              </a:rPr>
              <a:t>）</a:t>
            </a:r>
            <a:r>
              <a:rPr lang="zh-CN" altLang="en-US" sz="2400" dirty="0"/>
              <a:t>」）。我们可以使用快慢指针来 </a:t>
            </a:r>
            <a:r>
              <a:rPr lang="en-US" altLang="zh-CN" sz="2400" dirty="0"/>
              <a:t>O(N) </a:t>
            </a:r>
            <a:r>
              <a:rPr lang="zh-CN" altLang="en-US" sz="2400" dirty="0"/>
              <a:t>地找到链表的中间节点。</a:t>
            </a:r>
            <a:endParaRPr lang="en-US" altLang="zh-CN" sz="2400" dirty="0"/>
          </a:p>
          <a:p>
            <a:pPr marL="457200" indent="-457200">
              <a:buFont typeface="+mj-lt"/>
              <a:buAutoNum type="arabicPeriod"/>
            </a:pPr>
            <a:r>
              <a:rPr lang="zh-CN" altLang="en-US" sz="2400" dirty="0"/>
              <a:t>将原链表的右半端反转（参考「</a:t>
            </a:r>
            <a:r>
              <a:rPr lang="en-US" altLang="zh-CN" sz="2400" dirty="0">
                <a:hlinkClick r:id="rId4"/>
              </a:rPr>
              <a:t>206. </a:t>
            </a:r>
            <a:r>
              <a:rPr lang="zh-CN" altLang="en-US" sz="2400" dirty="0">
                <a:hlinkClick r:id="rId4"/>
              </a:rPr>
              <a:t>反转链表 </a:t>
            </a:r>
            <a:r>
              <a:rPr lang="en-US" altLang="zh-CN" sz="2400" dirty="0">
                <a:hlinkClick r:id="rId4"/>
              </a:rPr>
              <a:t>- </a:t>
            </a:r>
            <a:r>
              <a:rPr lang="zh-CN" altLang="en-US" sz="2400" dirty="0">
                <a:hlinkClick r:id="rId4"/>
              </a:rPr>
              <a:t>力扣（</a:t>
            </a:r>
            <a:r>
              <a:rPr lang="en-US" altLang="zh-CN" sz="2400" dirty="0" err="1">
                <a:hlinkClick r:id="rId4"/>
              </a:rPr>
              <a:t>LeetCode</a:t>
            </a:r>
            <a:r>
              <a:rPr lang="zh-CN" altLang="en-US" sz="2400" dirty="0">
                <a:hlinkClick r:id="rId4"/>
              </a:rPr>
              <a:t>）</a:t>
            </a:r>
            <a:r>
              <a:rPr lang="zh-CN" altLang="en-US" sz="2400" dirty="0"/>
              <a:t>」）。我们可以使用迭代法实现链表的反转。</a:t>
            </a:r>
            <a:endParaRPr lang="en-US" altLang="zh-CN" sz="2400" dirty="0"/>
          </a:p>
          <a:p>
            <a:pPr marL="457200" indent="-457200">
              <a:buFont typeface="+mj-lt"/>
              <a:buAutoNum type="arabicPeriod"/>
            </a:pPr>
            <a:r>
              <a:rPr lang="zh-CN" altLang="en-US" sz="2400" dirty="0"/>
              <a:t>将原链表的两端合并。因为两链表长度相差不超过 </a:t>
            </a:r>
            <a:r>
              <a:rPr lang="en-US" altLang="zh-CN" sz="2400" dirty="0"/>
              <a:t>1</a:t>
            </a:r>
            <a:r>
              <a:rPr lang="zh-CN" altLang="en-US" sz="2400" dirty="0"/>
              <a:t>，因此直接合并即可。</a:t>
            </a:r>
          </a:p>
        </p:txBody>
      </p:sp>
    </p:spTree>
    <p:extLst>
      <p:ext uri="{BB962C8B-B14F-4D97-AF65-F5344CB8AC3E}">
        <p14:creationId xmlns:p14="http://schemas.microsoft.com/office/powerpoint/2010/main" val="16153949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56B1362-70D9-4BEE-88F5-BD0515B154CD}"/>
              </a:ext>
            </a:extLst>
          </p:cNvPr>
          <p:cNvSpPr/>
          <p:nvPr/>
        </p:nvSpPr>
        <p:spPr>
          <a:xfrm>
            <a:off x="839416" y="116632"/>
            <a:ext cx="11352584" cy="6494085"/>
          </a:xfrm>
          <a:prstGeom prst="rect">
            <a:avLst/>
          </a:prstGeom>
        </p:spPr>
        <p:txBody>
          <a:bodyPr wrap="square" numCol="2" spcCol="360000">
            <a:spAutoFit/>
          </a:bodyPr>
          <a:lstStyle/>
          <a:p>
            <a:r>
              <a:rPr lang="en-US" altLang="zh-CN" sz="1600" b="1" dirty="0">
                <a:solidFill>
                  <a:srgbClr val="0F4A85"/>
                </a:solidFill>
                <a:latin typeface="Consolas" panose="020B0609020204030204" pitchFamily="49" charset="0"/>
              </a:rPr>
              <a:t>class</a:t>
            </a:r>
            <a:r>
              <a:rPr lang="en-US" altLang="zh-CN" sz="1600" b="1" dirty="0">
                <a:solidFill>
                  <a:srgbClr val="292929"/>
                </a:solidFill>
                <a:latin typeface="Consolas" panose="020B0609020204030204" pitchFamily="49" charset="0"/>
              </a:rPr>
              <a:t> </a:t>
            </a:r>
            <a:r>
              <a:rPr lang="en-US" altLang="zh-CN" sz="1600" b="1" dirty="0">
                <a:solidFill>
                  <a:srgbClr val="185E73"/>
                </a:solidFill>
                <a:latin typeface="Consolas" panose="020B0609020204030204" pitchFamily="49" charset="0"/>
              </a:rPr>
              <a:t>Solution</a:t>
            </a:r>
            <a:r>
              <a:rPr lang="en-US" altLang="zh-CN" sz="1600" b="1" dirty="0">
                <a:solidFill>
                  <a:srgbClr val="292929"/>
                </a:solidFill>
                <a:latin typeface="Consolas" panose="020B0609020204030204" pitchFamily="49" charset="0"/>
              </a:rPr>
              <a:t> {</a:t>
            </a:r>
          </a:p>
          <a:p>
            <a:r>
              <a:rPr lang="en-US" altLang="zh-CN" sz="1600" b="1" dirty="0">
                <a:solidFill>
                  <a:srgbClr val="0F4A85"/>
                </a:solidFill>
                <a:latin typeface="Consolas" panose="020B0609020204030204" pitchFamily="49" charset="0"/>
              </a:rPr>
              <a:t>public:</a:t>
            </a:r>
            <a:endParaRPr lang="en-US" altLang="zh-CN" sz="1600" b="1" dirty="0">
              <a:solidFill>
                <a:srgbClr val="292929"/>
              </a:solidFill>
              <a:latin typeface="Consolas" panose="020B0609020204030204" pitchFamily="49" charset="0"/>
            </a:endParaRPr>
          </a:p>
          <a:p>
            <a:r>
              <a:rPr lang="en-US" altLang="zh-CN" sz="1600" b="1" dirty="0">
                <a:solidFill>
                  <a:srgbClr val="292929"/>
                </a:solidFill>
                <a:latin typeface="Consolas" panose="020B0609020204030204" pitchFamily="49" charset="0"/>
              </a:rPr>
              <a:t>    </a:t>
            </a:r>
            <a:r>
              <a:rPr lang="en-US" altLang="zh-CN" sz="1600" b="1" dirty="0">
                <a:solidFill>
                  <a:srgbClr val="0F4A85"/>
                </a:solidFill>
                <a:latin typeface="Consolas" panose="020B0609020204030204" pitchFamily="49" charset="0"/>
              </a:rPr>
              <a:t>void</a:t>
            </a:r>
            <a:r>
              <a:rPr lang="en-US" altLang="zh-CN" sz="1600" b="1" dirty="0">
                <a:solidFill>
                  <a:srgbClr val="292929"/>
                </a:solidFill>
                <a:latin typeface="Consolas" panose="020B0609020204030204" pitchFamily="49" charset="0"/>
              </a:rPr>
              <a:t> </a:t>
            </a:r>
            <a:r>
              <a:rPr lang="en-US" altLang="zh-CN" sz="1600" b="1" dirty="0" err="1">
                <a:solidFill>
                  <a:srgbClr val="5E2CBC"/>
                </a:solidFill>
                <a:latin typeface="Consolas" panose="020B0609020204030204" pitchFamily="49" charset="0"/>
              </a:rPr>
              <a:t>reorderList</a:t>
            </a:r>
            <a:r>
              <a:rPr lang="en-US" altLang="zh-CN" sz="1600" b="1" dirty="0">
                <a:solidFill>
                  <a:srgbClr val="292929"/>
                </a:solidFill>
                <a:latin typeface="Consolas" panose="020B0609020204030204" pitchFamily="49" charset="0"/>
              </a:rPr>
              <a:t>(</a:t>
            </a:r>
            <a:r>
              <a:rPr lang="en-US" altLang="zh-CN" sz="1600" b="1" dirty="0" err="1">
                <a:solidFill>
                  <a:srgbClr val="185E73"/>
                </a:solidFill>
                <a:latin typeface="Consolas" panose="020B0609020204030204" pitchFamily="49" charset="0"/>
              </a:rPr>
              <a:t>ListNode</a:t>
            </a:r>
            <a:r>
              <a:rPr lang="en-US" altLang="zh-CN" sz="1600" b="1" dirty="0">
                <a:solidFill>
                  <a:srgbClr val="0F4A85"/>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head</a:t>
            </a:r>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a:solidFill>
                  <a:srgbClr val="B5200D"/>
                </a:solidFill>
                <a:latin typeface="Consolas" panose="020B0609020204030204" pitchFamily="49" charset="0"/>
              </a:rPr>
              <a:t>if</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head</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0F4A85"/>
                </a:solidFill>
                <a:latin typeface="Consolas" panose="020B0609020204030204" pitchFamily="49" charset="0"/>
              </a:rPr>
              <a:t>nullptr</a:t>
            </a:r>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a:solidFill>
                  <a:srgbClr val="B5200D"/>
                </a:solidFill>
                <a:latin typeface="Consolas" panose="020B0609020204030204" pitchFamily="49" charset="0"/>
              </a:rPr>
              <a:t>return</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mid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5E2CBC"/>
                </a:solidFill>
                <a:latin typeface="Consolas" panose="020B0609020204030204" pitchFamily="49" charset="0"/>
              </a:rPr>
              <a:t>middleNode</a:t>
            </a:r>
            <a:r>
              <a:rPr lang="en-US" altLang="zh-CN" sz="1600" b="1" dirty="0">
                <a:solidFill>
                  <a:srgbClr val="292929"/>
                </a:solidFill>
                <a:latin typeface="Consolas" panose="020B0609020204030204" pitchFamily="49" charset="0"/>
              </a:rPr>
              <a:t>(</a:t>
            </a:r>
            <a:r>
              <a:rPr lang="en-US" altLang="zh-CN" sz="1600" b="1" dirty="0">
                <a:solidFill>
                  <a:srgbClr val="001080"/>
                </a:solidFill>
                <a:latin typeface="Consolas" panose="020B0609020204030204" pitchFamily="49" charset="0"/>
              </a:rPr>
              <a:t>head</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l1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head</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l2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mid</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mid</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0F4A85"/>
                </a:solidFill>
                <a:latin typeface="Consolas" panose="020B0609020204030204" pitchFamily="49" charset="0"/>
              </a:rPr>
              <a:t>nullptr</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l2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5E2CBC"/>
                </a:solidFill>
                <a:latin typeface="Consolas" panose="020B0609020204030204" pitchFamily="49" charset="0"/>
              </a:rPr>
              <a:t>reverseList</a:t>
            </a:r>
            <a:r>
              <a:rPr lang="en-US" altLang="zh-CN" sz="1600" b="1" dirty="0">
                <a:solidFill>
                  <a:srgbClr val="292929"/>
                </a:solidFill>
                <a:latin typeface="Consolas" panose="020B0609020204030204" pitchFamily="49" charset="0"/>
              </a:rPr>
              <a:t>(l2);</a:t>
            </a:r>
          </a:p>
          <a:p>
            <a:r>
              <a:rPr lang="en-US" altLang="zh-CN" sz="1600" b="1" dirty="0">
                <a:solidFill>
                  <a:srgbClr val="292929"/>
                </a:solidFill>
                <a:latin typeface="Consolas" panose="020B0609020204030204" pitchFamily="49" charset="0"/>
              </a:rPr>
              <a:t>        </a:t>
            </a:r>
            <a:r>
              <a:rPr lang="en-US" altLang="zh-CN" sz="1600" b="1" dirty="0" err="1">
                <a:solidFill>
                  <a:srgbClr val="5E2CBC"/>
                </a:solidFill>
                <a:latin typeface="Consolas" panose="020B0609020204030204" pitchFamily="49" charset="0"/>
              </a:rPr>
              <a:t>mergeList</a:t>
            </a:r>
            <a:r>
              <a:rPr lang="en-US" altLang="zh-CN" sz="1600" b="1" dirty="0">
                <a:solidFill>
                  <a:srgbClr val="292929"/>
                </a:solidFill>
                <a:latin typeface="Consolas" panose="020B0609020204030204" pitchFamily="49" charset="0"/>
              </a:rPr>
              <a:t>(l1, l2);</a:t>
            </a:r>
          </a:p>
          <a:p>
            <a:r>
              <a:rPr lang="en-US" altLang="zh-CN" sz="1600" b="1" dirty="0">
                <a:solidFill>
                  <a:srgbClr val="292929"/>
                </a:solidFill>
                <a:latin typeface="Consolas" panose="020B0609020204030204" pitchFamily="49" charset="0"/>
              </a:rPr>
              <a:t>    }</a:t>
            </a:r>
          </a:p>
          <a:p>
            <a:br>
              <a:rPr lang="en-US" altLang="zh-CN" sz="1600" b="1" dirty="0">
                <a:solidFill>
                  <a:srgbClr val="292929"/>
                </a:solidFill>
                <a:latin typeface="Consolas" panose="020B0609020204030204" pitchFamily="49" charset="0"/>
              </a:rPr>
            </a:br>
            <a:r>
              <a:rPr lang="en-US" altLang="zh-CN" sz="1600" b="1" dirty="0">
                <a:solidFill>
                  <a:srgbClr val="292929"/>
                </a:solidFill>
                <a:latin typeface="Consolas" panose="020B0609020204030204" pitchFamily="49" charset="0"/>
              </a:rPr>
              <a:t>    </a:t>
            </a:r>
            <a:r>
              <a:rPr lang="en-US" altLang="zh-CN" sz="1600" b="1" dirty="0" err="1">
                <a:solidFill>
                  <a:srgbClr val="185E73"/>
                </a:solidFill>
                <a:latin typeface="Consolas" panose="020B0609020204030204" pitchFamily="49" charset="0"/>
              </a:rPr>
              <a:t>ListNode</a:t>
            </a:r>
            <a:r>
              <a:rPr lang="en-US" altLang="zh-CN" sz="1600" b="1" dirty="0">
                <a:solidFill>
                  <a:srgbClr val="0F4A85"/>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5E2CBC"/>
                </a:solidFill>
                <a:latin typeface="Consolas" panose="020B0609020204030204" pitchFamily="49" charset="0"/>
              </a:rPr>
              <a:t>middleNode</a:t>
            </a:r>
            <a:r>
              <a:rPr lang="en-US" altLang="zh-CN" sz="1600" b="1" dirty="0">
                <a:solidFill>
                  <a:srgbClr val="292929"/>
                </a:solidFill>
                <a:latin typeface="Consolas" panose="020B0609020204030204" pitchFamily="49" charset="0"/>
              </a:rPr>
              <a:t>(</a:t>
            </a:r>
            <a:r>
              <a:rPr lang="en-US" altLang="zh-CN" sz="1600" b="1" dirty="0" err="1">
                <a:solidFill>
                  <a:srgbClr val="185E73"/>
                </a:solidFill>
                <a:latin typeface="Consolas" panose="020B0609020204030204" pitchFamily="49" charset="0"/>
              </a:rPr>
              <a:t>ListNode</a:t>
            </a:r>
            <a:r>
              <a:rPr lang="en-US" altLang="zh-CN" sz="1600" b="1" dirty="0">
                <a:solidFill>
                  <a:srgbClr val="0F4A85"/>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head</a:t>
            </a:r>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slow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head</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fast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head</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a:solidFill>
                  <a:srgbClr val="B5200D"/>
                </a:solidFill>
                <a:latin typeface="Consolas" panose="020B0609020204030204" pitchFamily="49" charset="0"/>
              </a:rPr>
              <a:t>while</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fast</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0F4A85"/>
                </a:solidFill>
                <a:latin typeface="Consolas" panose="020B0609020204030204" pitchFamily="49" charset="0"/>
              </a:rPr>
              <a:t>nullptr</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&amp;&amp;</a:t>
            </a:r>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fast</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0F4A85"/>
                </a:solidFill>
                <a:latin typeface="Consolas" panose="020B0609020204030204" pitchFamily="49" charset="0"/>
              </a:rPr>
              <a:t>nullptr</a:t>
            </a:r>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slow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slow</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fast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fast</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a:solidFill>
                  <a:srgbClr val="B5200D"/>
                </a:solidFill>
                <a:latin typeface="Consolas" panose="020B0609020204030204" pitchFamily="49" charset="0"/>
              </a:rPr>
              <a:t>return</a:t>
            </a:r>
            <a:r>
              <a:rPr lang="en-US" altLang="zh-CN" sz="1600" b="1" dirty="0">
                <a:solidFill>
                  <a:srgbClr val="292929"/>
                </a:solidFill>
                <a:latin typeface="Consolas" panose="020B0609020204030204" pitchFamily="49" charset="0"/>
              </a:rPr>
              <a:t> slow;</a:t>
            </a:r>
          </a:p>
          <a:p>
            <a:r>
              <a:rPr lang="en-US" altLang="zh-CN" sz="1600" b="1" dirty="0">
                <a:solidFill>
                  <a:srgbClr val="292929"/>
                </a:solidFill>
                <a:latin typeface="Consolas" panose="020B0609020204030204" pitchFamily="49" charset="0"/>
              </a:rPr>
              <a:t>    }</a:t>
            </a:r>
          </a:p>
          <a:p>
            <a:br>
              <a:rPr lang="en-US" altLang="zh-CN" sz="1600" b="1" dirty="0">
                <a:solidFill>
                  <a:srgbClr val="292929"/>
                </a:solidFill>
                <a:latin typeface="Consolas" panose="020B0609020204030204" pitchFamily="49" charset="0"/>
              </a:rPr>
            </a:br>
            <a:r>
              <a:rPr lang="en-US" altLang="zh-CN" sz="1600" b="1" dirty="0">
                <a:solidFill>
                  <a:srgbClr val="292929"/>
                </a:solidFill>
                <a:latin typeface="Consolas" panose="020B0609020204030204" pitchFamily="49" charset="0"/>
              </a:rPr>
              <a:t>    </a:t>
            </a:r>
            <a:r>
              <a:rPr lang="en-US" altLang="zh-CN" sz="1600" b="1" dirty="0" err="1">
                <a:solidFill>
                  <a:srgbClr val="185E73"/>
                </a:solidFill>
                <a:latin typeface="Consolas" panose="020B0609020204030204" pitchFamily="49" charset="0"/>
              </a:rPr>
              <a:t>ListNode</a:t>
            </a:r>
            <a:r>
              <a:rPr lang="en-US" altLang="zh-CN" sz="1600" b="1" dirty="0">
                <a:solidFill>
                  <a:srgbClr val="0F4A85"/>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5E2CBC"/>
                </a:solidFill>
                <a:latin typeface="Consolas" panose="020B0609020204030204" pitchFamily="49" charset="0"/>
              </a:rPr>
              <a:t>reverseList</a:t>
            </a:r>
            <a:r>
              <a:rPr lang="en-US" altLang="zh-CN" sz="1600" b="1" dirty="0">
                <a:solidFill>
                  <a:srgbClr val="292929"/>
                </a:solidFill>
                <a:latin typeface="Consolas" panose="020B0609020204030204" pitchFamily="49" charset="0"/>
              </a:rPr>
              <a:t>(</a:t>
            </a:r>
            <a:r>
              <a:rPr lang="en-US" altLang="zh-CN" sz="1600" b="1" dirty="0" err="1">
                <a:solidFill>
                  <a:srgbClr val="185E73"/>
                </a:solidFill>
                <a:latin typeface="Consolas" panose="020B0609020204030204" pitchFamily="49" charset="0"/>
              </a:rPr>
              <a:t>ListNode</a:t>
            </a:r>
            <a:r>
              <a:rPr lang="en-US" altLang="zh-CN" sz="1600" b="1" dirty="0">
                <a:solidFill>
                  <a:srgbClr val="0F4A85"/>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head</a:t>
            </a:r>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prev</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0F4A85"/>
                </a:solidFill>
                <a:latin typeface="Consolas" panose="020B0609020204030204" pitchFamily="49" charset="0"/>
              </a:rPr>
              <a:t>nullptr</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curr</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head</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a:solidFill>
                  <a:srgbClr val="B5200D"/>
                </a:solidFill>
                <a:latin typeface="Consolas" panose="020B0609020204030204" pitchFamily="49" charset="0"/>
              </a:rPr>
              <a:t>while</a:t>
            </a:r>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curr</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0F4A85"/>
                </a:solidFill>
                <a:latin typeface="Consolas" panose="020B0609020204030204" pitchFamily="49" charset="0"/>
              </a:rPr>
              <a:t>nullptr</a:t>
            </a:r>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nextTemp</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001080"/>
                </a:solidFill>
                <a:latin typeface="Consolas" panose="020B0609020204030204" pitchFamily="49" charset="0"/>
              </a:rPr>
              <a:t>curr</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err="1">
                <a:solidFill>
                  <a:srgbClr val="001080"/>
                </a:solidFill>
                <a:latin typeface="Consolas" panose="020B0609020204030204" pitchFamily="49" charset="0"/>
              </a:rPr>
              <a:t>curr</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prev</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prev</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curr</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curr</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nextTemp</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a:solidFill>
                  <a:srgbClr val="B5200D"/>
                </a:solidFill>
                <a:latin typeface="Consolas" panose="020B0609020204030204" pitchFamily="49" charset="0"/>
              </a:rPr>
              <a:t>return</a:t>
            </a:r>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prev</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p>
          <a:p>
            <a:br>
              <a:rPr lang="en-US" altLang="zh-CN" sz="1600" b="1" dirty="0">
                <a:solidFill>
                  <a:srgbClr val="292929"/>
                </a:solidFill>
                <a:latin typeface="Consolas" panose="020B0609020204030204" pitchFamily="49" charset="0"/>
              </a:rPr>
            </a:br>
            <a:r>
              <a:rPr lang="en-US" altLang="zh-CN" sz="1600" b="1" dirty="0">
                <a:solidFill>
                  <a:srgbClr val="292929"/>
                </a:solidFill>
                <a:latin typeface="Consolas" panose="020B0609020204030204" pitchFamily="49" charset="0"/>
              </a:rPr>
              <a:t>    </a:t>
            </a:r>
            <a:r>
              <a:rPr lang="en-US" altLang="zh-CN" sz="1600" b="1" dirty="0">
                <a:solidFill>
                  <a:srgbClr val="0F4A85"/>
                </a:solidFill>
                <a:latin typeface="Consolas" panose="020B0609020204030204" pitchFamily="49" charset="0"/>
              </a:rPr>
              <a:t>void</a:t>
            </a:r>
            <a:r>
              <a:rPr lang="en-US" altLang="zh-CN" sz="1600" b="1" dirty="0">
                <a:solidFill>
                  <a:srgbClr val="292929"/>
                </a:solidFill>
                <a:latin typeface="Consolas" panose="020B0609020204030204" pitchFamily="49" charset="0"/>
              </a:rPr>
              <a:t> </a:t>
            </a:r>
            <a:r>
              <a:rPr lang="en-US" altLang="zh-CN" sz="1600" b="1" dirty="0" err="1">
                <a:solidFill>
                  <a:srgbClr val="5E2CBC"/>
                </a:solidFill>
                <a:latin typeface="Consolas" panose="020B0609020204030204" pitchFamily="49" charset="0"/>
              </a:rPr>
              <a:t>mergeList</a:t>
            </a:r>
            <a:r>
              <a:rPr lang="en-US" altLang="zh-CN" sz="1600" b="1" dirty="0">
                <a:solidFill>
                  <a:srgbClr val="292929"/>
                </a:solidFill>
                <a:latin typeface="Consolas" panose="020B0609020204030204" pitchFamily="49" charset="0"/>
              </a:rPr>
              <a:t>(</a:t>
            </a:r>
            <a:r>
              <a:rPr lang="en-US" altLang="zh-CN" sz="1600" b="1" dirty="0" err="1">
                <a:solidFill>
                  <a:srgbClr val="185E73"/>
                </a:solidFill>
                <a:latin typeface="Consolas" panose="020B0609020204030204" pitchFamily="49" charset="0"/>
              </a:rPr>
              <a:t>ListNode</a:t>
            </a:r>
            <a:r>
              <a:rPr lang="en-US" altLang="zh-CN" sz="1600" b="1" dirty="0">
                <a:solidFill>
                  <a:srgbClr val="0F4A85"/>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l1</a:t>
            </a:r>
            <a:r>
              <a:rPr lang="en-US" altLang="zh-CN" sz="1600" b="1" dirty="0">
                <a:solidFill>
                  <a:srgbClr val="292929"/>
                </a:solidFill>
                <a:latin typeface="Consolas" panose="020B0609020204030204" pitchFamily="49" charset="0"/>
              </a:rPr>
              <a:t>, </a:t>
            </a:r>
            <a:r>
              <a:rPr lang="en-US" altLang="zh-CN" sz="1600" b="1" dirty="0" err="1">
                <a:solidFill>
                  <a:srgbClr val="185E73"/>
                </a:solidFill>
                <a:latin typeface="Consolas" panose="020B0609020204030204" pitchFamily="49" charset="0"/>
              </a:rPr>
              <a:t>ListNode</a:t>
            </a:r>
            <a:r>
              <a:rPr lang="en-US" altLang="zh-CN" sz="1600" b="1" dirty="0">
                <a:solidFill>
                  <a:srgbClr val="0F4A85"/>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l2</a:t>
            </a:r>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l1_tmp;</a:t>
            </a:r>
          </a:p>
          <a:p>
            <a:r>
              <a:rPr lang="en-US" altLang="zh-CN" sz="1600" b="1" dirty="0">
                <a:solidFill>
                  <a:srgbClr val="292929"/>
                </a:solidFill>
                <a:latin typeface="Consolas" panose="020B0609020204030204" pitchFamily="49" charset="0"/>
              </a:rPr>
              <a:t>        </a:t>
            </a:r>
            <a:r>
              <a:rPr lang="en-US" altLang="zh-CN" sz="1600" b="1" dirty="0" err="1">
                <a:solidFill>
                  <a:srgbClr val="292929"/>
                </a:solidFill>
                <a:latin typeface="Consolas" panose="020B0609020204030204" pitchFamily="49" charset="0"/>
              </a:rPr>
              <a:t>ListNode</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l2_tmp;</a:t>
            </a:r>
          </a:p>
          <a:p>
            <a:r>
              <a:rPr lang="en-US" altLang="zh-CN" sz="1600" b="1" dirty="0">
                <a:solidFill>
                  <a:srgbClr val="292929"/>
                </a:solidFill>
                <a:latin typeface="Consolas" panose="020B0609020204030204" pitchFamily="49" charset="0"/>
              </a:rPr>
              <a:t>        </a:t>
            </a:r>
            <a:r>
              <a:rPr lang="en-US" altLang="zh-CN" sz="1600" b="1" dirty="0">
                <a:solidFill>
                  <a:srgbClr val="B5200D"/>
                </a:solidFill>
                <a:latin typeface="Consolas" panose="020B0609020204030204" pitchFamily="49" charset="0"/>
              </a:rPr>
              <a:t>while</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l1</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0F4A85"/>
                </a:solidFill>
                <a:latin typeface="Consolas" panose="020B0609020204030204" pitchFamily="49" charset="0"/>
              </a:rPr>
              <a:t>nullptr</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&amp;&amp;</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l2</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err="1">
                <a:solidFill>
                  <a:srgbClr val="0F4A85"/>
                </a:solidFill>
                <a:latin typeface="Consolas" panose="020B0609020204030204" pitchFamily="49" charset="0"/>
              </a:rPr>
              <a:t>nullptr</a:t>
            </a:r>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l1_tmp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l1</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l2_tmp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l2</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a:t>
            </a:r>
          </a:p>
          <a:p>
            <a:br>
              <a:rPr lang="en-US" altLang="zh-CN" sz="1600" b="1" dirty="0">
                <a:solidFill>
                  <a:srgbClr val="292929"/>
                </a:solidFill>
                <a:latin typeface="Consolas" panose="020B0609020204030204" pitchFamily="49" charset="0"/>
              </a:rPr>
            </a:b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l1</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l2</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l1</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l1_tmp;</a:t>
            </a:r>
          </a:p>
          <a:p>
            <a:br>
              <a:rPr lang="en-US" altLang="zh-CN" sz="1600" b="1" dirty="0">
                <a:solidFill>
                  <a:srgbClr val="292929"/>
                </a:solidFill>
                <a:latin typeface="Consolas" panose="020B0609020204030204" pitchFamily="49" charset="0"/>
              </a:rPr>
            </a:b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l2</a:t>
            </a:r>
            <a:r>
              <a:rPr lang="en-US" altLang="zh-CN" sz="1600" b="1" dirty="0">
                <a:solidFill>
                  <a:srgbClr val="292929"/>
                </a:solidFill>
                <a:latin typeface="Consolas" panose="020B0609020204030204" pitchFamily="49" charset="0"/>
              </a:rPr>
              <a:t>-&gt;</a:t>
            </a:r>
            <a:r>
              <a:rPr lang="en-US" altLang="zh-CN" sz="1600" b="1" dirty="0">
                <a:solidFill>
                  <a:srgbClr val="001080"/>
                </a:solidFill>
                <a:latin typeface="Consolas" panose="020B0609020204030204" pitchFamily="49" charset="0"/>
              </a:rPr>
              <a:t>next</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l1</a:t>
            </a:r>
            <a:r>
              <a:rPr lang="en-US" altLang="zh-CN" sz="1600" b="1" dirty="0">
                <a:solidFill>
                  <a:srgbClr val="292929"/>
                </a:solidFill>
                <a:latin typeface="Consolas" panose="020B0609020204030204" pitchFamily="49" charset="0"/>
              </a:rPr>
              <a:t>;</a:t>
            </a:r>
          </a:p>
          <a:p>
            <a:r>
              <a:rPr lang="en-US" altLang="zh-CN" sz="1600" b="1" dirty="0">
                <a:solidFill>
                  <a:srgbClr val="292929"/>
                </a:solidFill>
                <a:latin typeface="Consolas" panose="020B0609020204030204" pitchFamily="49" charset="0"/>
              </a:rPr>
              <a:t>            </a:t>
            </a:r>
            <a:r>
              <a:rPr lang="en-US" altLang="zh-CN" sz="1600" b="1" dirty="0">
                <a:solidFill>
                  <a:srgbClr val="001080"/>
                </a:solidFill>
                <a:latin typeface="Consolas" panose="020B0609020204030204" pitchFamily="49" charset="0"/>
              </a:rPr>
              <a:t>l2</a:t>
            </a:r>
            <a:r>
              <a:rPr lang="en-US" altLang="zh-CN" sz="1600" b="1" dirty="0">
                <a:solidFill>
                  <a:srgbClr val="292929"/>
                </a:solidFill>
                <a:latin typeface="Consolas" panose="020B0609020204030204" pitchFamily="49" charset="0"/>
              </a:rPr>
              <a:t> </a:t>
            </a:r>
            <a:r>
              <a:rPr lang="en-US" altLang="zh-CN" sz="1600" b="1" dirty="0">
                <a:solidFill>
                  <a:srgbClr val="000000"/>
                </a:solidFill>
                <a:latin typeface="Consolas" panose="020B0609020204030204" pitchFamily="49" charset="0"/>
              </a:rPr>
              <a:t>=</a:t>
            </a:r>
            <a:r>
              <a:rPr lang="en-US" altLang="zh-CN" sz="1600" b="1" dirty="0">
                <a:solidFill>
                  <a:srgbClr val="292929"/>
                </a:solidFill>
                <a:latin typeface="Consolas" panose="020B0609020204030204" pitchFamily="49" charset="0"/>
              </a:rPr>
              <a:t> l2_tmp;</a:t>
            </a:r>
          </a:p>
          <a:p>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    }</a:t>
            </a:r>
          </a:p>
          <a:p>
            <a:r>
              <a:rPr lang="en-US" altLang="zh-CN" sz="1600" b="1" dirty="0">
                <a:solidFill>
                  <a:srgbClr val="292929"/>
                </a:solidFill>
                <a:latin typeface="Consolas" panose="020B0609020204030204" pitchFamily="49" charset="0"/>
              </a:rPr>
              <a:t>};</a:t>
            </a:r>
            <a:endParaRPr lang="en-US" altLang="zh-CN" sz="1600" b="1" dirty="0">
              <a:solidFill>
                <a:srgbClr val="292929"/>
              </a:solidFill>
              <a:effectLst/>
              <a:latin typeface="Consolas" panose="020B0609020204030204" pitchFamily="49" charset="0"/>
            </a:endParaRPr>
          </a:p>
        </p:txBody>
      </p:sp>
    </p:spTree>
    <p:extLst>
      <p:ext uri="{BB962C8B-B14F-4D97-AF65-F5344CB8AC3E}">
        <p14:creationId xmlns:p14="http://schemas.microsoft.com/office/powerpoint/2010/main" val="142826865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栈实现队列</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7825274" y="1052736"/>
            <a:ext cx="4573966" cy="5112784"/>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119336" y="2636912"/>
            <a:ext cx="7704856" cy="2853396"/>
          </a:xfrm>
          <a:prstGeom prst="rect">
            <a:avLst/>
          </a:prstGeom>
        </p:spPr>
      </p:pic>
    </p:spTree>
    <p:extLst>
      <p:ext uri="{BB962C8B-B14F-4D97-AF65-F5344CB8AC3E}">
        <p14:creationId xmlns:p14="http://schemas.microsoft.com/office/powerpoint/2010/main" val="367671960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栈实现队列</a:t>
            </a:r>
          </a:p>
        </p:txBody>
      </p:sp>
      <p:sp>
        <p:nvSpPr>
          <p:cNvPr id="3" name="内容占位符 2"/>
          <p:cNvSpPr>
            <a:spLocks noGrp="1"/>
          </p:cNvSpPr>
          <p:nvPr>
            <p:ph sz="half" idx="1"/>
          </p:nvPr>
        </p:nvSpPr>
        <p:spPr>
          <a:xfrm>
            <a:off x="1117600" y="1905000"/>
            <a:ext cx="3034184" cy="4114800"/>
          </a:xfrm>
        </p:spPr>
        <p:txBody>
          <a:bodyPr/>
          <a:lstStyle/>
          <a:p>
            <a:r>
              <a:rPr lang="zh-CN" altLang="en-US" dirty="0"/>
              <a:t>一个栈实现队列，可以用递归，本质是利用系统的栈</a:t>
            </a:r>
          </a:p>
        </p:txBody>
      </p:sp>
      <p:sp>
        <p:nvSpPr>
          <p:cNvPr id="5" name="内容占位符 4"/>
          <p:cNvSpPr>
            <a:spLocks noGrp="1"/>
          </p:cNvSpPr>
          <p:nvPr>
            <p:ph sz="half" idx="2"/>
          </p:nvPr>
        </p:nvSpPr>
        <p:spPr/>
        <p:txBody>
          <a:bodyPr/>
          <a:lstStyle/>
          <a:p>
            <a:endParaRPr lang="zh-CN" altLang="en-US"/>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4023712" y="304799"/>
            <a:ext cx="9254591" cy="6248401"/>
          </a:xfrm>
          <a:prstGeom prst="rect">
            <a:avLst/>
          </a:prstGeom>
        </p:spPr>
      </p:pic>
    </p:spTree>
    <p:extLst>
      <p:ext uri="{BB962C8B-B14F-4D97-AF65-F5344CB8AC3E}">
        <p14:creationId xmlns:p14="http://schemas.microsoft.com/office/powerpoint/2010/main" val="11124663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3A72180-04D7-4CFA-8BAF-F29C94706D62}"/>
              </a:ext>
            </a:extLst>
          </p:cNvPr>
          <p:cNvSpPr/>
          <p:nvPr/>
        </p:nvSpPr>
        <p:spPr>
          <a:xfrm>
            <a:off x="812800" y="116632"/>
            <a:ext cx="11379200" cy="6740307"/>
          </a:xfrm>
          <a:prstGeom prst="rect">
            <a:avLst/>
          </a:prstGeom>
        </p:spPr>
        <p:txBody>
          <a:bodyPr wrap="square" numCol="2" spcCol="360000">
            <a:spAutoFit/>
          </a:bodyPr>
          <a:lstStyle/>
          <a:p>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用一个栈实现队列（递归版）</a:t>
            </a:r>
            <a:endParaRPr lang="zh-CN" altLang="en-US" b="1" dirty="0">
              <a:solidFill>
                <a:srgbClr val="292929"/>
              </a:solidFill>
              <a:latin typeface="Consolas" panose="020B0609020204030204" pitchFamily="49" charset="0"/>
            </a:endParaRPr>
          </a:p>
          <a:p>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思想：</a:t>
            </a:r>
            <a:endParaRPr lang="zh-CN" altLang="en-US" b="1" dirty="0">
              <a:solidFill>
                <a:srgbClr val="292929"/>
              </a:solidFill>
              <a:latin typeface="Consolas" panose="020B0609020204030204" pitchFamily="49" charset="0"/>
            </a:endParaRPr>
          </a:p>
          <a:p>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入队：直接压栈</a:t>
            </a:r>
            <a:endParaRPr lang="zh-CN" altLang="en-US" b="1" dirty="0">
              <a:solidFill>
                <a:srgbClr val="292929"/>
              </a:solidFill>
              <a:latin typeface="Consolas" panose="020B0609020204030204" pitchFamily="49" charset="0"/>
            </a:endParaRPr>
          </a:p>
          <a:p>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出队：通过递归把栈底元素取出来，栈底元素就是队头</a:t>
            </a:r>
            <a:endParaRPr lang="zh-CN" altLang="en-US" b="1" dirty="0">
              <a:solidFill>
                <a:srgbClr val="292929"/>
              </a:solidFill>
              <a:latin typeface="Consolas" panose="020B0609020204030204" pitchFamily="49" charset="0"/>
            </a:endParaRPr>
          </a:p>
          <a:p>
            <a:br>
              <a:rPr lang="zh-CN" altLang="en-US" b="1" dirty="0">
                <a:solidFill>
                  <a:srgbClr val="292929"/>
                </a:solidFill>
                <a:latin typeface="Consolas" panose="020B0609020204030204" pitchFamily="49" charset="0"/>
              </a:rPr>
            </a:br>
            <a:r>
              <a:rPr lang="en-US" altLang="zh-CN" b="1" dirty="0">
                <a:solidFill>
                  <a:srgbClr val="0F4A85"/>
                </a:solidFill>
                <a:latin typeface="Consolas" panose="020B0609020204030204" pitchFamily="49" charset="0"/>
              </a:rPr>
              <a:t>class</a:t>
            </a:r>
            <a:r>
              <a:rPr lang="en-US" altLang="zh-CN" b="1" dirty="0">
                <a:solidFill>
                  <a:srgbClr val="292929"/>
                </a:solidFill>
                <a:latin typeface="Consolas" panose="020B0609020204030204" pitchFamily="49" charset="0"/>
              </a:rPr>
              <a:t> </a:t>
            </a:r>
            <a:r>
              <a:rPr lang="en-US" altLang="zh-CN" b="1" dirty="0" err="1">
                <a:solidFill>
                  <a:srgbClr val="185E73"/>
                </a:solidFill>
                <a:latin typeface="Consolas" panose="020B0609020204030204" pitchFamily="49" charset="0"/>
              </a:rPr>
              <a:t>MyQueue</a:t>
            </a:r>
            <a:r>
              <a:rPr lang="en-US" altLang="zh-CN" b="1" dirty="0">
                <a:solidFill>
                  <a:srgbClr val="292929"/>
                </a:solidFill>
                <a:latin typeface="Consolas" panose="020B0609020204030204" pitchFamily="49" charset="0"/>
              </a:rPr>
              <a:t> {</a:t>
            </a:r>
          </a:p>
          <a:p>
            <a:r>
              <a:rPr lang="en-US" altLang="zh-CN" b="1" dirty="0">
                <a:solidFill>
                  <a:srgbClr val="0F4A85"/>
                </a:solidFill>
                <a:latin typeface="Consolas" panose="020B0609020204030204" pitchFamily="49" charset="0"/>
              </a:rPr>
              <a:t>private:</a:t>
            </a:r>
            <a:endParaRPr lang="en-US" altLang="zh-CN" b="1" dirty="0">
              <a:solidFill>
                <a:srgbClr val="292929"/>
              </a:solidFill>
              <a:latin typeface="Consolas" panose="020B0609020204030204" pitchFamily="49" charset="0"/>
            </a:endParaRPr>
          </a:p>
          <a:p>
            <a:r>
              <a:rPr lang="en-US" altLang="zh-CN" b="1" dirty="0">
                <a:solidFill>
                  <a:srgbClr val="292929"/>
                </a:solidFill>
                <a:latin typeface="Consolas" panose="020B0609020204030204" pitchFamily="49" charset="0"/>
              </a:rPr>
              <a:t>    stack</a:t>
            </a:r>
            <a:r>
              <a:rPr lang="en-US" altLang="zh-CN" b="1" dirty="0">
                <a:solidFill>
                  <a:srgbClr val="000000"/>
                </a:solidFill>
                <a:latin typeface="Consolas" panose="020B0609020204030204" pitchFamily="49" charset="0"/>
              </a:rPr>
              <a:t>&lt;</a:t>
            </a:r>
            <a:r>
              <a:rPr lang="en-US" altLang="zh-CN" b="1" dirty="0">
                <a:solidFill>
                  <a:srgbClr val="0F4A85"/>
                </a:solidFill>
                <a:latin typeface="Consolas" panose="020B0609020204030204" pitchFamily="49" charset="0"/>
              </a:rPr>
              <a:t>int</a:t>
            </a:r>
            <a:r>
              <a:rPr lang="en-US" altLang="zh-CN" b="1" dirty="0">
                <a:solidFill>
                  <a:srgbClr val="000000"/>
                </a:solidFill>
                <a:latin typeface="Consolas" panose="020B0609020204030204" pitchFamily="49" charset="0"/>
              </a:rPr>
              <a:t>&gt;</a:t>
            </a:r>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stk</a:t>
            </a:r>
            <a:r>
              <a:rPr lang="en-US" altLang="zh-CN" b="1" dirty="0">
                <a:solidFill>
                  <a:srgbClr val="292929"/>
                </a:solidFill>
                <a:latin typeface="Consolas" panose="020B0609020204030204" pitchFamily="49" charset="0"/>
              </a:rPr>
              <a:t>;</a:t>
            </a:r>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只用一个栈</a:t>
            </a:r>
            <a:endParaRPr lang="zh-CN" altLang="en-US" b="1" dirty="0">
              <a:solidFill>
                <a:srgbClr val="292929"/>
              </a:solidFill>
              <a:latin typeface="Consolas" panose="020B0609020204030204" pitchFamily="49" charset="0"/>
            </a:endParaRPr>
          </a:p>
          <a:p>
            <a:br>
              <a:rPr lang="zh-CN" altLang="en-US" b="1" dirty="0">
                <a:solidFill>
                  <a:srgbClr val="292929"/>
                </a:solidFill>
                <a:latin typeface="Consolas" panose="020B0609020204030204" pitchFamily="49" charset="0"/>
              </a:rPr>
            </a:br>
            <a:r>
              <a:rPr lang="en-US" altLang="zh-CN" b="1" dirty="0">
                <a:solidFill>
                  <a:srgbClr val="0F4A85"/>
                </a:solidFill>
                <a:latin typeface="Consolas" panose="020B0609020204030204" pitchFamily="49" charset="0"/>
              </a:rPr>
              <a:t>public:</a:t>
            </a:r>
            <a:endParaRPr lang="en-US" altLang="zh-CN" b="1" dirty="0">
              <a:solidFill>
                <a:srgbClr val="292929"/>
              </a:solidFill>
              <a:latin typeface="Consolas" panose="020B0609020204030204" pitchFamily="49" charset="0"/>
            </a:endParaRPr>
          </a:p>
          <a:p>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入队操作：直接入栈</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void</a:t>
            </a:r>
            <a:r>
              <a:rPr lang="en-US" altLang="zh-CN" b="1" dirty="0">
                <a:solidFill>
                  <a:srgbClr val="292929"/>
                </a:solidFill>
                <a:latin typeface="Consolas" panose="020B0609020204030204" pitchFamily="49" charset="0"/>
              </a:rPr>
              <a:t> </a:t>
            </a:r>
            <a:r>
              <a:rPr lang="en-US" altLang="zh-CN" b="1" dirty="0">
                <a:solidFill>
                  <a:srgbClr val="5E2CBC"/>
                </a:solidFill>
                <a:latin typeface="Consolas" panose="020B0609020204030204" pitchFamily="49" charset="0"/>
              </a:rPr>
              <a:t>enqueue</a:t>
            </a:r>
            <a:r>
              <a:rPr lang="en-US" altLang="zh-CN" b="1" dirty="0">
                <a:solidFill>
                  <a:srgbClr val="292929"/>
                </a:solidFill>
                <a:latin typeface="Consolas" panose="020B0609020204030204" pitchFamily="49" charset="0"/>
              </a:rPr>
              <a:t>(</a:t>
            </a:r>
            <a:r>
              <a:rPr lang="en-US" altLang="zh-CN" b="1" dirty="0">
                <a:solidFill>
                  <a:srgbClr val="0F4A85"/>
                </a:solidFill>
                <a:latin typeface="Consolas" panose="020B0609020204030204" pitchFamily="49" charset="0"/>
              </a:rPr>
              <a:t>int</a:t>
            </a:r>
            <a:r>
              <a:rPr lang="en-US" altLang="zh-CN"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x</a:t>
            </a:r>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stk</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push</a:t>
            </a:r>
            <a:r>
              <a:rPr lang="en-US" altLang="zh-CN" b="1" dirty="0">
                <a:solidFill>
                  <a:srgbClr val="292929"/>
                </a:solidFill>
                <a:latin typeface="Consolas" panose="020B0609020204030204" pitchFamily="49" charset="0"/>
              </a:rPr>
              <a:t>(</a:t>
            </a:r>
            <a:r>
              <a:rPr lang="en-US" altLang="zh-CN" b="1" dirty="0">
                <a:solidFill>
                  <a:srgbClr val="001080"/>
                </a:solidFill>
                <a:latin typeface="Consolas" panose="020B0609020204030204" pitchFamily="49" charset="0"/>
              </a:rPr>
              <a:t>x</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p>
          <a:p>
            <a:br>
              <a:rPr lang="en-US" altLang="zh-CN" b="1" dirty="0">
                <a:solidFill>
                  <a:srgbClr val="292929"/>
                </a:solidFill>
                <a:latin typeface="Consolas" panose="020B0609020204030204" pitchFamily="49" charset="0"/>
              </a:rPr>
            </a:br>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出队操作：队头元素赋给 </a:t>
            </a:r>
            <a:r>
              <a:rPr lang="en-US" altLang="zh-CN" b="1" dirty="0">
                <a:solidFill>
                  <a:srgbClr val="515151"/>
                </a:solidFill>
                <a:latin typeface="Consolas" panose="020B0609020204030204" pitchFamily="49" charset="0"/>
              </a:rPr>
              <a:t>x</a:t>
            </a:r>
            <a:r>
              <a:rPr lang="zh-CN" altLang="en-US" b="1" dirty="0">
                <a:solidFill>
                  <a:srgbClr val="515151"/>
                </a:solidFill>
                <a:latin typeface="Consolas" panose="020B0609020204030204" pitchFamily="49" charset="0"/>
              </a:rPr>
              <a:t>，返回是否成功</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bool</a:t>
            </a:r>
            <a:r>
              <a:rPr lang="en-US" altLang="zh-CN" b="1" dirty="0">
                <a:solidFill>
                  <a:srgbClr val="292929"/>
                </a:solidFill>
                <a:latin typeface="Consolas" panose="020B0609020204030204" pitchFamily="49" charset="0"/>
              </a:rPr>
              <a:t> </a:t>
            </a:r>
            <a:r>
              <a:rPr lang="en-US" altLang="zh-CN" b="1" dirty="0">
                <a:solidFill>
                  <a:srgbClr val="5E2CBC"/>
                </a:solidFill>
                <a:latin typeface="Consolas" panose="020B0609020204030204" pitchFamily="49" charset="0"/>
              </a:rPr>
              <a:t>dequeue</a:t>
            </a:r>
            <a:r>
              <a:rPr lang="en-US" altLang="zh-CN" b="1" dirty="0">
                <a:solidFill>
                  <a:srgbClr val="292929"/>
                </a:solidFill>
                <a:latin typeface="Consolas" panose="020B0609020204030204" pitchFamily="49" charset="0"/>
              </a:rPr>
              <a:t>(</a:t>
            </a:r>
            <a:r>
              <a:rPr lang="en-US" altLang="zh-CN" b="1" dirty="0">
                <a:solidFill>
                  <a:srgbClr val="0F4A85"/>
                </a:solidFill>
                <a:latin typeface="Consolas" panose="020B0609020204030204" pitchFamily="49" charset="0"/>
              </a:rPr>
              <a:t>int</a:t>
            </a:r>
            <a:r>
              <a:rPr lang="en-US" altLang="zh-CN"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&amp;</a:t>
            </a:r>
            <a:r>
              <a:rPr lang="en-US" altLang="zh-CN" b="1" dirty="0">
                <a:solidFill>
                  <a:srgbClr val="001080"/>
                </a:solidFill>
                <a:latin typeface="Consolas" panose="020B0609020204030204" pitchFamily="49" charset="0"/>
              </a:rPr>
              <a:t>x</a:t>
            </a:r>
            <a:r>
              <a:rPr lang="en-US" altLang="zh-CN" b="1" dirty="0">
                <a:solidFill>
                  <a:srgbClr val="292929"/>
                </a:solidFill>
                <a:latin typeface="Consolas" panose="020B0609020204030204" pitchFamily="49" charset="0"/>
              </a:rPr>
              <a:t>) {</a:t>
            </a:r>
          </a:p>
          <a:p>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如果栈为空，说明队列为空，出队失败</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if</a:t>
            </a:r>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stk</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empty</a:t>
            </a:r>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return</a:t>
            </a:r>
            <a:r>
              <a:rPr lang="en-US" altLang="zh-CN"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false</a:t>
            </a:r>
            <a:r>
              <a:rPr lang="en-US" altLang="zh-CN" b="1" dirty="0">
                <a:solidFill>
                  <a:srgbClr val="292929"/>
                </a:solidFill>
                <a:latin typeface="Consolas" panose="020B0609020204030204" pitchFamily="49" charset="0"/>
              </a:rPr>
              <a:t>;</a:t>
            </a:r>
          </a:p>
          <a:p>
            <a:br>
              <a:rPr lang="en-US" altLang="zh-CN" b="1" dirty="0">
                <a:solidFill>
                  <a:srgbClr val="292929"/>
                </a:solidFill>
                <a:latin typeface="Consolas" panose="020B0609020204030204" pitchFamily="49" charset="0"/>
              </a:rPr>
            </a:br>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取出当前栈顶元素</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int</a:t>
            </a:r>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ele</a:t>
            </a:r>
            <a:r>
              <a:rPr lang="en-US" altLang="zh-CN" b="1" dirty="0">
                <a:solidFill>
                  <a:srgbClr val="292929"/>
                </a:solidFill>
                <a:latin typeface="Consolas" panose="020B0609020204030204" pitchFamily="49" charset="0"/>
              </a:rPr>
              <a: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stk</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top</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stk</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pop</a:t>
            </a:r>
            <a:r>
              <a:rPr lang="en-US" altLang="zh-CN" b="1" dirty="0">
                <a:solidFill>
                  <a:srgbClr val="292929"/>
                </a:solidFill>
                <a:latin typeface="Consolas" panose="020B0609020204030204" pitchFamily="49" charset="0"/>
              </a:rPr>
              <a:t>();</a:t>
            </a:r>
          </a:p>
          <a:p>
            <a:br>
              <a:rPr lang="en-US" altLang="zh-CN" b="1" dirty="0">
                <a:solidFill>
                  <a:srgbClr val="292929"/>
                </a:solidFill>
                <a:latin typeface="Consolas" panose="020B0609020204030204" pitchFamily="49" charset="0"/>
              </a:rPr>
            </a:br>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递归调用 </a:t>
            </a:r>
            <a:r>
              <a:rPr lang="en-US" altLang="zh-CN" b="1" dirty="0">
                <a:solidFill>
                  <a:srgbClr val="515151"/>
                </a:solidFill>
                <a:latin typeface="Consolas" panose="020B0609020204030204" pitchFamily="49" charset="0"/>
              </a:rPr>
              <a:t>dequeue</a:t>
            </a:r>
            <a:endParaRPr lang="en-US" altLang="zh-CN" b="1" dirty="0">
              <a:solidFill>
                <a:srgbClr val="292929"/>
              </a:solidFill>
              <a:latin typeface="Consolas" panose="020B0609020204030204" pitchFamily="49" charset="0"/>
            </a:endParaRPr>
          </a:p>
          <a:p>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不断向下弹，直到弹到“栈底元素”</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if</a:t>
            </a:r>
            <a:r>
              <a:rPr lang="en-US" altLang="zh-CN" b="1" dirty="0">
                <a:solidFill>
                  <a:srgbClr val="292929"/>
                </a:solidFill>
                <a:latin typeface="Consolas" panose="020B0609020204030204" pitchFamily="49" charset="0"/>
              </a:rPr>
              <a:t> (</a:t>
            </a:r>
            <a:r>
              <a:rPr lang="en-US" altLang="zh-CN" b="1" dirty="0">
                <a:solidFill>
                  <a:srgbClr val="000000"/>
                </a:solidFill>
                <a:latin typeface="Consolas" panose="020B0609020204030204" pitchFamily="49" charset="0"/>
              </a:rPr>
              <a:t>!</a:t>
            </a:r>
            <a:r>
              <a:rPr lang="en-US" altLang="zh-CN" b="1" dirty="0">
                <a:solidFill>
                  <a:srgbClr val="5E2CBC"/>
                </a:solidFill>
                <a:latin typeface="Consolas" panose="020B0609020204030204" pitchFamily="49" charset="0"/>
              </a:rPr>
              <a:t>dequeue</a:t>
            </a:r>
            <a:r>
              <a:rPr lang="en-US" altLang="zh-CN" b="1" dirty="0">
                <a:solidFill>
                  <a:srgbClr val="292929"/>
                </a:solidFill>
                <a:latin typeface="Consolas" panose="020B0609020204030204" pitchFamily="49" charset="0"/>
              </a:rPr>
              <a:t>(</a:t>
            </a:r>
            <a:r>
              <a:rPr lang="en-US" altLang="zh-CN" b="1" dirty="0">
                <a:solidFill>
                  <a:srgbClr val="001080"/>
                </a:solidFill>
                <a:latin typeface="Consolas" panose="020B0609020204030204" pitchFamily="49" charset="0"/>
              </a:rPr>
              <a:t>x</a:t>
            </a:r>
            <a:r>
              <a:rPr lang="en-US" altLang="zh-CN" b="1" dirty="0">
                <a:solidFill>
                  <a:srgbClr val="292929"/>
                </a:solidFill>
                <a:latin typeface="Consolas" panose="020B0609020204030204" pitchFamily="49" charset="0"/>
              </a:rPr>
              <a:t>)) {</a:t>
            </a:r>
          </a:p>
          <a:p>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如果递归返回 </a:t>
            </a:r>
            <a:r>
              <a:rPr lang="en-US" altLang="zh-CN" b="1" dirty="0">
                <a:solidFill>
                  <a:srgbClr val="515151"/>
                </a:solidFill>
                <a:latin typeface="Consolas" panose="020B0609020204030204" pitchFamily="49" charset="0"/>
              </a:rPr>
              <a:t>false</a:t>
            </a:r>
            <a:r>
              <a:rPr lang="zh-CN" altLang="en-US" b="1" dirty="0">
                <a:solidFill>
                  <a:srgbClr val="515151"/>
                </a:solidFill>
                <a:latin typeface="Consolas" panose="020B0609020204030204" pitchFamily="49" charset="0"/>
              </a:rPr>
              <a:t>，说明：</a:t>
            </a:r>
            <a:endParaRPr lang="zh-CN" altLang="en-US" b="1" dirty="0">
              <a:solidFill>
                <a:srgbClr val="292929"/>
              </a:solidFill>
              <a:latin typeface="Consolas" panose="020B0609020204030204" pitchFamily="49" charset="0"/>
            </a:endParaRPr>
          </a:p>
          <a:p>
            <a:r>
              <a:rPr lang="zh-CN" altLang="en-US" b="1" dirty="0">
                <a:solidFill>
                  <a:srgbClr val="515151"/>
                </a:solidFill>
                <a:latin typeface="Consolas" panose="020B0609020204030204" pitchFamily="49" charset="0"/>
              </a:rPr>
              <a:t>            </a:t>
            </a:r>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当前 </a:t>
            </a:r>
            <a:r>
              <a:rPr lang="en-US" altLang="zh-CN" b="1" dirty="0" err="1">
                <a:solidFill>
                  <a:srgbClr val="515151"/>
                </a:solidFill>
                <a:latin typeface="Consolas" panose="020B0609020204030204" pitchFamily="49" charset="0"/>
              </a:rPr>
              <a:t>ele</a:t>
            </a:r>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就是队头</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001080"/>
                </a:solidFill>
                <a:latin typeface="Consolas" panose="020B0609020204030204" pitchFamily="49" charset="0"/>
              </a:rPr>
              <a:t>x</a:t>
            </a:r>
            <a:r>
              <a:rPr lang="en-US" altLang="zh-CN" b="1" dirty="0">
                <a:solidFill>
                  <a:srgbClr val="292929"/>
                </a:solidFill>
                <a:latin typeface="Consolas" panose="020B0609020204030204" pitchFamily="49" charset="0"/>
              </a:rPr>
              <a:t> </a:t>
            </a:r>
            <a:r>
              <a:rPr lang="en-US" altLang="zh-CN" b="1" dirty="0">
                <a:solidFill>
                  <a:srgbClr val="000000"/>
                </a:solidFill>
                <a:latin typeface="Consolas" panose="020B0609020204030204" pitchFamily="49" charset="0"/>
              </a:rPr>
              <a:t>=</a:t>
            </a:r>
            <a:r>
              <a:rPr lang="en-US" altLang="zh-CN"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ele</a:t>
            </a:r>
            <a:r>
              <a:rPr lang="en-US" altLang="zh-CN" b="1" dirty="0">
                <a:solidFill>
                  <a:srgbClr val="292929"/>
                </a:solidFill>
                <a:latin typeface="Consolas" panose="020B0609020204030204" pitchFamily="49" charset="0"/>
              </a:rPr>
              <a:t>;</a:t>
            </a:r>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队头元素出队</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else</a:t>
            </a:r>
            <a:r>
              <a:rPr lang="en-US" altLang="zh-CN" b="1" dirty="0">
                <a:solidFill>
                  <a:srgbClr val="292929"/>
                </a:solidFill>
                <a:latin typeface="Consolas" panose="020B0609020204030204" pitchFamily="49" charset="0"/>
              </a:rPr>
              <a:t> {</a:t>
            </a:r>
          </a:p>
          <a:p>
            <a:r>
              <a:rPr lang="en-US" altLang="zh-CN" b="1" dirty="0">
                <a:solidFill>
                  <a:srgbClr val="515151"/>
                </a:solidFill>
                <a:latin typeface="Consolas" panose="020B0609020204030204" pitchFamily="49" charset="0"/>
              </a:rPr>
              <a:t>            // </a:t>
            </a:r>
            <a:r>
              <a:rPr lang="zh-CN" altLang="en-US" b="1" dirty="0">
                <a:solidFill>
                  <a:srgbClr val="515151"/>
                </a:solidFill>
                <a:latin typeface="Consolas" panose="020B0609020204030204" pitchFamily="49" charset="0"/>
              </a:rPr>
              <a:t>如果还没到栈底</a:t>
            </a:r>
            <a:endParaRPr lang="zh-CN" altLang="en-US" b="1" dirty="0">
              <a:solidFill>
                <a:srgbClr val="292929"/>
              </a:solidFill>
              <a:latin typeface="Consolas" panose="020B0609020204030204" pitchFamily="49" charset="0"/>
            </a:endParaRPr>
          </a:p>
          <a:p>
            <a:r>
              <a:rPr lang="zh-CN" altLang="en-US" b="1" dirty="0">
                <a:solidFill>
                  <a:srgbClr val="515151"/>
                </a:solidFill>
                <a:latin typeface="Consolas" panose="020B0609020204030204" pitchFamily="49" charset="0"/>
              </a:rPr>
              <a:t>            </a:t>
            </a:r>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把当前元素重新压回栈中</a:t>
            </a:r>
            <a:endParaRPr lang="zh-CN" altLang="en-US" b="1" dirty="0">
              <a:solidFill>
                <a:srgbClr val="292929"/>
              </a:solidFill>
              <a:latin typeface="Consolas" panose="020B0609020204030204" pitchFamily="49" charset="0"/>
            </a:endParaRPr>
          </a:p>
          <a:p>
            <a:r>
              <a:rPr lang="zh-CN" altLang="en-US" b="1" dirty="0">
                <a:solidFill>
                  <a:srgbClr val="515151"/>
                </a:solidFill>
                <a:latin typeface="Consolas" panose="020B0609020204030204" pitchFamily="49" charset="0"/>
              </a:rPr>
              <a:t>            </a:t>
            </a:r>
            <a:r>
              <a:rPr lang="en-US" altLang="zh-CN" b="1" dirty="0">
                <a:solidFill>
                  <a:srgbClr val="515151"/>
                </a:solidFill>
                <a:latin typeface="Consolas" panose="020B0609020204030204" pitchFamily="49" charset="0"/>
              </a:rPr>
              <a:t>// </a:t>
            </a:r>
            <a:r>
              <a:rPr lang="zh-CN" altLang="en-US" b="1" dirty="0">
                <a:solidFill>
                  <a:srgbClr val="515151"/>
                </a:solidFill>
                <a:latin typeface="Consolas" panose="020B0609020204030204" pitchFamily="49" charset="0"/>
              </a:rPr>
              <a:t>以恢复原来的栈结构</a:t>
            </a:r>
            <a:endParaRPr lang="zh-CN" altLang="en-US" b="1" dirty="0">
              <a:solidFill>
                <a:srgbClr val="292929"/>
              </a:solidFill>
              <a:latin typeface="Consolas" panose="020B0609020204030204" pitchFamily="49" charset="0"/>
            </a:endParaRPr>
          </a:p>
          <a:p>
            <a:r>
              <a:rPr lang="zh-CN" altLang="en-US" b="1" dirty="0">
                <a:solidFill>
                  <a:srgbClr val="292929"/>
                </a:solidFill>
                <a:latin typeface="Consolas" panose="020B0609020204030204" pitchFamily="49" charset="0"/>
              </a:rPr>
              <a:t>            </a:t>
            </a:r>
            <a:r>
              <a:rPr lang="en-US" altLang="zh-CN" b="1" dirty="0" err="1">
                <a:solidFill>
                  <a:srgbClr val="001080"/>
                </a:solidFill>
                <a:latin typeface="Consolas" panose="020B0609020204030204" pitchFamily="49" charset="0"/>
              </a:rPr>
              <a:t>stk</a:t>
            </a:r>
            <a:r>
              <a:rPr lang="en-US" altLang="zh-CN" b="1" dirty="0" err="1">
                <a:solidFill>
                  <a:srgbClr val="292929"/>
                </a:solidFill>
                <a:latin typeface="Consolas" panose="020B0609020204030204" pitchFamily="49" charset="0"/>
              </a:rPr>
              <a:t>.</a:t>
            </a:r>
            <a:r>
              <a:rPr lang="en-US" altLang="zh-CN" b="1" dirty="0" err="1">
                <a:solidFill>
                  <a:srgbClr val="5E2CBC"/>
                </a:solidFill>
                <a:latin typeface="Consolas" panose="020B0609020204030204" pitchFamily="49" charset="0"/>
              </a:rPr>
              <a:t>push</a:t>
            </a:r>
            <a:r>
              <a:rPr lang="en-US" altLang="zh-CN" b="1" dirty="0">
                <a:solidFill>
                  <a:srgbClr val="292929"/>
                </a:solidFill>
                <a:latin typeface="Consolas" panose="020B0609020204030204" pitchFamily="49" charset="0"/>
              </a:rPr>
              <a:t>(</a:t>
            </a:r>
            <a:r>
              <a:rPr lang="en-US" altLang="zh-CN" b="1" dirty="0" err="1">
                <a:solidFill>
                  <a:srgbClr val="001080"/>
                </a:solidFill>
                <a:latin typeface="Consolas" panose="020B0609020204030204" pitchFamily="49" charset="0"/>
              </a:rPr>
              <a:t>ele</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p>
          <a:p>
            <a:br>
              <a:rPr lang="en-US" altLang="zh-CN" b="1" dirty="0">
                <a:solidFill>
                  <a:srgbClr val="292929"/>
                </a:solidFill>
                <a:latin typeface="Consolas" panose="020B0609020204030204" pitchFamily="49" charset="0"/>
              </a:rPr>
            </a:br>
            <a:r>
              <a:rPr lang="en-US" altLang="zh-CN" b="1" dirty="0">
                <a:solidFill>
                  <a:srgbClr val="292929"/>
                </a:solidFill>
                <a:latin typeface="Consolas" panose="020B0609020204030204" pitchFamily="49" charset="0"/>
              </a:rPr>
              <a:t>        </a:t>
            </a:r>
            <a:r>
              <a:rPr lang="en-US" altLang="zh-CN" b="1" dirty="0">
                <a:solidFill>
                  <a:srgbClr val="B5200D"/>
                </a:solidFill>
                <a:latin typeface="Consolas" panose="020B0609020204030204" pitchFamily="49" charset="0"/>
              </a:rPr>
              <a:t>return</a:t>
            </a:r>
            <a:r>
              <a:rPr lang="en-US" altLang="zh-CN" b="1" dirty="0">
                <a:solidFill>
                  <a:srgbClr val="292929"/>
                </a:solidFill>
                <a:latin typeface="Consolas" panose="020B0609020204030204" pitchFamily="49" charset="0"/>
              </a:rPr>
              <a:t> </a:t>
            </a:r>
            <a:r>
              <a:rPr lang="en-US" altLang="zh-CN" b="1" dirty="0">
                <a:solidFill>
                  <a:srgbClr val="0F4A85"/>
                </a:solidFill>
                <a:latin typeface="Consolas" panose="020B0609020204030204" pitchFamily="49" charset="0"/>
              </a:rPr>
              <a:t>true</a:t>
            </a:r>
            <a:r>
              <a:rPr lang="en-US" altLang="zh-CN" b="1" dirty="0">
                <a:solidFill>
                  <a:srgbClr val="292929"/>
                </a:solidFill>
                <a:latin typeface="Consolas" panose="020B0609020204030204" pitchFamily="49" charset="0"/>
              </a:rPr>
              <a:t>;</a:t>
            </a:r>
          </a:p>
          <a:p>
            <a:r>
              <a:rPr lang="en-US" altLang="zh-CN" b="1" dirty="0">
                <a:solidFill>
                  <a:srgbClr val="292929"/>
                </a:solidFill>
                <a:latin typeface="Consolas" panose="020B0609020204030204" pitchFamily="49" charset="0"/>
              </a:rPr>
              <a:t>    }</a:t>
            </a:r>
          </a:p>
          <a:p>
            <a:r>
              <a:rPr lang="en-US" altLang="zh-CN" b="1" dirty="0">
                <a:solidFill>
                  <a:srgbClr val="292929"/>
                </a:solidFill>
                <a:latin typeface="Consolas" panose="020B0609020204030204" pitchFamily="49" charset="0"/>
              </a:rPr>
              <a:t>};</a:t>
            </a:r>
          </a:p>
          <a:p>
            <a:br>
              <a:rPr lang="en-US" altLang="zh-CN" b="1" dirty="0">
                <a:solidFill>
                  <a:srgbClr val="292929"/>
                </a:solidFill>
                <a:latin typeface="Consolas" panose="020B0609020204030204" pitchFamily="49" charset="0"/>
              </a:rPr>
            </a:br>
            <a:endParaRPr lang="en-US" altLang="zh-CN" b="1" dirty="0">
              <a:solidFill>
                <a:srgbClr val="292929"/>
              </a:solidFill>
              <a:effectLst/>
              <a:latin typeface="Consolas" panose="020B0609020204030204" pitchFamily="49" charset="0"/>
            </a:endParaRPr>
          </a:p>
        </p:txBody>
      </p:sp>
    </p:spTree>
    <p:extLst>
      <p:ext uri="{BB962C8B-B14F-4D97-AF65-F5344CB8AC3E}">
        <p14:creationId xmlns:p14="http://schemas.microsoft.com/office/powerpoint/2010/main" val="2706440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a:t>
            </a:r>
          </a:p>
        </p:txBody>
      </p:sp>
      <p:sp>
        <p:nvSpPr>
          <p:cNvPr id="3" name="内容占位符 2"/>
          <p:cNvSpPr>
            <a:spLocks noGrp="1"/>
          </p:cNvSpPr>
          <p:nvPr>
            <p:ph idx="1"/>
          </p:nvPr>
        </p:nvSpPr>
        <p:spPr>
          <a:xfrm>
            <a:off x="1117600" y="1905000"/>
            <a:ext cx="10667032" cy="4114800"/>
          </a:xfrm>
        </p:spPr>
        <p:txBody>
          <a:bodyPr/>
          <a:lstStyle/>
          <a:p>
            <a:r>
              <a:rPr lang="zh-CN" altLang="en-US" dirty="0"/>
              <a:t>循环队列放在一维数组</a:t>
            </a:r>
            <a:r>
              <a:rPr lang="en-US" altLang="zh-CN" dirty="0"/>
              <a:t>A[0…M-1]</a:t>
            </a:r>
            <a:r>
              <a:rPr lang="zh-CN" altLang="en-US" dirty="0"/>
              <a:t>中，</a:t>
            </a:r>
            <a:r>
              <a:rPr lang="en-US" altLang="zh-CN" dirty="0"/>
              <a:t>end1</a:t>
            </a:r>
            <a:r>
              <a:rPr lang="zh-CN" altLang="en-US" dirty="0"/>
              <a:t>指向队头元素，</a:t>
            </a:r>
            <a:r>
              <a:rPr lang="en-US" altLang="zh-CN" dirty="0"/>
              <a:t>end2</a:t>
            </a:r>
            <a:r>
              <a:rPr lang="zh-CN" altLang="en-US" dirty="0"/>
              <a:t>指向队尾元素后一个位置。假设队列两端均可进行出队和入队操作，队列中最多能容纳</a:t>
            </a:r>
            <a:r>
              <a:rPr lang="en-US" altLang="zh-CN" dirty="0"/>
              <a:t>M-1</a:t>
            </a:r>
            <a:r>
              <a:rPr lang="zh-CN" altLang="en-US" dirty="0"/>
              <a:t>个元素。初始时为空。下列判断队空和队满条件中，正确的是（）。</a:t>
            </a:r>
            <a:endParaRPr lang="en-US" altLang="zh-CN" dirty="0"/>
          </a:p>
          <a:p>
            <a:pPr marL="914400" lvl="1" indent="-457200">
              <a:buFont typeface="+mj-lt"/>
              <a:buAutoNum type="alphaUcPeriod"/>
            </a:pPr>
            <a:r>
              <a:rPr lang="zh-CN" altLang="en-US" dirty="0">
                <a:solidFill>
                  <a:srgbClr val="00B050"/>
                </a:solidFill>
              </a:rPr>
              <a:t>队空：</a:t>
            </a:r>
            <a:r>
              <a:rPr lang="en-US" altLang="zh-CN" dirty="0">
                <a:solidFill>
                  <a:srgbClr val="00B050"/>
                </a:solidFill>
              </a:rPr>
              <a:t>end1 == end2</a:t>
            </a:r>
            <a:r>
              <a:rPr lang="zh-CN" altLang="en-US" dirty="0">
                <a:solidFill>
                  <a:srgbClr val="00B050"/>
                </a:solidFill>
              </a:rPr>
              <a:t>；队满：</a:t>
            </a:r>
            <a:r>
              <a:rPr lang="en-US" altLang="zh-CN" dirty="0">
                <a:solidFill>
                  <a:srgbClr val="00B050"/>
                </a:solidFill>
              </a:rPr>
              <a:t>end1==(end2+1) mod M</a:t>
            </a:r>
          </a:p>
          <a:p>
            <a:pPr marL="914400" lvl="1" indent="-457200">
              <a:buFont typeface="+mj-lt"/>
              <a:buAutoNum type="alphaUcPeriod"/>
            </a:pPr>
            <a:r>
              <a:rPr lang="zh-CN" altLang="en-US" dirty="0"/>
              <a:t>队空：</a:t>
            </a:r>
            <a:r>
              <a:rPr lang="en-US" altLang="zh-CN" dirty="0"/>
              <a:t>end1 == end2</a:t>
            </a:r>
            <a:r>
              <a:rPr lang="zh-CN" altLang="en-US" dirty="0"/>
              <a:t>；队满：</a:t>
            </a:r>
            <a:r>
              <a:rPr lang="en-US" altLang="zh-CN" dirty="0"/>
              <a:t>end2==(end1+1) mod (M-1)</a:t>
            </a:r>
          </a:p>
          <a:p>
            <a:pPr marL="914400" lvl="1" indent="-457200">
              <a:buFont typeface="+mj-lt"/>
              <a:buAutoNum type="alphaUcPeriod"/>
            </a:pPr>
            <a:r>
              <a:rPr lang="zh-CN" altLang="en-US" dirty="0"/>
              <a:t>队空：</a:t>
            </a:r>
            <a:r>
              <a:rPr lang="en-US" altLang="zh-CN" dirty="0"/>
              <a:t>end2==(end1+1) mod M</a:t>
            </a:r>
            <a:r>
              <a:rPr lang="zh-CN" altLang="en-US" dirty="0"/>
              <a:t>；队满：</a:t>
            </a:r>
            <a:r>
              <a:rPr lang="en-US" altLang="zh-CN" dirty="0"/>
              <a:t>end1==(end2+1) mod M</a:t>
            </a:r>
          </a:p>
          <a:p>
            <a:pPr marL="914400" lvl="1" indent="-457200">
              <a:buFont typeface="+mj-lt"/>
              <a:buAutoNum type="alphaUcPeriod"/>
            </a:pPr>
            <a:r>
              <a:rPr lang="zh-CN" altLang="en-US" dirty="0"/>
              <a:t>队空：</a:t>
            </a:r>
            <a:r>
              <a:rPr lang="en-US" altLang="zh-CN" dirty="0"/>
              <a:t>end1==(end2+1) mod M</a:t>
            </a:r>
            <a:r>
              <a:rPr lang="zh-CN" altLang="en-US" dirty="0"/>
              <a:t>；队满：</a:t>
            </a:r>
            <a:r>
              <a:rPr lang="en-US" altLang="zh-CN" dirty="0"/>
              <a:t>end2==(end1+1) mod (M-1)</a:t>
            </a:r>
          </a:p>
        </p:txBody>
      </p:sp>
    </p:spTree>
    <p:extLst>
      <p:ext uri="{BB962C8B-B14F-4D97-AF65-F5344CB8AC3E}">
        <p14:creationId xmlns:p14="http://schemas.microsoft.com/office/powerpoint/2010/main" val="128717130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队列实现栈</a:t>
            </a:r>
          </a:p>
        </p:txBody>
      </p:sp>
      <p:sp>
        <p:nvSpPr>
          <p:cNvPr id="3" name="内容占位符 2"/>
          <p:cNvSpPr>
            <a:spLocks noGrp="1"/>
          </p:cNvSpPr>
          <p:nvPr>
            <p:ph sz="half" idx="1"/>
          </p:nvPr>
        </p:nvSpPr>
        <p:spPr/>
        <p:txBody>
          <a:bodyPr/>
          <a:lstStyle/>
          <a:p>
            <a:r>
              <a:rPr lang="zh-CN" altLang="en-US" dirty="0"/>
              <a:t>两个队列实现一个栈</a:t>
            </a:r>
            <a:endParaRPr lang="en-US" altLang="zh-CN" dirty="0"/>
          </a:p>
          <a:p>
            <a:r>
              <a:rPr lang="zh-CN" altLang="en-US" dirty="0"/>
              <a:t>一个队列实现一个栈</a:t>
            </a:r>
          </a:p>
        </p:txBody>
      </p:sp>
      <p:pic>
        <p:nvPicPr>
          <p:cNvPr id="6" name="内容占位符 5"/>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5447928" y="76372"/>
            <a:ext cx="6336704" cy="6475632"/>
          </a:xfrm>
          <a:prstGeom prst="rect">
            <a:avLst/>
          </a:prstGeom>
        </p:spPr>
      </p:pic>
    </p:spTree>
    <p:extLst>
      <p:ext uri="{BB962C8B-B14F-4D97-AF65-F5344CB8AC3E}">
        <p14:creationId xmlns:p14="http://schemas.microsoft.com/office/powerpoint/2010/main" val="182787185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数制转换</a:t>
            </a:r>
          </a:p>
        </p:txBody>
      </p:sp>
      <p:sp>
        <p:nvSpPr>
          <p:cNvPr id="3" name="内容占位符 2"/>
          <p:cNvSpPr>
            <a:spLocks noGrp="1"/>
          </p:cNvSpPr>
          <p:nvPr>
            <p:ph idx="1"/>
          </p:nvPr>
        </p:nvSpPr>
        <p:spPr>
          <a:xfrm>
            <a:off x="1055440" y="1628800"/>
            <a:ext cx="10363200" cy="4114800"/>
          </a:xfrm>
        </p:spPr>
        <p:txBody>
          <a:bodyPr/>
          <a:lstStyle/>
          <a:p>
            <a:r>
              <a:rPr lang="zh-CN" altLang="en-US" sz="2400" dirty="0"/>
              <a:t>请写出</a:t>
            </a:r>
            <a:r>
              <a:rPr lang="en-US" altLang="zh-CN" sz="2400" dirty="0"/>
              <a:t>10</a:t>
            </a:r>
            <a:r>
              <a:rPr lang="zh-CN" altLang="en-US" sz="2400" dirty="0"/>
              <a:t>进制到</a:t>
            </a:r>
            <a:r>
              <a:rPr lang="en-US" altLang="zh-CN" sz="2400" dirty="0"/>
              <a:t>4</a:t>
            </a:r>
            <a:r>
              <a:rPr lang="zh-CN" altLang="en-US" sz="2400" dirty="0"/>
              <a:t>进制转换的代码</a:t>
            </a:r>
            <a:endParaRPr lang="en-US" altLang="zh-CN" sz="2400" dirty="0"/>
          </a:p>
          <a:p>
            <a:pPr marL="0" indent="0">
              <a:buNone/>
            </a:pPr>
            <a:r>
              <a:rPr lang="en-US" altLang="zh-CN" sz="2000" b="1" dirty="0">
                <a:solidFill>
                  <a:srgbClr val="0F4A85"/>
                </a:solidFill>
                <a:latin typeface="Consolas" panose="020B0609020204030204" pitchFamily="49" charset="0"/>
              </a:rPr>
              <a:t>void</a:t>
            </a:r>
            <a:r>
              <a:rPr lang="en-US" altLang="zh-CN" sz="2000" b="1" dirty="0">
                <a:solidFill>
                  <a:srgbClr val="292929"/>
                </a:solidFill>
                <a:latin typeface="Consolas" panose="020B0609020204030204" pitchFamily="49" charset="0"/>
              </a:rPr>
              <a:t> </a:t>
            </a:r>
            <a:r>
              <a:rPr lang="en-US" altLang="zh-CN" sz="2000" b="1" dirty="0">
                <a:solidFill>
                  <a:srgbClr val="5E2CBC"/>
                </a:solidFill>
                <a:latin typeface="Consolas" panose="020B0609020204030204" pitchFamily="49" charset="0"/>
              </a:rPr>
              <a:t>conversion</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InitStack</a:t>
            </a:r>
            <a:r>
              <a:rPr lang="en-US" altLang="zh-CN" sz="2000" b="1" dirty="0">
                <a:solidFill>
                  <a:srgbClr val="292929"/>
                </a:solidFill>
                <a:latin typeface="Consolas" panose="020B0609020204030204" pitchFamily="49" charset="0"/>
              </a:rPr>
              <a:t>(S);</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初始化栈</a:t>
            </a:r>
            <a:r>
              <a:rPr lang="en-US" altLang="zh-CN" sz="2000" b="1" dirty="0">
                <a:solidFill>
                  <a:srgbClr val="515151"/>
                </a:solidFill>
                <a:latin typeface="Consolas" panose="020B0609020204030204" pitchFamily="49" charset="0"/>
              </a:rPr>
              <a:t>S</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scanf</a:t>
            </a:r>
            <a:r>
              <a:rPr lang="en-US" altLang="zh-CN" sz="2000" b="1" dirty="0">
                <a:solidFill>
                  <a:srgbClr val="292929"/>
                </a:solidFill>
                <a:latin typeface="Consolas" panose="020B0609020204030204" pitchFamily="49" charset="0"/>
              </a:rPr>
              <a:t>(</a:t>
            </a:r>
            <a:r>
              <a:rPr lang="en-US" altLang="zh-CN" sz="2000" b="1" dirty="0">
                <a:solidFill>
                  <a:srgbClr val="0F4A85"/>
                </a:solidFill>
                <a:latin typeface="Consolas" panose="020B0609020204030204" pitchFamily="49" charset="0"/>
              </a:rPr>
              <a:t>"</a:t>
            </a:r>
            <a:r>
              <a:rPr lang="en-US" altLang="zh-CN" sz="2000" b="1" dirty="0">
                <a:solidFill>
                  <a:srgbClr val="001080"/>
                </a:solidFill>
                <a:latin typeface="Consolas" panose="020B0609020204030204" pitchFamily="49" charset="0"/>
              </a:rPr>
              <a:t>%d</a:t>
            </a:r>
            <a:r>
              <a:rPr lang="en-US" altLang="zh-CN" sz="2000" b="1" dirty="0">
                <a:solidFill>
                  <a:srgbClr val="0F4A85"/>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&amp;</a:t>
            </a:r>
            <a:r>
              <a:rPr lang="en-US" altLang="zh-CN" sz="2000" b="1" dirty="0">
                <a:solidFill>
                  <a:srgbClr val="292929"/>
                </a:solidFill>
                <a:latin typeface="Consolas" panose="020B0609020204030204" pitchFamily="49" charset="0"/>
              </a:rPr>
              <a:t>N);</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读入十进制整数</a:t>
            </a:r>
            <a:r>
              <a:rPr lang="en-US" altLang="zh-CN" sz="2000" b="1" dirty="0">
                <a:solidFill>
                  <a:srgbClr val="515151"/>
                </a:solidFill>
                <a:latin typeface="Consolas" panose="020B0609020204030204" pitchFamily="49" charset="0"/>
              </a:rPr>
              <a:t>N</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将</a:t>
            </a:r>
            <a:r>
              <a:rPr lang="en-US" altLang="zh-CN" sz="2000" b="1" dirty="0">
                <a:solidFill>
                  <a:srgbClr val="515151"/>
                </a:solidFill>
                <a:latin typeface="Consolas" panose="020B0609020204030204" pitchFamily="49" charset="0"/>
              </a:rPr>
              <a:t>N</a:t>
            </a:r>
            <a:r>
              <a:rPr lang="zh-CN" altLang="en-US" sz="2000" b="1" dirty="0">
                <a:solidFill>
                  <a:srgbClr val="515151"/>
                </a:solidFill>
                <a:latin typeface="Consolas" panose="020B0609020204030204" pitchFamily="49" charset="0"/>
              </a:rPr>
              <a:t>转换为四进制：除</a:t>
            </a:r>
            <a:r>
              <a:rPr lang="en-US" altLang="zh-CN" sz="2000" b="1" dirty="0">
                <a:solidFill>
                  <a:srgbClr val="515151"/>
                </a:solidFill>
                <a:latin typeface="Consolas" panose="020B0609020204030204" pitchFamily="49" charset="0"/>
              </a:rPr>
              <a:t>4</a:t>
            </a:r>
            <a:r>
              <a:rPr lang="zh-CN" altLang="en-US" sz="2000" b="1" dirty="0">
                <a:solidFill>
                  <a:srgbClr val="515151"/>
                </a:solidFill>
                <a:latin typeface="Consolas" panose="020B0609020204030204" pitchFamily="49" charset="0"/>
              </a:rPr>
              <a:t>取余，逆序排列</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while</a:t>
            </a:r>
            <a:r>
              <a:rPr lang="en-US" altLang="zh-CN" sz="2000" b="1" dirty="0">
                <a:solidFill>
                  <a:srgbClr val="292929"/>
                </a:solidFill>
                <a:latin typeface="Consolas" panose="020B0609020204030204" pitchFamily="49" charset="0"/>
              </a:rPr>
              <a:t> (N) {</a:t>
            </a:r>
            <a:r>
              <a:rPr lang="en-US" altLang="zh-CN" sz="2000" b="1" dirty="0">
                <a:solidFill>
                  <a:srgbClr val="515151"/>
                </a:solidFill>
                <a:latin typeface="Consolas" panose="020B0609020204030204" pitchFamily="49" charset="0"/>
              </a:rPr>
              <a:t>                 // N</a:t>
            </a:r>
            <a:r>
              <a:rPr lang="zh-CN" altLang="en-US" sz="2000" b="1" dirty="0">
                <a:solidFill>
                  <a:srgbClr val="515151"/>
                </a:solidFill>
                <a:latin typeface="Consolas" panose="020B0609020204030204" pitchFamily="49" charset="0"/>
              </a:rPr>
              <a:t>不为</a:t>
            </a:r>
            <a:r>
              <a:rPr lang="en-US" altLang="zh-CN" sz="2000" b="1" dirty="0">
                <a:solidFill>
                  <a:srgbClr val="515151"/>
                </a:solidFill>
                <a:latin typeface="Consolas" panose="020B0609020204030204" pitchFamily="49" charset="0"/>
              </a:rPr>
              <a:t>0</a:t>
            </a:r>
            <a:r>
              <a:rPr lang="zh-CN" altLang="en-US" sz="2000" b="1" dirty="0">
                <a:solidFill>
                  <a:srgbClr val="515151"/>
                </a:solidFill>
                <a:latin typeface="Consolas" panose="020B0609020204030204" pitchFamily="49" charset="0"/>
              </a:rPr>
              <a:t>时循环</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5E2CBC"/>
                </a:solidFill>
                <a:latin typeface="Consolas" panose="020B0609020204030204" pitchFamily="49" charset="0"/>
              </a:rPr>
              <a:t>push</a:t>
            </a:r>
            <a:r>
              <a:rPr lang="en-US" altLang="zh-CN" sz="2000" b="1" dirty="0">
                <a:solidFill>
                  <a:srgbClr val="292929"/>
                </a:solidFill>
                <a:latin typeface="Consolas" panose="020B0609020204030204" pitchFamily="49" charset="0"/>
              </a:rPr>
              <a:t>(S, N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096D48"/>
                </a:solidFill>
                <a:latin typeface="Consolas" panose="020B0609020204030204" pitchFamily="49" charset="0"/>
              </a:rPr>
              <a:t>4</a:t>
            </a:r>
            <a:r>
              <a:rPr lang="en-US" altLang="zh-CN" sz="2000" b="1" dirty="0">
                <a:solidFill>
                  <a:srgbClr val="292929"/>
                </a:solidFill>
                <a:latin typeface="Consolas" panose="020B0609020204030204" pitchFamily="49" charset="0"/>
              </a:rPr>
              <a:t>);</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将余数压栈（得到低位到高位的四进制数字）</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292929"/>
                </a:solidFill>
                <a:latin typeface="Consolas" panose="020B0609020204030204" pitchFamily="49" charset="0"/>
              </a:rPr>
              <a:t>N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N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096D48"/>
                </a:solidFill>
                <a:latin typeface="Consolas" panose="020B0609020204030204" pitchFamily="49" charset="0"/>
              </a:rPr>
              <a:t>4</a:t>
            </a:r>
            <a:r>
              <a:rPr lang="en-US" altLang="zh-CN" sz="2000" b="1" dirty="0">
                <a:solidFill>
                  <a:srgbClr val="292929"/>
                </a:solidFill>
                <a:latin typeface="Consolas" panose="020B0609020204030204" pitchFamily="49" charset="0"/>
              </a:rPr>
              <a:t>;</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更新</a:t>
            </a:r>
            <a:r>
              <a:rPr lang="en-US" altLang="zh-CN" sz="2000" b="1" dirty="0">
                <a:solidFill>
                  <a:srgbClr val="515151"/>
                </a:solidFill>
                <a:latin typeface="Consolas" panose="020B0609020204030204" pitchFamily="49" charset="0"/>
              </a:rPr>
              <a:t>N</a:t>
            </a:r>
            <a:r>
              <a:rPr lang="zh-CN" altLang="en-US" sz="2000" b="1" dirty="0">
                <a:solidFill>
                  <a:srgbClr val="515151"/>
                </a:solidFill>
                <a:latin typeface="Consolas" panose="020B0609020204030204" pitchFamily="49" charset="0"/>
              </a:rPr>
              <a:t>为商</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292929"/>
                </a:solidFill>
                <a:latin typeface="Consolas" panose="020B0609020204030204" pitchFamily="49" charset="0"/>
              </a:rPr>
              <a:t>}    </a:t>
            </a:r>
            <a:r>
              <a:rPr lang="zh-CN" altLang="en-US" sz="2000" b="1" dirty="0">
                <a:solidFill>
                  <a:srgbClr val="515151"/>
                </a:solidFill>
                <a:latin typeface="Consolas" panose="020B0609020204030204" pitchFamily="49" charset="0"/>
              </a:rPr>
              <a:t>    </a:t>
            </a:r>
            <a:r>
              <a:rPr lang="en-US" altLang="zh-CN" sz="2000" b="1" dirty="0">
                <a:solidFill>
                  <a:srgbClr val="515151"/>
                </a:solidFill>
                <a:latin typeface="Consolas" panose="020B0609020204030204" pitchFamily="49" charset="0"/>
              </a:rPr>
              <a:t>// </a:t>
            </a:r>
            <a:r>
              <a:rPr lang="zh-CN" altLang="en-US" sz="2000" b="1" dirty="0">
                <a:solidFill>
                  <a:srgbClr val="515151"/>
                </a:solidFill>
                <a:latin typeface="Consolas" panose="020B0609020204030204" pitchFamily="49" charset="0"/>
              </a:rPr>
              <a:t>输出结果：栈顶到栈底就是四进制的高位到低位</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while</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err="1">
                <a:solidFill>
                  <a:srgbClr val="5E2CBC"/>
                </a:solidFill>
                <a:latin typeface="Consolas" panose="020B0609020204030204" pitchFamily="49" charset="0"/>
              </a:rPr>
              <a:t>StackEmpty</a:t>
            </a:r>
            <a:r>
              <a:rPr lang="en-US" altLang="zh-CN" sz="2000" b="1" dirty="0">
                <a:solidFill>
                  <a:srgbClr val="292929"/>
                </a:solidFill>
                <a:latin typeface="Consolas" panose="020B0609020204030204" pitchFamily="49" charset="0"/>
              </a:rPr>
              <a:t>(S)) {</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栈不为空时循环</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5E2CBC"/>
                </a:solidFill>
                <a:latin typeface="Consolas" panose="020B0609020204030204" pitchFamily="49" charset="0"/>
              </a:rPr>
              <a:t>pop</a:t>
            </a:r>
            <a:r>
              <a:rPr lang="en-US" altLang="zh-CN" sz="2000" b="1" dirty="0">
                <a:solidFill>
                  <a:srgbClr val="292929"/>
                </a:solidFill>
                <a:latin typeface="Consolas" panose="020B0609020204030204" pitchFamily="49" charset="0"/>
              </a:rPr>
              <a:t>(S, e);</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弹出栈顶元素</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printf</a:t>
            </a:r>
            <a:r>
              <a:rPr lang="en-US" altLang="zh-CN" sz="2000" b="1" dirty="0">
                <a:solidFill>
                  <a:srgbClr val="292929"/>
                </a:solidFill>
                <a:latin typeface="Consolas" panose="020B0609020204030204" pitchFamily="49" charset="0"/>
              </a:rPr>
              <a:t>(</a:t>
            </a:r>
            <a:r>
              <a:rPr lang="en-US" altLang="zh-CN" sz="2000" b="1" dirty="0">
                <a:solidFill>
                  <a:srgbClr val="0F4A85"/>
                </a:solidFill>
                <a:latin typeface="Consolas" panose="020B0609020204030204" pitchFamily="49" charset="0"/>
              </a:rPr>
              <a:t>"</a:t>
            </a:r>
            <a:r>
              <a:rPr lang="en-US" altLang="zh-CN" sz="2000" b="1" dirty="0">
                <a:solidFill>
                  <a:srgbClr val="001080"/>
                </a:solidFill>
                <a:latin typeface="Consolas" panose="020B0609020204030204" pitchFamily="49" charset="0"/>
              </a:rPr>
              <a:t>%d</a:t>
            </a:r>
            <a:r>
              <a:rPr lang="en-US" altLang="zh-CN" sz="2000" b="1" dirty="0">
                <a:solidFill>
                  <a:srgbClr val="0F4A85"/>
                </a:solidFill>
                <a:latin typeface="Consolas" panose="020B0609020204030204" pitchFamily="49" charset="0"/>
              </a:rPr>
              <a:t>"</a:t>
            </a:r>
            <a:r>
              <a:rPr lang="en-US" altLang="zh-CN" sz="2000" b="1" dirty="0">
                <a:solidFill>
                  <a:srgbClr val="292929"/>
                </a:solidFill>
                <a:latin typeface="Consolas" panose="020B0609020204030204" pitchFamily="49" charset="0"/>
              </a:rPr>
              <a:t>, e);</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输出该位数字</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292929"/>
                </a:solidFill>
                <a:latin typeface="Consolas" panose="020B0609020204030204" pitchFamily="49" charset="0"/>
              </a:rPr>
              <a:t>}</a:t>
            </a:r>
          </a:p>
          <a:p>
            <a:pPr marL="0" indent="0">
              <a:buNone/>
            </a:pPr>
            <a:r>
              <a:rPr lang="en-US" altLang="zh-CN" sz="2000" b="1" dirty="0">
                <a:solidFill>
                  <a:srgbClr val="292929"/>
                </a:solidFill>
                <a:latin typeface="Consolas" panose="020B0609020204030204" pitchFamily="49" charset="0"/>
              </a:rPr>
              <a:t>}</a:t>
            </a:r>
          </a:p>
          <a:p>
            <a:pPr marL="0" indent="0">
              <a:buNone/>
            </a:pPr>
            <a:endParaRPr lang="zh-CN" altLang="en-US" sz="1800" dirty="0"/>
          </a:p>
        </p:txBody>
      </p:sp>
    </p:spTree>
    <p:extLst>
      <p:ext uri="{BB962C8B-B14F-4D97-AF65-F5344CB8AC3E}">
        <p14:creationId xmlns:p14="http://schemas.microsoft.com/office/powerpoint/2010/main" val="28274024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二叉树层次序遍历的实现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78620" y="1447800"/>
            <a:ext cx="9697380" cy="5281140"/>
          </a:xfrm>
          <a:prstGeom prst="rect">
            <a:avLst/>
          </a:prstGeom>
        </p:spPr>
      </p:pic>
    </p:spTree>
    <p:extLst>
      <p:ext uri="{BB962C8B-B14F-4D97-AF65-F5344CB8AC3E}">
        <p14:creationId xmlns:p14="http://schemas.microsoft.com/office/powerpoint/2010/main" val="60627268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树的层次序遍历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95149" y="1628800"/>
            <a:ext cx="10408102" cy="4667200"/>
          </a:xfrm>
          <a:prstGeom prst="rect">
            <a:avLst/>
          </a:prstGeom>
        </p:spPr>
      </p:pic>
    </p:spTree>
    <p:extLst>
      <p:ext uri="{BB962C8B-B14F-4D97-AF65-F5344CB8AC3E}">
        <p14:creationId xmlns:p14="http://schemas.microsoft.com/office/powerpoint/2010/main" val="162331460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a:extLst>
              <a:ext uri="{FF2B5EF4-FFF2-40B4-BE49-F238E27FC236}">
                <a16:creationId xmlns:a16="http://schemas.microsoft.com/office/drawing/2014/main" id="{88F3240B-A2BF-4CB8-98C8-3722E36A20C8}"/>
              </a:ext>
            </a:extLst>
          </p:cNvPr>
          <p:cNvSpPr>
            <a:spLocks noGrp="1"/>
          </p:cNvSpPr>
          <p:nvPr>
            <p:ph idx="1"/>
          </p:nvPr>
        </p:nvSpPr>
        <p:spPr/>
        <p:txBody>
          <a:bodyPr/>
          <a:lstStyle/>
          <a:p>
            <a:r>
              <a:rPr lang="en-US" altLang="zh-CN" dirty="0">
                <a:hlinkClick r:id="rId2"/>
              </a:rPr>
              <a:t>2014</a:t>
            </a:r>
            <a:r>
              <a:rPr lang="zh-CN" altLang="en-US" dirty="0">
                <a:hlinkClick r:id="rId2"/>
              </a:rPr>
              <a:t>年</a:t>
            </a:r>
            <a:r>
              <a:rPr lang="en-US" altLang="zh-CN" dirty="0">
                <a:hlinkClick r:id="rId2"/>
              </a:rPr>
              <a:t>408</a:t>
            </a:r>
            <a:r>
              <a:rPr lang="zh-CN" altLang="en-US" dirty="0">
                <a:hlinkClick r:id="rId2"/>
              </a:rPr>
              <a:t>真题数据结构篇 </a:t>
            </a:r>
            <a:r>
              <a:rPr lang="en-US" altLang="zh-CN" dirty="0">
                <a:hlinkClick r:id="rId2"/>
              </a:rPr>
              <a:t>- </a:t>
            </a:r>
            <a:r>
              <a:rPr lang="zh-CN" altLang="en-US" dirty="0">
                <a:hlinkClick r:id="rId2"/>
              </a:rPr>
              <a:t>知乎</a:t>
            </a:r>
            <a:endParaRPr lang="zh-CN" altLang="en-US" dirty="0"/>
          </a:p>
        </p:txBody>
      </p:sp>
      <p:pic>
        <p:nvPicPr>
          <p:cNvPr id="5" name="内容占位符 3">
            <a:extLst>
              <a:ext uri="{FF2B5EF4-FFF2-40B4-BE49-F238E27FC236}">
                <a16:creationId xmlns:a16="http://schemas.microsoft.com/office/drawing/2014/main" id="{2581D21A-F59A-47CB-9D4C-38F9A92EE192}"/>
              </a:ext>
            </a:extLst>
          </p:cNvPr>
          <p:cNvPicPr>
            <a:picLocks noChangeAspect="1"/>
          </p:cNvPicPr>
          <p:nvPr/>
        </p:nvPicPr>
        <p:blipFill>
          <a:blip r:embed="rId3">
            <a:clrChange>
              <a:clrFrom>
                <a:srgbClr val="FFFFFF"/>
              </a:clrFrom>
              <a:clrTo>
                <a:srgbClr val="FFFFFF">
                  <a:alpha val="0"/>
                </a:srgbClr>
              </a:clrTo>
            </a:clrChange>
          </a:blip>
          <a:stretch>
            <a:fillRect/>
          </a:stretch>
        </p:blipFill>
        <p:spPr bwMode="auto">
          <a:xfrm>
            <a:off x="812800" y="2636912"/>
            <a:ext cx="10972800" cy="365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56058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FB78534-93C1-4099-9C90-D96C4F08CBFD}"/>
              </a:ext>
            </a:extLst>
          </p:cNvPr>
          <p:cNvSpPr>
            <a:spLocks noGrp="1"/>
          </p:cNvSpPr>
          <p:nvPr>
            <p:ph idx="1"/>
          </p:nvPr>
        </p:nvSpPr>
        <p:spPr>
          <a:xfrm>
            <a:off x="1117600" y="764704"/>
            <a:ext cx="10363200" cy="4114800"/>
          </a:xfrm>
        </p:spPr>
        <p:txBody>
          <a:bodyPr/>
          <a:lstStyle/>
          <a:p>
            <a:pPr marL="0" indent="0">
              <a:buNone/>
            </a:pPr>
            <a:r>
              <a:rPr lang="en-US" altLang="zh-CN" sz="2000" b="1" dirty="0">
                <a:solidFill>
                  <a:srgbClr val="515151"/>
                </a:solidFill>
                <a:latin typeface="Consolas" panose="020B0609020204030204" pitchFamily="49" charset="0"/>
              </a:rPr>
              <a:t>// </a:t>
            </a:r>
            <a:r>
              <a:rPr lang="zh-CN" altLang="en-US" sz="2000" b="1" dirty="0">
                <a:solidFill>
                  <a:srgbClr val="515151"/>
                </a:solidFill>
                <a:latin typeface="Consolas" panose="020B0609020204030204" pitchFamily="49" charset="0"/>
              </a:rPr>
              <a:t>递归计算</a:t>
            </a:r>
            <a:r>
              <a:rPr lang="en-US" altLang="zh-CN" sz="2000" b="1" dirty="0">
                <a:solidFill>
                  <a:srgbClr val="515151"/>
                </a:solidFill>
                <a:latin typeface="Consolas" panose="020B0609020204030204" pitchFamily="49" charset="0"/>
              </a:rPr>
              <a:t>WPL</a:t>
            </a:r>
            <a:r>
              <a:rPr lang="zh-CN" altLang="en-US" sz="2000" b="1" dirty="0">
                <a:solidFill>
                  <a:srgbClr val="515151"/>
                </a:solidFill>
                <a:latin typeface="Consolas" panose="020B0609020204030204" pitchFamily="49" charset="0"/>
              </a:rPr>
              <a:t>（深度优先遍历）</a:t>
            </a:r>
            <a:endParaRPr lang="zh-CN" altLang="en-US" sz="2000" b="1" dirty="0">
              <a:solidFill>
                <a:srgbClr val="292929"/>
              </a:solidFill>
              <a:latin typeface="Consolas" panose="020B0609020204030204" pitchFamily="49" charset="0"/>
            </a:endParaRPr>
          </a:p>
          <a:p>
            <a:pPr marL="0" indent="0">
              <a:buNone/>
            </a:pPr>
            <a:r>
              <a:rPr lang="en-US" altLang="zh-CN" sz="2000" b="1" dirty="0">
                <a:solidFill>
                  <a:srgbClr val="0F4A85"/>
                </a:solidFill>
                <a:latin typeface="Consolas" panose="020B0609020204030204" pitchFamily="49" charset="0"/>
              </a:rPr>
              <a:t>int</a:t>
            </a:r>
            <a:r>
              <a:rPr lang="en-US" altLang="zh-CN" sz="2000" b="1" dirty="0">
                <a:solidFill>
                  <a:srgbClr val="292929"/>
                </a:solidFill>
                <a:latin typeface="Consolas" panose="020B0609020204030204" pitchFamily="49" charset="0"/>
              </a:rPr>
              <a:t> </a:t>
            </a:r>
            <a:r>
              <a:rPr lang="en-US" altLang="zh-CN" sz="2000" b="1" dirty="0" err="1">
                <a:solidFill>
                  <a:srgbClr val="001080"/>
                </a:solidFill>
                <a:latin typeface="Consolas" panose="020B0609020204030204" pitchFamily="49" charset="0"/>
              </a:rPr>
              <a:t>dfs</a:t>
            </a:r>
            <a:r>
              <a:rPr lang="en-US" altLang="zh-CN" sz="2000" b="1" dirty="0">
                <a:solidFill>
                  <a:srgbClr val="292929"/>
                </a:solidFill>
                <a:latin typeface="Consolas" panose="020B0609020204030204" pitchFamily="49" charset="0"/>
              </a:rPr>
              <a:t>(</a:t>
            </a:r>
            <a:r>
              <a:rPr lang="en-US" altLang="zh-CN" sz="2000" b="1" dirty="0" err="1">
                <a:solidFill>
                  <a:srgbClr val="185E73"/>
                </a:solidFill>
                <a:latin typeface="Consolas" panose="020B0609020204030204" pitchFamily="49" charset="0"/>
              </a:rPr>
              <a:t>TreeNode</a:t>
            </a:r>
            <a:r>
              <a:rPr lang="en-US" altLang="zh-CN" sz="2000" b="1" dirty="0">
                <a:solidFill>
                  <a:srgbClr val="0F4A85"/>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root</a:t>
            </a:r>
            <a:r>
              <a:rPr lang="en-US" altLang="zh-CN" sz="2000" b="1" dirty="0">
                <a:solidFill>
                  <a:srgbClr val="292929"/>
                </a:solidFill>
                <a:latin typeface="Consolas" panose="020B0609020204030204" pitchFamily="49" charset="0"/>
              </a:rPr>
              <a:t>, </a:t>
            </a:r>
            <a:r>
              <a:rPr lang="en-US" altLang="zh-CN" sz="2000" b="1" dirty="0">
                <a:solidFill>
                  <a:srgbClr val="0F4A85"/>
                </a:solidFill>
                <a:latin typeface="Consolas" panose="020B0609020204030204" pitchFamily="49" charset="0"/>
              </a:rPr>
              <a:t>int</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depth</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if</a:t>
            </a:r>
            <a:r>
              <a:rPr lang="en-US" altLang="zh-CN" sz="2000" b="1" dirty="0">
                <a:solidFill>
                  <a:srgbClr val="292929"/>
                </a:solidFill>
                <a:latin typeface="Consolas" panose="020B0609020204030204" pitchFamily="49" charset="0"/>
              </a:rPr>
              <a:t> (root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err="1">
                <a:solidFill>
                  <a:srgbClr val="0F4A85"/>
                </a:solidFill>
                <a:latin typeface="Consolas" panose="020B0609020204030204" pitchFamily="49" charset="0"/>
              </a:rPr>
              <a:t>nullptr</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return</a:t>
            </a:r>
            <a:r>
              <a:rPr lang="en-US" altLang="zh-CN" sz="2000" b="1" dirty="0">
                <a:solidFill>
                  <a:srgbClr val="292929"/>
                </a:solidFill>
                <a:latin typeface="Consolas" panose="020B0609020204030204" pitchFamily="49" charset="0"/>
              </a:rPr>
              <a:t> </a:t>
            </a:r>
            <a:r>
              <a:rPr lang="en-US" altLang="zh-CN" sz="2000" b="1" dirty="0">
                <a:solidFill>
                  <a:srgbClr val="096D48"/>
                </a:solidFill>
                <a:latin typeface="Consolas" panose="020B0609020204030204" pitchFamily="49" charset="0"/>
              </a:rPr>
              <a:t>0</a:t>
            </a:r>
            <a:r>
              <a:rPr lang="en-US" altLang="zh-CN" sz="2000" b="1" dirty="0">
                <a:solidFill>
                  <a:srgbClr val="292929"/>
                </a:solidFill>
                <a:latin typeface="Consolas" panose="020B0609020204030204" pitchFamily="49" charset="0"/>
              </a:rPr>
              <a:t>;</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空节点贡献为</a:t>
            </a:r>
            <a:r>
              <a:rPr lang="en-US" altLang="zh-CN" sz="2000" b="1" dirty="0">
                <a:solidFill>
                  <a:srgbClr val="515151"/>
                </a:solidFill>
                <a:latin typeface="Consolas" panose="020B0609020204030204" pitchFamily="49" charset="0"/>
              </a:rPr>
              <a:t>0</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292929"/>
                </a:solidFill>
                <a:latin typeface="Consolas" panose="020B0609020204030204" pitchFamily="49" charset="0"/>
              </a:rPr>
              <a:t>}</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if</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root</a:t>
            </a:r>
            <a:r>
              <a:rPr lang="en-US" altLang="zh-CN" sz="2000" b="1" dirty="0">
                <a:solidFill>
                  <a:srgbClr val="292929"/>
                </a:solidFill>
                <a:latin typeface="Consolas" panose="020B0609020204030204" pitchFamily="49" charset="0"/>
              </a:rPr>
              <a:t>-&gt;</a:t>
            </a:r>
            <a:r>
              <a:rPr lang="en-US" altLang="zh-CN" sz="2000" b="1" dirty="0">
                <a:solidFill>
                  <a:srgbClr val="001080"/>
                </a:solidFill>
                <a:latin typeface="Consolas" panose="020B0609020204030204" pitchFamily="49" charset="0"/>
              </a:rPr>
              <a:t>left</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err="1">
                <a:solidFill>
                  <a:srgbClr val="0F4A85"/>
                </a:solidFill>
                <a:latin typeface="Consolas" panose="020B0609020204030204" pitchFamily="49" charset="0"/>
              </a:rPr>
              <a:t>nullptr</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&amp;&amp;</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root</a:t>
            </a:r>
            <a:r>
              <a:rPr lang="en-US" altLang="zh-CN" sz="2000" b="1" dirty="0">
                <a:solidFill>
                  <a:srgbClr val="292929"/>
                </a:solidFill>
                <a:latin typeface="Consolas" panose="020B0609020204030204" pitchFamily="49" charset="0"/>
              </a:rPr>
              <a:t>-&gt;</a:t>
            </a:r>
            <a:r>
              <a:rPr lang="en-US" altLang="zh-CN" sz="2000" b="1" dirty="0">
                <a:solidFill>
                  <a:srgbClr val="001080"/>
                </a:solidFill>
                <a:latin typeface="Consolas" panose="020B0609020204030204" pitchFamily="49" charset="0"/>
              </a:rPr>
              <a:t>right</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err="1">
                <a:solidFill>
                  <a:srgbClr val="0F4A85"/>
                </a:solidFill>
                <a:latin typeface="Consolas" panose="020B0609020204030204" pitchFamily="49" charset="0"/>
              </a:rPr>
              <a:t>nullptr</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return</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root</a:t>
            </a:r>
            <a:r>
              <a:rPr lang="en-US" altLang="zh-CN" sz="2000" b="1" dirty="0">
                <a:solidFill>
                  <a:srgbClr val="292929"/>
                </a:solidFill>
                <a:latin typeface="Consolas" panose="020B0609020204030204" pitchFamily="49" charset="0"/>
              </a:rPr>
              <a:t>-&gt;</a:t>
            </a:r>
            <a:r>
              <a:rPr lang="en-US" altLang="zh-CN" sz="2000" b="1" dirty="0">
                <a:solidFill>
                  <a:srgbClr val="001080"/>
                </a:solidFill>
                <a:latin typeface="Consolas" panose="020B0609020204030204" pitchFamily="49" charset="0"/>
              </a:rPr>
              <a:t>weight</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depth;</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叶子节点：权值</a:t>
            </a:r>
            <a:r>
              <a:rPr lang="en-US" altLang="zh-CN" sz="2000" b="1" dirty="0">
                <a:solidFill>
                  <a:srgbClr val="515151"/>
                </a:solidFill>
                <a:latin typeface="Consolas" panose="020B0609020204030204" pitchFamily="49" charset="0"/>
              </a:rPr>
              <a:t>×</a:t>
            </a:r>
            <a:r>
              <a:rPr lang="zh-CN" altLang="en-US" sz="2000" b="1" dirty="0">
                <a:solidFill>
                  <a:srgbClr val="515151"/>
                </a:solidFill>
                <a:latin typeface="Consolas" panose="020B0609020204030204" pitchFamily="49" charset="0"/>
              </a:rPr>
              <a:t>深度</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292929"/>
                </a:solidFill>
                <a:latin typeface="Consolas" panose="020B0609020204030204" pitchFamily="49" charset="0"/>
              </a:rPr>
              <a:t>}</a:t>
            </a:r>
          </a:p>
          <a:p>
            <a:pPr marL="0" indent="0">
              <a:buNone/>
            </a:pPr>
            <a:r>
              <a:rPr lang="zh-CN" altLang="en-US" sz="2000" b="1" dirty="0">
                <a:solidFill>
                  <a:srgbClr val="515151"/>
                </a:solidFill>
                <a:latin typeface="Consolas" panose="020B0609020204030204" pitchFamily="49" charset="0"/>
              </a:rPr>
              <a:t>    </a:t>
            </a:r>
            <a:r>
              <a:rPr lang="en-US" altLang="zh-CN" sz="2000" b="1" dirty="0">
                <a:solidFill>
                  <a:srgbClr val="515151"/>
                </a:solidFill>
                <a:latin typeface="Consolas" panose="020B0609020204030204" pitchFamily="49" charset="0"/>
              </a:rPr>
              <a:t>// </a:t>
            </a:r>
            <a:r>
              <a:rPr lang="zh-CN" altLang="en-US" sz="2000" b="1" dirty="0">
                <a:solidFill>
                  <a:srgbClr val="515151"/>
                </a:solidFill>
                <a:latin typeface="Consolas" panose="020B0609020204030204" pitchFamily="49" charset="0"/>
              </a:rPr>
              <a:t>非叶子节点：递归计算左右子树的</a:t>
            </a:r>
            <a:r>
              <a:rPr lang="en-US" altLang="zh-CN" sz="2000" b="1" dirty="0">
                <a:solidFill>
                  <a:srgbClr val="515151"/>
                </a:solidFill>
                <a:latin typeface="Consolas" panose="020B0609020204030204" pitchFamily="49" charset="0"/>
              </a:rPr>
              <a:t>WPL</a:t>
            </a:r>
            <a:r>
              <a:rPr lang="zh-CN" altLang="en-US" sz="2000" b="1" dirty="0">
                <a:solidFill>
                  <a:srgbClr val="515151"/>
                </a:solidFill>
                <a:latin typeface="Consolas" panose="020B0609020204030204" pitchFamily="49" charset="0"/>
              </a:rPr>
              <a:t>之和</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return</a:t>
            </a: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dfs</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root</a:t>
            </a:r>
            <a:r>
              <a:rPr lang="en-US" altLang="zh-CN" sz="2000" b="1" dirty="0">
                <a:solidFill>
                  <a:srgbClr val="292929"/>
                </a:solidFill>
                <a:latin typeface="Consolas" panose="020B0609020204030204" pitchFamily="49" charset="0"/>
              </a:rPr>
              <a:t>-&gt;</a:t>
            </a:r>
            <a:r>
              <a:rPr lang="en-US" altLang="zh-CN" sz="2000" b="1" dirty="0">
                <a:solidFill>
                  <a:srgbClr val="001080"/>
                </a:solidFill>
                <a:latin typeface="Consolas" panose="020B0609020204030204" pitchFamily="49" charset="0"/>
              </a:rPr>
              <a:t>left</a:t>
            </a:r>
            <a:r>
              <a:rPr lang="en-US" altLang="zh-CN" sz="2000" b="1" dirty="0">
                <a:solidFill>
                  <a:srgbClr val="292929"/>
                </a:solidFill>
                <a:latin typeface="Consolas" panose="020B0609020204030204" pitchFamily="49" charset="0"/>
              </a:rPr>
              <a:t>, depth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096D48"/>
                </a:solidFill>
                <a:latin typeface="Consolas" panose="020B0609020204030204" pitchFamily="49" charset="0"/>
              </a:rPr>
              <a:t>1</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dfs</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root</a:t>
            </a:r>
            <a:r>
              <a:rPr lang="en-US" altLang="zh-CN" sz="2000" b="1" dirty="0">
                <a:solidFill>
                  <a:srgbClr val="292929"/>
                </a:solidFill>
                <a:latin typeface="Consolas" panose="020B0609020204030204" pitchFamily="49" charset="0"/>
              </a:rPr>
              <a:t>-&gt;</a:t>
            </a:r>
            <a:r>
              <a:rPr lang="en-US" altLang="zh-CN" sz="2000" b="1" dirty="0">
                <a:solidFill>
                  <a:srgbClr val="001080"/>
                </a:solidFill>
                <a:latin typeface="Consolas" panose="020B0609020204030204" pitchFamily="49" charset="0"/>
              </a:rPr>
              <a:t>right</a:t>
            </a:r>
            <a:r>
              <a:rPr lang="en-US" altLang="zh-CN" sz="2000" b="1" dirty="0">
                <a:solidFill>
                  <a:srgbClr val="292929"/>
                </a:solidFill>
                <a:latin typeface="Consolas" panose="020B0609020204030204" pitchFamily="49" charset="0"/>
              </a:rPr>
              <a:t>, depth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096D48"/>
                </a:solidFill>
                <a:latin typeface="Consolas" panose="020B0609020204030204" pitchFamily="49" charset="0"/>
              </a:rPr>
              <a:t>1</a:t>
            </a:r>
            <a:r>
              <a:rPr lang="en-US" altLang="zh-CN" sz="2000" b="1" dirty="0">
                <a:solidFill>
                  <a:srgbClr val="292929"/>
                </a:solidFill>
                <a:latin typeface="Consolas" panose="020B0609020204030204" pitchFamily="49" charset="0"/>
              </a:rPr>
              <a:t>);</a:t>
            </a:r>
          </a:p>
          <a:p>
            <a:pPr marL="0" indent="0">
              <a:buNone/>
            </a:pPr>
            <a:r>
              <a:rPr lang="en-US" altLang="zh-CN" sz="2000" b="1" dirty="0">
                <a:solidFill>
                  <a:srgbClr val="292929"/>
                </a:solidFill>
                <a:latin typeface="Consolas" panose="020B0609020204030204" pitchFamily="49" charset="0"/>
              </a:rPr>
              <a:t>}</a:t>
            </a:r>
          </a:p>
          <a:p>
            <a:pPr marL="0" indent="0">
              <a:buNone/>
            </a:pPr>
            <a:br>
              <a:rPr lang="en-US" altLang="zh-CN" sz="2000" b="1" dirty="0">
                <a:solidFill>
                  <a:srgbClr val="292929"/>
                </a:solidFill>
                <a:latin typeface="Consolas" panose="020B0609020204030204" pitchFamily="49" charset="0"/>
              </a:rPr>
            </a:br>
            <a:r>
              <a:rPr lang="en-US" altLang="zh-CN" sz="2000" b="1" dirty="0">
                <a:solidFill>
                  <a:srgbClr val="515151"/>
                </a:solidFill>
                <a:latin typeface="Consolas" panose="020B0609020204030204" pitchFamily="49" charset="0"/>
              </a:rPr>
              <a:t>// </a:t>
            </a:r>
            <a:r>
              <a:rPr lang="zh-CN" altLang="en-US" sz="2000" b="1" dirty="0">
                <a:solidFill>
                  <a:srgbClr val="515151"/>
                </a:solidFill>
                <a:latin typeface="Consolas" panose="020B0609020204030204" pitchFamily="49" charset="0"/>
              </a:rPr>
              <a:t>计算二叉树的带权路径长度</a:t>
            </a:r>
            <a:endParaRPr lang="zh-CN" altLang="en-US" sz="2000" b="1" dirty="0">
              <a:solidFill>
                <a:srgbClr val="292929"/>
              </a:solidFill>
              <a:latin typeface="Consolas" panose="020B0609020204030204" pitchFamily="49" charset="0"/>
            </a:endParaRPr>
          </a:p>
          <a:p>
            <a:pPr marL="0" indent="0">
              <a:buNone/>
            </a:pPr>
            <a:r>
              <a:rPr lang="en-US" altLang="zh-CN" sz="2000" b="1" dirty="0">
                <a:solidFill>
                  <a:srgbClr val="0F4A85"/>
                </a:solidFill>
                <a:latin typeface="Consolas" panose="020B0609020204030204" pitchFamily="49" charset="0"/>
              </a:rPr>
              <a:t>int</a:t>
            </a: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pathSum</a:t>
            </a:r>
            <a:r>
              <a:rPr lang="en-US" altLang="zh-CN" sz="2000" b="1" dirty="0">
                <a:solidFill>
                  <a:srgbClr val="292929"/>
                </a:solidFill>
                <a:latin typeface="Consolas" panose="020B0609020204030204" pitchFamily="49" charset="0"/>
              </a:rPr>
              <a:t>(</a:t>
            </a:r>
            <a:r>
              <a:rPr lang="en-US" altLang="zh-CN" sz="2000" b="1" dirty="0" err="1">
                <a:solidFill>
                  <a:srgbClr val="185E73"/>
                </a:solidFill>
                <a:latin typeface="Consolas" panose="020B0609020204030204" pitchFamily="49" charset="0"/>
              </a:rPr>
              <a:t>TreeNode</a:t>
            </a:r>
            <a:r>
              <a:rPr lang="en-US" altLang="zh-CN" sz="2000" b="1" dirty="0">
                <a:solidFill>
                  <a:srgbClr val="0F4A85"/>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root</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return</a:t>
            </a: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dfs</a:t>
            </a:r>
            <a:r>
              <a:rPr lang="en-US" altLang="zh-CN" sz="2000" b="1" dirty="0">
                <a:solidFill>
                  <a:srgbClr val="292929"/>
                </a:solidFill>
                <a:latin typeface="Consolas" panose="020B0609020204030204" pitchFamily="49" charset="0"/>
              </a:rPr>
              <a:t>(root, </a:t>
            </a:r>
            <a:r>
              <a:rPr lang="en-US" altLang="zh-CN" sz="2000" b="1" dirty="0">
                <a:solidFill>
                  <a:srgbClr val="096D48"/>
                </a:solidFill>
                <a:latin typeface="Consolas" panose="020B0609020204030204" pitchFamily="49" charset="0"/>
              </a:rPr>
              <a:t>0</a:t>
            </a:r>
            <a:r>
              <a:rPr lang="en-US" altLang="zh-CN" sz="2000" b="1" dirty="0">
                <a:solidFill>
                  <a:srgbClr val="292929"/>
                </a:solidFill>
                <a:latin typeface="Consolas" panose="020B0609020204030204" pitchFamily="49" charset="0"/>
              </a:rPr>
              <a:t>);</a:t>
            </a:r>
            <a:r>
              <a:rPr lang="en-US" altLang="zh-CN" sz="2000" b="1" dirty="0">
                <a:solidFill>
                  <a:srgbClr val="515151"/>
                </a:solidFill>
                <a:latin typeface="Consolas" panose="020B0609020204030204" pitchFamily="49" charset="0"/>
              </a:rPr>
              <a:t>            // </a:t>
            </a:r>
            <a:r>
              <a:rPr lang="zh-CN" altLang="en-US" sz="2000" b="1" dirty="0">
                <a:solidFill>
                  <a:srgbClr val="515151"/>
                </a:solidFill>
                <a:latin typeface="Consolas" panose="020B0609020204030204" pitchFamily="49" charset="0"/>
              </a:rPr>
              <a:t>从根节点开始，深度为</a:t>
            </a:r>
            <a:r>
              <a:rPr lang="en-US" altLang="zh-CN" sz="2000" b="1" dirty="0">
                <a:solidFill>
                  <a:srgbClr val="515151"/>
                </a:solidFill>
                <a:latin typeface="Consolas" panose="020B0609020204030204" pitchFamily="49" charset="0"/>
              </a:rPr>
              <a:t>0</a:t>
            </a:r>
            <a:endParaRPr lang="zh-CN" altLang="en-US" sz="2000" b="1" dirty="0">
              <a:solidFill>
                <a:srgbClr val="292929"/>
              </a:solidFill>
              <a:latin typeface="Consolas" panose="020B0609020204030204" pitchFamily="49" charset="0"/>
            </a:endParaRPr>
          </a:p>
          <a:p>
            <a:pPr marL="0" indent="0">
              <a:buNone/>
            </a:pPr>
            <a:r>
              <a:rPr lang="en-US" altLang="zh-CN" sz="2000" b="1" dirty="0">
                <a:solidFill>
                  <a:srgbClr val="292929"/>
                </a:solidFill>
                <a:latin typeface="Consolas" panose="020B0609020204030204" pitchFamily="49" charset="0"/>
              </a:rPr>
              <a:t>}</a:t>
            </a:r>
          </a:p>
          <a:p>
            <a:pPr marL="0" indent="0">
              <a:buNone/>
            </a:pPr>
            <a:endParaRPr lang="zh-CN" altLang="en-US" sz="2000" dirty="0"/>
          </a:p>
        </p:txBody>
      </p:sp>
    </p:spTree>
    <p:extLst>
      <p:ext uri="{BB962C8B-B14F-4D97-AF65-F5344CB8AC3E}">
        <p14:creationId xmlns:p14="http://schemas.microsoft.com/office/powerpoint/2010/main" val="40187233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图的广度优先遍历代码实现</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33340" y="1447800"/>
            <a:ext cx="9931720" cy="5029200"/>
          </a:xfrm>
          <a:prstGeom prst="rect">
            <a:avLst/>
          </a:prstGeom>
        </p:spPr>
      </p:pic>
    </p:spTree>
    <p:extLst>
      <p:ext uri="{BB962C8B-B14F-4D97-AF65-F5344CB8AC3E}">
        <p14:creationId xmlns:p14="http://schemas.microsoft.com/office/powerpoint/2010/main" val="24725575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图的广度优先遍历代码实现</a:t>
            </a:r>
          </a:p>
        </p:txBody>
      </p:sp>
      <p:pic>
        <p:nvPicPr>
          <p:cNvPr id="3" name="内容占位符 2"/>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89593" y="1447800"/>
            <a:ext cx="9219214" cy="5029200"/>
          </a:xfrm>
          <a:prstGeom prst="rect">
            <a:avLst/>
          </a:prstGeom>
        </p:spPr>
      </p:pic>
    </p:spTree>
    <p:extLst>
      <p:ext uri="{BB962C8B-B14F-4D97-AF65-F5344CB8AC3E}">
        <p14:creationId xmlns:p14="http://schemas.microsoft.com/office/powerpoint/2010/main" val="302125796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折半查找的实现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41212" y="1447800"/>
            <a:ext cx="10315976" cy="5029200"/>
          </a:xfrm>
          <a:prstGeom prst="rect">
            <a:avLst/>
          </a:prstGeom>
        </p:spPr>
      </p:pic>
    </p:spTree>
    <p:extLst>
      <p:ext uri="{BB962C8B-B14F-4D97-AF65-F5344CB8AC3E}">
        <p14:creationId xmlns:p14="http://schemas.microsoft.com/office/powerpoint/2010/main" val="53620638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插入排序实现</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17600" y="1990049"/>
            <a:ext cx="10363200" cy="3944701"/>
          </a:xfrm>
          <a:prstGeom prst="rect">
            <a:avLst/>
          </a:prstGeom>
        </p:spPr>
      </p:pic>
    </p:spTree>
    <p:extLst>
      <p:ext uri="{BB962C8B-B14F-4D97-AF65-F5344CB8AC3E}">
        <p14:creationId xmlns:p14="http://schemas.microsoft.com/office/powerpoint/2010/main" val="2466057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循环队列判断已满：方案一</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94533" y="1340768"/>
            <a:ext cx="9615416" cy="5400600"/>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冒泡排序实现</a:t>
            </a:r>
          </a:p>
        </p:txBody>
      </p:sp>
      <p:pic>
        <p:nvPicPr>
          <p:cNvPr id="5" name="内容占位符 4"/>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69728" y="1447800"/>
            <a:ext cx="9658944" cy="5029200"/>
          </a:xfrm>
          <a:prstGeom prst="rect">
            <a:avLst/>
          </a:prstGeom>
        </p:spPr>
      </p:pic>
    </p:spTree>
    <p:extLst>
      <p:ext uri="{BB962C8B-B14F-4D97-AF65-F5344CB8AC3E}">
        <p14:creationId xmlns:p14="http://schemas.microsoft.com/office/powerpoint/2010/main" val="224440514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a:t>
            </a:r>
          </a:p>
        </p:txBody>
      </p:sp>
      <p:sp>
        <p:nvSpPr>
          <p:cNvPr id="5" name="内容占位符 4"/>
          <p:cNvSpPr>
            <a:spLocks noGrp="1"/>
          </p:cNvSpPr>
          <p:nvPr>
            <p:ph sz="half" idx="1"/>
          </p:nvPr>
        </p:nvSpPr>
        <p:spPr/>
        <p:txBody>
          <a:bodyPr/>
          <a:lstStyle/>
          <a:p>
            <a:r>
              <a:rPr lang="zh-CN" altLang="en-US" dirty="0"/>
              <a:t>口诀：</a:t>
            </a:r>
            <a:br>
              <a:rPr lang="en-US" altLang="zh-CN" dirty="0"/>
            </a:br>
            <a:r>
              <a:rPr lang="zh-CN" altLang="en-US" dirty="0"/>
              <a:t>前面有空格，从后往前看</a:t>
            </a:r>
            <a:br>
              <a:rPr lang="en-US" altLang="zh-CN" dirty="0"/>
            </a:br>
            <a:r>
              <a:rPr lang="zh-CN" altLang="en-US"/>
              <a:t>后面有空格，从前往后看</a:t>
            </a:r>
            <a:endParaRPr lang="zh-CN" altLang="en-US" dirty="0"/>
          </a:p>
        </p:txBody>
      </p:sp>
      <p:pic>
        <p:nvPicPr>
          <p:cNvPr id="6" name="内容占位符 3"/>
          <p:cNvPicPr>
            <a:picLocks noGrp="1" noChangeAspect="1"/>
          </p:cNvPicPr>
          <p:nvPr>
            <p:ph sz="half" idx="2"/>
          </p:nvPr>
        </p:nvPicPr>
        <p:blipFill>
          <a:blip r:embed="rId2"/>
          <a:stretch>
            <a:fillRect/>
          </a:stretch>
        </p:blipFill>
        <p:spPr>
          <a:xfrm>
            <a:off x="5915915" y="1447800"/>
            <a:ext cx="5499791" cy="4572000"/>
          </a:xfrm>
          <a:prstGeom prst="rect">
            <a:avLst/>
          </a:prstGeom>
        </p:spPr>
      </p:pic>
    </p:spTree>
    <p:extLst>
      <p:ext uri="{BB962C8B-B14F-4D97-AF65-F5344CB8AC3E}">
        <p14:creationId xmlns:p14="http://schemas.microsoft.com/office/powerpoint/2010/main" val="20302775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快速排序的实现</a:t>
            </a:r>
          </a:p>
        </p:txBody>
      </p:sp>
      <p:pic>
        <p:nvPicPr>
          <p:cNvPr id="4" name="内容占位符 3"/>
          <p:cNvPicPr>
            <a:picLocks noGrp="1" noChangeAspect="1"/>
          </p:cNvPicPr>
          <p:nvPr>
            <p:ph idx="1"/>
          </p:nvPr>
        </p:nvPicPr>
        <p:blipFill rotWithShape="1">
          <a:blip r:embed="rId2">
            <a:clrChange>
              <a:clrFrom>
                <a:srgbClr val="FFFFFF"/>
              </a:clrFrom>
              <a:clrTo>
                <a:srgbClr val="FFFFFF">
                  <a:alpha val="0"/>
                </a:srgbClr>
              </a:clrTo>
            </a:clrChange>
          </a:blip>
          <a:srcRect r="47914"/>
          <a:stretch/>
        </p:blipFill>
        <p:spPr>
          <a:xfrm>
            <a:off x="5198425" y="304800"/>
            <a:ext cx="7044871" cy="3917015"/>
          </a:xfrm>
          <a:prstGeom prst="rect">
            <a:avLst/>
          </a:prstGeom>
        </p:spPr>
      </p:pic>
      <p:pic>
        <p:nvPicPr>
          <p:cNvPr id="5" name="内容占位符 3">
            <a:extLst>
              <a:ext uri="{FF2B5EF4-FFF2-40B4-BE49-F238E27FC236}">
                <a16:creationId xmlns:a16="http://schemas.microsoft.com/office/drawing/2014/main" id="{A389E4F6-8679-4A2B-97DB-AB4E7FD5E183}"/>
              </a:ext>
            </a:extLst>
          </p:cNvPr>
          <p:cNvPicPr>
            <a:picLocks noChangeAspect="1"/>
          </p:cNvPicPr>
          <p:nvPr/>
        </p:nvPicPr>
        <p:blipFill rotWithShape="1">
          <a:blip r:embed="rId2">
            <a:clrChange>
              <a:clrFrom>
                <a:srgbClr val="FFFFFF"/>
              </a:clrFrom>
              <a:clrTo>
                <a:srgbClr val="FFFFFF">
                  <a:alpha val="0"/>
                </a:srgbClr>
              </a:clrTo>
            </a:clrChange>
          </a:blip>
          <a:srcRect l="58615" t="31037" b="11087"/>
          <a:stretch/>
        </p:blipFill>
        <p:spPr bwMode="auto">
          <a:xfrm>
            <a:off x="5447928" y="3987788"/>
            <a:ext cx="6334439" cy="256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a:extLst>
              <a:ext uri="{FF2B5EF4-FFF2-40B4-BE49-F238E27FC236}">
                <a16:creationId xmlns:a16="http://schemas.microsoft.com/office/drawing/2014/main" id="{A51AC058-2955-454C-9DDC-9478755FA637}"/>
              </a:ext>
            </a:extLst>
          </p:cNvPr>
          <p:cNvSpPr/>
          <p:nvPr/>
        </p:nvSpPr>
        <p:spPr>
          <a:xfrm>
            <a:off x="782518" y="2767548"/>
            <a:ext cx="4497976" cy="3785652"/>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00B050"/>
                </a:solidFill>
              </a:rPr>
              <a:t>使用两个指针 </a:t>
            </a:r>
            <a:r>
              <a:rPr lang="en-US" altLang="zh-CN" sz="2400" dirty="0">
                <a:solidFill>
                  <a:srgbClr val="00B050"/>
                </a:solidFill>
              </a:rPr>
              <a:t>low </a:t>
            </a:r>
            <a:r>
              <a:rPr lang="zh-CN" altLang="en-US" sz="2400" dirty="0">
                <a:solidFill>
                  <a:srgbClr val="00B050"/>
                </a:solidFill>
              </a:rPr>
              <a:t>和 </a:t>
            </a:r>
            <a:r>
              <a:rPr lang="en-US" altLang="zh-CN" sz="2400" dirty="0">
                <a:solidFill>
                  <a:srgbClr val="00B050"/>
                </a:solidFill>
              </a:rPr>
              <a:t>high</a:t>
            </a:r>
            <a:r>
              <a:rPr lang="zh-CN" altLang="en-US" sz="2400" dirty="0">
                <a:solidFill>
                  <a:srgbClr val="00B050"/>
                </a:solidFill>
              </a:rPr>
              <a:t>，从两端向中间扫描，寻找枢轴的最终位置。</a:t>
            </a:r>
            <a:endParaRPr lang="en-US" altLang="zh-CN" sz="2400" dirty="0">
              <a:solidFill>
                <a:srgbClr val="00B050"/>
              </a:solidFill>
            </a:endParaRPr>
          </a:p>
          <a:p>
            <a:pPr marL="342900" indent="-342900">
              <a:buFont typeface="Arial" panose="020B0604020202020204" pitchFamily="34" charset="0"/>
              <a:buChar char="•"/>
            </a:pPr>
            <a:r>
              <a:rPr lang="zh-CN" altLang="en-US" sz="2400" dirty="0">
                <a:solidFill>
                  <a:srgbClr val="00B050"/>
                </a:solidFill>
              </a:rPr>
              <a:t>从右向左找第一个小于枢轴的元素，并将它放到左端空位。</a:t>
            </a:r>
            <a:endParaRPr lang="en-US" altLang="zh-CN" sz="2400" dirty="0">
              <a:solidFill>
                <a:srgbClr val="00B050"/>
              </a:solidFill>
            </a:endParaRPr>
          </a:p>
          <a:p>
            <a:pPr marL="342900" indent="-342900">
              <a:buFont typeface="Arial" panose="020B0604020202020204" pitchFamily="34" charset="0"/>
              <a:buChar char="•"/>
            </a:pPr>
            <a:r>
              <a:rPr lang="zh-CN" altLang="en-US" sz="2400" dirty="0">
                <a:solidFill>
                  <a:srgbClr val="00B050"/>
                </a:solidFill>
              </a:rPr>
              <a:t>从左向右找第一个大于枢轴的元素，并将它放到右端空位。</a:t>
            </a:r>
            <a:endParaRPr lang="en-US" altLang="zh-CN" sz="2400" dirty="0">
              <a:solidFill>
                <a:srgbClr val="00B050"/>
              </a:solidFill>
            </a:endParaRPr>
          </a:p>
          <a:p>
            <a:pPr marL="342900" indent="-342900">
              <a:buFont typeface="Arial" panose="020B0604020202020204" pitchFamily="34" charset="0"/>
              <a:buChar char="•"/>
            </a:pPr>
            <a:r>
              <a:rPr lang="zh-CN" altLang="en-US" sz="2400" dirty="0">
                <a:solidFill>
                  <a:srgbClr val="00B050"/>
                </a:solidFill>
              </a:rPr>
              <a:t>当 </a:t>
            </a:r>
            <a:r>
              <a:rPr lang="en-US" altLang="zh-CN" sz="2400" dirty="0">
                <a:solidFill>
                  <a:srgbClr val="00B050"/>
                </a:solidFill>
              </a:rPr>
              <a:t>low == high </a:t>
            </a:r>
            <a:r>
              <a:rPr lang="zh-CN" altLang="en-US" sz="2400" dirty="0">
                <a:solidFill>
                  <a:srgbClr val="00B050"/>
                </a:solidFill>
              </a:rPr>
              <a:t>时，将枢轴放入该位置，此位置即为枢轴的最终位置。</a:t>
            </a:r>
          </a:p>
        </p:txBody>
      </p:sp>
    </p:spTree>
    <p:extLst>
      <p:ext uri="{BB962C8B-B14F-4D97-AF65-F5344CB8AC3E}">
        <p14:creationId xmlns:p14="http://schemas.microsoft.com/office/powerpoint/2010/main" val="136052265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快速排序</a:t>
            </a:r>
          </a:p>
        </p:txBody>
      </p:sp>
      <p:sp>
        <p:nvSpPr>
          <p:cNvPr id="3" name="内容占位符 2"/>
          <p:cNvSpPr>
            <a:spLocks noGrp="1"/>
          </p:cNvSpPr>
          <p:nvPr>
            <p:ph idx="1"/>
          </p:nvPr>
        </p:nvSpPr>
        <p:spPr/>
        <p:txBody>
          <a:bodyPr/>
          <a:lstStyle/>
          <a:p>
            <a:r>
              <a:rPr lang="zh-CN" altLang="en-US" dirty="0"/>
              <a:t>试编写一个算法，使之能够在数组</a:t>
            </a:r>
            <a:r>
              <a:rPr lang="en-US" altLang="zh-CN" dirty="0"/>
              <a:t>L[1…n]</a:t>
            </a:r>
            <a:r>
              <a:rPr lang="zh-CN" altLang="en-US" dirty="0"/>
              <a:t>中找出第</a:t>
            </a:r>
            <a:r>
              <a:rPr lang="en-US" altLang="zh-CN" dirty="0"/>
              <a:t>k</a:t>
            </a:r>
            <a:r>
              <a:rPr lang="zh-CN" altLang="en-US" dirty="0"/>
              <a:t>小的元素</a:t>
            </a:r>
            <a:endParaRPr lang="en-US" altLang="zh-CN" dirty="0"/>
          </a:p>
          <a:p>
            <a:pPr lvl="1"/>
            <a:r>
              <a:rPr lang="zh-CN" altLang="en-US" dirty="0"/>
              <a:t>排序</a:t>
            </a:r>
            <a:endParaRPr lang="en-US" altLang="zh-CN" dirty="0"/>
          </a:p>
          <a:p>
            <a:pPr lvl="1"/>
            <a:r>
              <a:rPr lang="zh-CN" altLang="en-US" b="1" dirty="0">
                <a:solidFill>
                  <a:srgbClr val="FF0066"/>
                </a:solidFill>
              </a:rPr>
              <a:t>堆（存放 </a:t>
            </a:r>
            <a:r>
              <a:rPr lang="en-US" altLang="zh-CN" b="1" dirty="0">
                <a:solidFill>
                  <a:srgbClr val="FF0066"/>
                </a:solidFill>
              </a:rPr>
              <a:t>k </a:t>
            </a:r>
            <a:r>
              <a:rPr lang="zh-CN" altLang="en-US" b="1" dirty="0">
                <a:solidFill>
                  <a:srgbClr val="FF0066"/>
                </a:solidFill>
              </a:rPr>
              <a:t>个已经遍历到的最小元素，时间复杂度 </a:t>
            </a:r>
            <a:r>
              <a:rPr lang="en-US" altLang="zh-CN" b="1" dirty="0">
                <a:solidFill>
                  <a:srgbClr val="FF0066"/>
                </a:solidFill>
              </a:rPr>
              <a:t>O(n lg k)</a:t>
            </a:r>
            <a:r>
              <a:rPr lang="zh-CN" altLang="en-US" b="1" dirty="0">
                <a:solidFill>
                  <a:srgbClr val="FF0066"/>
                </a:solidFill>
              </a:rPr>
              <a:t>）</a:t>
            </a:r>
            <a:endParaRPr lang="en-US" altLang="zh-CN" b="1" dirty="0">
              <a:solidFill>
                <a:srgbClr val="FF0066"/>
              </a:solidFill>
            </a:endParaRPr>
          </a:p>
          <a:p>
            <a:pPr lvl="1"/>
            <a:r>
              <a:rPr lang="zh-CN" altLang="en-US" dirty="0"/>
              <a:t>快排</a:t>
            </a:r>
          </a:p>
        </p:txBody>
      </p:sp>
    </p:spTree>
    <p:extLst>
      <p:ext uri="{BB962C8B-B14F-4D97-AF65-F5344CB8AC3E}">
        <p14:creationId xmlns:p14="http://schemas.microsoft.com/office/powerpoint/2010/main" val="32524613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ChangeArrowheads="1"/>
          </p:cNvSpPr>
          <p:nvPr>
            <p:ph type="title"/>
          </p:nvPr>
        </p:nvSpPr>
        <p:spPr/>
        <p:txBody>
          <a:bodyPr/>
          <a:lstStyle/>
          <a:p>
            <a:r>
              <a:rPr lang="zh-CN" altLang="en-US" dirty="0"/>
              <a:t>快速排序</a:t>
            </a:r>
          </a:p>
        </p:txBody>
      </p:sp>
      <p:sp>
        <p:nvSpPr>
          <p:cNvPr id="596995" name="Rectangle 3"/>
          <p:cNvSpPr>
            <a:spLocks noGrp="1" noChangeArrowheads="1"/>
          </p:cNvSpPr>
          <p:nvPr>
            <p:ph type="body" idx="1"/>
          </p:nvPr>
        </p:nvSpPr>
        <p:spPr/>
        <p:txBody>
          <a:bodyPr/>
          <a:lstStyle/>
          <a:p>
            <a:r>
              <a:rPr lang="zh-CN" altLang="en-US" dirty="0"/>
              <a:t>已知由</a:t>
            </a:r>
            <a:r>
              <a:rPr lang="en-US" altLang="zh-CN" dirty="0"/>
              <a:t>n(n&gt;=2)</a:t>
            </a:r>
            <a:r>
              <a:rPr lang="zh-CN" altLang="en-US" dirty="0"/>
              <a:t>个正整数构成的集合</a:t>
            </a:r>
            <a:r>
              <a:rPr lang="en-US" altLang="zh-CN" dirty="0"/>
              <a:t>A = {a</a:t>
            </a:r>
            <a:r>
              <a:rPr lang="en-US" altLang="zh-CN" baseline="-25000" dirty="0"/>
              <a:t>k</a:t>
            </a:r>
            <a:r>
              <a:rPr lang="en-US" altLang="zh-CN" dirty="0"/>
              <a:t>|0&lt;=k&lt;n}</a:t>
            </a:r>
            <a:r>
              <a:rPr lang="zh-CN" altLang="en-US" dirty="0"/>
              <a:t>，将其划分为两个不相交的子集</a:t>
            </a:r>
            <a:r>
              <a:rPr lang="en-US" altLang="zh-CN" dirty="0"/>
              <a:t>A</a:t>
            </a:r>
            <a:r>
              <a:rPr lang="en-US" altLang="zh-CN" baseline="-25000" dirty="0"/>
              <a:t>1</a:t>
            </a:r>
            <a:r>
              <a:rPr lang="zh-CN" altLang="en-US" dirty="0"/>
              <a:t>和</a:t>
            </a:r>
            <a:r>
              <a:rPr lang="en-US" altLang="zh-CN" dirty="0"/>
              <a:t>A</a:t>
            </a:r>
            <a:r>
              <a:rPr lang="en-US" altLang="zh-CN" baseline="-25000" dirty="0"/>
              <a:t>2</a:t>
            </a:r>
            <a:r>
              <a:rPr lang="zh-CN" altLang="en-US" dirty="0"/>
              <a:t>，元素个数分别是</a:t>
            </a:r>
            <a:r>
              <a:rPr lang="en-US" altLang="zh-CN" dirty="0"/>
              <a:t>n</a:t>
            </a:r>
            <a:r>
              <a:rPr lang="en-US" altLang="zh-CN" baseline="-25000" dirty="0"/>
              <a:t>1</a:t>
            </a:r>
            <a:r>
              <a:rPr lang="zh-CN" altLang="en-US" dirty="0"/>
              <a:t>和</a:t>
            </a:r>
            <a:r>
              <a:rPr lang="en-US" altLang="zh-CN" dirty="0"/>
              <a:t>n</a:t>
            </a:r>
            <a:r>
              <a:rPr lang="en-US" altLang="zh-CN" baseline="-25000" dirty="0"/>
              <a:t>2</a:t>
            </a:r>
            <a:r>
              <a:rPr lang="zh-CN" altLang="en-US" dirty="0"/>
              <a:t>，</a:t>
            </a:r>
            <a:r>
              <a:rPr lang="en-US" altLang="zh-CN" dirty="0"/>
              <a:t>A</a:t>
            </a:r>
            <a:r>
              <a:rPr lang="en-US" altLang="zh-CN" baseline="-25000" dirty="0"/>
              <a:t>1</a:t>
            </a:r>
            <a:r>
              <a:rPr lang="zh-CN" altLang="en-US" dirty="0"/>
              <a:t>和</a:t>
            </a:r>
            <a:r>
              <a:rPr lang="en-US" altLang="zh-CN" dirty="0"/>
              <a:t>A</a:t>
            </a:r>
            <a:r>
              <a:rPr lang="en-US" altLang="zh-CN" baseline="-25000" dirty="0"/>
              <a:t>2</a:t>
            </a:r>
            <a:r>
              <a:rPr lang="zh-CN" altLang="en-US" dirty="0"/>
              <a:t>中的元素之和分别为</a:t>
            </a:r>
            <a:r>
              <a:rPr lang="en-US" altLang="zh-CN" dirty="0"/>
              <a:t>S</a:t>
            </a:r>
            <a:r>
              <a:rPr lang="en-US" altLang="zh-CN" baseline="-25000" dirty="0"/>
              <a:t>1</a:t>
            </a:r>
            <a:r>
              <a:rPr lang="zh-CN" altLang="en-US" dirty="0"/>
              <a:t>和</a:t>
            </a:r>
            <a:r>
              <a:rPr lang="en-US" altLang="zh-CN" dirty="0"/>
              <a:t>S</a:t>
            </a:r>
            <a:r>
              <a:rPr lang="en-US" altLang="zh-CN" baseline="-25000" dirty="0"/>
              <a:t>2</a:t>
            </a:r>
            <a:r>
              <a:rPr lang="zh-CN" altLang="en-US" dirty="0"/>
              <a:t>。试设计一个尽可能高效的划分算法，满足</a:t>
            </a:r>
            <a:r>
              <a:rPr lang="en-US" altLang="zh-CN" dirty="0"/>
              <a:t>|n</a:t>
            </a:r>
            <a:r>
              <a:rPr lang="en-US" altLang="zh-CN" baseline="-25000" dirty="0"/>
              <a:t>1</a:t>
            </a:r>
            <a:r>
              <a:rPr lang="en-US" altLang="zh-CN" dirty="0"/>
              <a:t>-n</a:t>
            </a:r>
            <a:r>
              <a:rPr lang="en-US" altLang="zh-CN" baseline="-25000" dirty="0"/>
              <a:t>2</a:t>
            </a:r>
            <a:r>
              <a:rPr lang="en-US" altLang="zh-CN" dirty="0"/>
              <a:t>|</a:t>
            </a:r>
            <a:r>
              <a:rPr lang="zh-CN" altLang="en-US" dirty="0"/>
              <a:t>最小且</a:t>
            </a:r>
            <a:r>
              <a:rPr lang="en-US" altLang="zh-CN" dirty="0"/>
              <a:t>|S</a:t>
            </a:r>
            <a:r>
              <a:rPr lang="en-US" altLang="zh-CN" baseline="-25000" dirty="0"/>
              <a:t>1</a:t>
            </a:r>
            <a:r>
              <a:rPr lang="en-US" altLang="zh-CN" dirty="0"/>
              <a:t>-S</a:t>
            </a:r>
            <a:r>
              <a:rPr lang="en-US" altLang="zh-CN" baseline="-25000" dirty="0"/>
              <a:t>2</a:t>
            </a:r>
            <a:r>
              <a:rPr lang="en-US" altLang="zh-CN" dirty="0"/>
              <a:t>|</a:t>
            </a:r>
            <a:r>
              <a:rPr lang="zh-CN" altLang="en-US" dirty="0"/>
              <a:t>最大，并说明所设计算法的时间复杂度和空间复杂度。</a:t>
            </a:r>
            <a:endParaRPr lang="en-US" altLang="zh-CN" dirty="0"/>
          </a:p>
          <a:p>
            <a:endParaRPr lang="en-US" altLang="zh-CN" dirty="0"/>
          </a:p>
          <a:p>
            <a:r>
              <a:rPr lang="en-US" altLang="zh-CN" dirty="0">
                <a:hlinkClick r:id="rId3"/>
              </a:rPr>
              <a:t>2016</a:t>
            </a:r>
            <a:r>
              <a:rPr lang="zh-CN" altLang="en-US" dirty="0">
                <a:hlinkClick r:id="rId3"/>
              </a:rPr>
              <a:t>年</a:t>
            </a:r>
            <a:r>
              <a:rPr lang="en-US" altLang="zh-CN" dirty="0">
                <a:hlinkClick r:id="rId3"/>
              </a:rPr>
              <a:t>408</a:t>
            </a:r>
            <a:r>
              <a:rPr lang="zh-CN" altLang="en-US" dirty="0">
                <a:hlinkClick r:id="rId3"/>
              </a:rPr>
              <a:t>真题数据结构篇 </a:t>
            </a:r>
            <a:r>
              <a:rPr lang="en-US" altLang="zh-CN" dirty="0">
                <a:hlinkClick r:id="rId3"/>
              </a:rPr>
              <a:t>- </a:t>
            </a:r>
            <a:r>
              <a:rPr lang="zh-CN" altLang="en-US" dirty="0">
                <a:hlinkClick r:id="rId3"/>
              </a:rPr>
              <a:t>知乎</a:t>
            </a:r>
            <a:endParaRPr lang="zh-CN" altLang="en-US" dirty="0"/>
          </a:p>
        </p:txBody>
      </p:sp>
    </p:spTree>
    <p:extLst>
      <p:ext uri="{BB962C8B-B14F-4D97-AF65-F5344CB8AC3E}">
        <p14:creationId xmlns:p14="http://schemas.microsoft.com/office/powerpoint/2010/main" val="40915313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8537CDA-C96E-4D0D-A8EB-74E771261C9F}"/>
              </a:ext>
            </a:extLst>
          </p:cNvPr>
          <p:cNvSpPr/>
          <p:nvPr/>
        </p:nvSpPr>
        <p:spPr>
          <a:xfrm>
            <a:off x="839416" y="0"/>
            <a:ext cx="11280576" cy="6986528"/>
          </a:xfrm>
          <a:prstGeom prst="rect">
            <a:avLst/>
          </a:prstGeom>
        </p:spPr>
        <p:txBody>
          <a:bodyPr wrap="square" numCol="2" spcCol="180000">
            <a:spAutoFit/>
          </a:bodyPr>
          <a:lstStyle/>
          <a:p>
            <a:r>
              <a:rPr lang="en-US" altLang="zh-CN" sz="1400" b="1" dirty="0">
                <a:solidFill>
                  <a:srgbClr val="515151"/>
                </a:solidFill>
                <a:latin typeface="Consolas" panose="020B0609020204030204" pitchFamily="49" charset="0"/>
              </a:rPr>
              <a:t>// </a:t>
            </a:r>
            <a:r>
              <a:rPr lang="zh-CN" altLang="en-US" sz="1400" b="1" dirty="0">
                <a:solidFill>
                  <a:srgbClr val="515151"/>
                </a:solidFill>
                <a:latin typeface="Consolas" panose="020B0609020204030204" pitchFamily="49" charset="0"/>
              </a:rPr>
              <a:t>交换数组中下标 </a:t>
            </a:r>
            <a:r>
              <a:rPr lang="en-US" altLang="zh-CN" sz="1400" b="1" dirty="0" err="1">
                <a:solidFill>
                  <a:srgbClr val="515151"/>
                </a:solidFill>
                <a:latin typeface="Consolas" panose="020B0609020204030204" pitchFamily="49" charset="0"/>
              </a:rPr>
              <a:t>i</a:t>
            </a:r>
            <a:r>
              <a:rPr lang="en-US" altLang="zh-CN" sz="1400" b="1" dirty="0">
                <a:solidFill>
                  <a:srgbClr val="515151"/>
                </a:solidFill>
                <a:latin typeface="Consolas" panose="020B0609020204030204" pitchFamily="49" charset="0"/>
              </a:rPr>
              <a:t> </a:t>
            </a:r>
            <a:r>
              <a:rPr lang="zh-CN" altLang="en-US" sz="1400" b="1" dirty="0">
                <a:solidFill>
                  <a:srgbClr val="515151"/>
                </a:solidFill>
                <a:latin typeface="Consolas" panose="020B0609020204030204" pitchFamily="49" charset="0"/>
              </a:rPr>
              <a:t>和 </a:t>
            </a:r>
            <a:r>
              <a:rPr lang="en-US" altLang="zh-CN" sz="1400" b="1" dirty="0">
                <a:solidFill>
                  <a:srgbClr val="515151"/>
                </a:solidFill>
                <a:latin typeface="Consolas" panose="020B0609020204030204" pitchFamily="49" charset="0"/>
              </a:rPr>
              <a:t>j </a:t>
            </a:r>
            <a:r>
              <a:rPr lang="zh-CN" altLang="en-US" sz="1400" b="1" dirty="0">
                <a:solidFill>
                  <a:srgbClr val="515151"/>
                </a:solidFill>
                <a:latin typeface="Consolas" panose="020B0609020204030204" pitchFamily="49" charset="0"/>
              </a:rPr>
              <a:t>的元素</a:t>
            </a:r>
            <a:endParaRPr lang="zh-CN" altLang="en-US" sz="1400" b="1" dirty="0">
              <a:solidFill>
                <a:srgbClr val="292929"/>
              </a:solidFill>
              <a:latin typeface="Consolas" panose="020B0609020204030204" pitchFamily="49" charset="0"/>
            </a:endParaRPr>
          </a:p>
          <a:p>
            <a:r>
              <a:rPr lang="en-US" altLang="zh-CN" sz="1400" b="1" dirty="0">
                <a:solidFill>
                  <a:srgbClr val="0F4A85"/>
                </a:solidFill>
                <a:latin typeface="Consolas" panose="020B0609020204030204" pitchFamily="49" charset="0"/>
              </a:rPr>
              <a:t>void</a:t>
            </a:r>
            <a:r>
              <a:rPr lang="en-US" altLang="zh-CN" sz="1400" b="1" dirty="0">
                <a:solidFill>
                  <a:srgbClr val="292929"/>
                </a:solidFill>
                <a:latin typeface="Consolas" panose="020B0609020204030204" pitchFamily="49" charset="0"/>
              </a:rPr>
              <a:t> </a:t>
            </a:r>
            <a:r>
              <a:rPr lang="en-US" altLang="zh-CN" sz="1400" b="1" dirty="0">
                <a:solidFill>
                  <a:srgbClr val="5E2CBC"/>
                </a:solidFill>
                <a:latin typeface="Consolas" panose="020B0609020204030204" pitchFamily="49" charset="0"/>
              </a:rPr>
              <a:t>swap</a:t>
            </a:r>
            <a:r>
              <a:rPr lang="en-US" altLang="zh-CN" sz="1400" b="1" dirty="0">
                <a:solidFill>
                  <a:srgbClr val="292929"/>
                </a:solidFill>
                <a:latin typeface="Consolas" panose="020B0609020204030204" pitchFamily="49" charset="0"/>
              </a:rPr>
              <a:t>(</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j</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tmp</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j</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j</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tmp</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a:t>
            </a:r>
          </a:p>
          <a:p>
            <a:br>
              <a:rPr lang="en-US" altLang="zh-CN" sz="1400" b="1" dirty="0">
                <a:solidFill>
                  <a:srgbClr val="292929"/>
                </a:solidFill>
                <a:latin typeface="Consolas" panose="020B0609020204030204" pitchFamily="49" charset="0"/>
              </a:rPr>
            </a:br>
            <a:r>
              <a:rPr lang="en-US" altLang="zh-CN" sz="1400" b="1" dirty="0">
                <a:solidFill>
                  <a:srgbClr val="515151"/>
                </a:solidFill>
                <a:latin typeface="Consolas" panose="020B0609020204030204" pitchFamily="49" charset="0"/>
              </a:rPr>
              <a:t>// </a:t>
            </a:r>
            <a:r>
              <a:rPr lang="zh-CN" altLang="en-US" sz="1400" b="1" dirty="0">
                <a:solidFill>
                  <a:srgbClr val="515151"/>
                </a:solidFill>
                <a:latin typeface="Consolas" panose="020B0609020204030204" pitchFamily="49" charset="0"/>
              </a:rPr>
              <a:t>以 </a:t>
            </a:r>
            <a:r>
              <a:rPr lang="en-US" altLang="zh-CN" sz="1400" b="1" dirty="0">
                <a:solidFill>
                  <a:srgbClr val="515151"/>
                </a:solidFill>
                <a:latin typeface="Consolas" panose="020B0609020204030204" pitchFamily="49" charset="0"/>
              </a:rPr>
              <a:t>a[r] </a:t>
            </a:r>
            <a:r>
              <a:rPr lang="zh-CN" altLang="en-US" sz="1400" b="1" dirty="0">
                <a:solidFill>
                  <a:srgbClr val="515151"/>
                </a:solidFill>
                <a:latin typeface="Consolas" panose="020B0609020204030204" pitchFamily="49" charset="0"/>
              </a:rPr>
              <a:t>为主元，将数组划分为 ≤</a:t>
            </a:r>
            <a:r>
              <a:rPr lang="en-US" altLang="zh-CN" sz="1400" b="1" dirty="0">
                <a:solidFill>
                  <a:srgbClr val="515151"/>
                </a:solidFill>
                <a:latin typeface="Consolas" panose="020B0609020204030204" pitchFamily="49" charset="0"/>
              </a:rPr>
              <a:t>x </a:t>
            </a:r>
            <a:r>
              <a:rPr lang="zh-CN" altLang="en-US" sz="1400" b="1" dirty="0">
                <a:solidFill>
                  <a:srgbClr val="515151"/>
                </a:solidFill>
                <a:latin typeface="Consolas" panose="020B0609020204030204" pitchFamily="49" charset="0"/>
              </a:rPr>
              <a:t>和 </a:t>
            </a:r>
            <a:r>
              <a:rPr lang="en-US" altLang="zh-CN" sz="1400" b="1" dirty="0">
                <a:solidFill>
                  <a:srgbClr val="515151"/>
                </a:solidFill>
                <a:latin typeface="Consolas" panose="020B0609020204030204" pitchFamily="49" charset="0"/>
              </a:rPr>
              <a:t>&gt;x </a:t>
            </a:r>
            <a:r>
              <a:rPr lang="zh-CN" altLang="en-US" sz="1400" b="1" dirty="0">
                <a:solidFill>
                  <a:srgbClr val="515151"/>
                </a:solidFill>
                <a:latin typeface="Consolas" panose="020B0609020204030204" pitchFamily="49" charset="0"/>
              </a:rPr>
              <a:t>两部分</a:t>
            </a:r>
            <a:endParaRPr lang="zh-CN" altLang="en-US" sz="1400" b="1" dirty="0">
              <a:solidFill>
                <a:srgbClr val="292929"/>
              </a:solidFill>
              <a:latin typeface="Consolas" panose="020B0609020204030204" pitchFamily="49" charset="0"/>
            </a:endParaRPr>
          </a:p>
          <a:p>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5E2CBC"/>
                </a:solidFill>
                <a:latin typeface="Consolas" panose="020B0609020204030204" pitchFamily="49" charset="0"/>
              </a:rPr>
              <a:t>partition</a:t>
            </a:r>
            <a:r>
              <a:rPr lang="en-US" altLang="zh-CN" sz="1400" b="1" dirty="0">
                <a:solidFill>
                  <a:srgbClr val="292929"/>
                </a:solidFill>
                <a:latin typeface="Consolas" panose="020B0609020204030204" pitchFamily="49" charset="0"/>
              </a:rPr>
              <a:t>(</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x</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主元</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1</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en-US" altLang="zh-CN" sz="1400" b="1" dirty="0" err="1">
                <a:solidFill>
                  <a:srgbClr val="515151"/>
                </a:solidFill>
                <a:latin typeface="Consolas" panose="020B0609020204030204" pitchFamily="49" charset="0"/>
              </a:rPr>
              <a:t>i</a:t>
            </a:r>
            <a:r>
              <a:rPr lang="en-US" altLang="zh-CN" sz="1400" b="1" dirty="0">
                <a:solidFill>
                  <a:srgbClr val="515151"/>
                </a:solidFill>
                <a:latin typeface="Consolas" panose="020B0609020204030204" pitchFamily="49" charset="0"/>
              </a:rPr>
              <a:t> </a:t>
            </a:r>
            <a:r>
              <a:rPr lang="zh-CN" altLang="en-US" sz="1400" b="1" dirty="0">
                <a:solidFill>
                  <a:srgbClr val="515151"/>
                </a:solidFill>
                <a:latin typeface="Consolas" panose="020B0609020204030204" pitchFamily="49" charset="0"/>
              </a:rPr>
              <a:t>指向 ≤</a:t>
            </a:r>
            <a:r>
              <a:rPr lang="en-US" altLang="zh-CN" sz="1400" b="1" dirty="0">
                <a:solidFill>
                  <a:srgbClr val="515151"/>
                </a:solidFill>
                <a:latin typeface="Consolas" panose="020B0609020204030204" pitchFamily="49" charset="0"/>
              </a:rPr>
              <a:t>x </a:t>
            </a:r>
            <a:r>
              <a:rPr lang="zh-CN" altLang="en-US" sz="1400" b="1" dirty="0">
                <a:solidFill>
                  <a:srgbClr val="515151"/>
                </a:solidFill>
                <a:latin typeface="Consolas" panose="020B0609020204030204" pitchFamily="49" charset="0"/>
              </a:rPr>
              <a:t>区间的末尾</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for</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j</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j</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&lt;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001080"/>
                </a:solidFill>
                <a:latin typeface="Consolas" panose="020B0609020204030204" pitchFamily="49" charset="0"/>
              </a:rPr>
              <a:t>j</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if</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j</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&lt;=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x</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r>
              <a:rPr lang="en-US" altLang="zh-CN" sz="1400" b="1" dirty="0">
                <a:solidFill>
                  <a:srgbClr val="5E2CBC"/>
                </a:solidFill>
                <a:latin typeface="Consolas" panose="020B0609020204030204" pitchFamily="49" charset="0"/>
              </a:rPr>
              <a:t>swap</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j</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515151"/>
                </a:solidFill>
                <a:latin typeface="Consolas" panose="020B0609020204030204" pitchFamily="49" charset="0"/>
              </a:rPr>
              <a:t>   </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a:solidFill>
                  <a:srgbClr val="5E2CBC"/>
                </a:solidFill>
                <a:latin typeface="Consolas" panose="020B0609020204030204" pitchFamily="49" charset="0"/>
              </a:rPr>
              <a:t>swap</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1</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将主元放到最终位置</a:t>
            </a:r>
            <a:endParaRPr lang="en-US" altLang="zh-CN" sz="1400" b="1" dirty="0">
              <a:solidFill>
                <a:srgbClr val="292929"/>
              </a:solidFill>
              <a:latin typeface="Consolas" panose="020B0609020204030204" pitchFamily="49" charset="0"/>
            </a:endParaRPr>
          </a:p>
          <a:p>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return</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1</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返回主元下标</a:t>
            </a:r>
            <a:endParaRPr lang="zh-CN" altLang="en-US" sz="1400" b="1" dirty="0">
              <a:solidFill>
                <a:srgbClr val="292929"/>
              </a:solidFill>
              <a:latin typeface="Consolas" panose="020B0609020204030204" pitchFamily="49" charset="0"/>
            </a:endParaRPr>
          </a:p>
          <a:p>
            <a:r>
              <a:rPr lang="en-US" altLang="zh-CN" sz="1400" b="1" dirty="0">
                <a:solidFill>
                  <a:srgbClr val="292929"/>
                </a:solidFill>
                <a:latin typeface="Consolas" panose="020B0609020204030204" pitchFamily="49" charset="0"/>
              </a:rPr>
              <a:t>}</a:t>
            </a:r>
          </a:p>
          <a:p>
            <a:br>
              <a:rPr lang="en-US" altLang="zh-CN" sz="1400" b="1" dirty="0">
                <a:solidFill>
                  <a:srgbClr val="292929"/>
                </a:solidFill>
                <a:latin typeface="Consolas" panose="020B0609020204030204" pitchFamily="49" charset="0"/>
              </a:rPr>
            </a:br>
            <a:r>
              <a:rPr lang="en-US" altLang="zh-CN" sz="1400" b="1" dirty="0">
                <a:solidFill>
                  <a:srgbClr val="515151"/>
                </a:solidFill>
                <a:latin typeface="Consolas" panose="020B0609020204030204" pitchFamily="49" charset="0"/>
              </a:rPr>
              <a:t>// </a:t>
            </a:r>
            <a:r>
              <a:rPr lang="zh-CN" altLang="en-US" sz="1400" b="1" dirty="0">
                <a:solidFill>
                  <a:srgbClr val="515151"/>
                </a:solidFill>
                <a:latin typeface="Consolas" panose="020B0609020204030204" pitchFamily="49" charset="0"/>
              </a:rPr>
              <a:t>随机选择主元，降低最坏情况出现概率</a:t>
            </a:r>
            <a:endParaRPr lang="zh-CN" altLang="en-US" sz="1400" b="1" dirty="0">
              <a:solidFill>
                <a:srgbClr val="292929"/>
              </a:solidFill>
              <a:latin typeface="Consolas" panose="020B0609020204030204" pitchFamily="49" charset="0"/>
            </a:endParaRPr>
          </a:p>
          <a:p>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err="1">
                <a:solidFill>
                  <a:srgbClr val="5E2CBC"/>
                </a:solidFill>
                <a:latin typeface="Consolas" panose="020B0609020204030204" pitchFamily="49" charset="0"/>
              </a:rPr>
              <a:t>randomized_partition</a:t>
            </a:r>
            <a:r>
              <a:rPr lang="en-US" altLang="zh-CN" sz="1400" b="1" dirty="0">
                <a:solidFill>
                  <a:srgbClr val="292929"/>
                </a:solidFill>
                <a:latin typeface="Consolas" panose="020B0609020204030204" pitchFamily="49" charset="0"/>
              </a:rPr>
              <a:t>(</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5E2CBC"/>
                </a:solidFill>
                <a:latin typeface="Consolas" panose="020B0609020204030204" pitchFamily="49" charset="0"/>
              </a:rPr>
              <a:t>rand</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1</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在 </a:t>
            </a:r>
            <a:r>
              <a:rPr lang="en-US" altLang="zh-CN" sz="1400" b="1" dirty="0">
                <a:solidFill>
                  <a:srgbClr val="515151"/>
                </a:solidFill>
                <a:latin typeface="Consolas" panose="020B0609020204030204" pitchFamily="49" charset="0"/>
              </a:rPr>
              <a:t>[p, r] </a:t>
            </a:r>
            <a:r>
              <a:rPr lang="zh-CN" altLang="en-US" sz="1400" b="1" dirty="0">
                <a:solidFill>
                  <a:srgbClr val="515151"/>
                </a:solidFill>
                <a:latin typeface="Consolas" panose="020B0609020204030204" pitchFamily="49" charset="0"/>
              </a:rPr>
              <a:t>中随机选主元</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a:solidFill>
                  <a:srgbClr val="5E2CBC"/>
                </a:solidFill>
                <a:latin typeface="Consolas" panose="020B0609020204030204" pitchFamily="49" charset="0"/>
              </a:rPr>
              <a:t>swap</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return</a:t>
            </a:r>
            <a:r>
              <a:rPr lang="en-US" altLang="zh-CN" sz="1400" b="1" dirty="0">
                <a:solidFill>
                  <a:srgbClr val="292929"/>
                </a:solidFill>
                <a:latin typeface="Consolas" panose="020B0609020204030204" pitchFamily="49" charset="0"/>
              </a:rPr>
              <a:t> </a:t>
            </a:r>
            <a:r>
              <a:rPr lang="en-US" altLang="zh-CN" sz="1400" b="1" dirty="0">
                <a:solidFill>
                  <a:srgbClr val="5E2CBC"/>
                </a:solidFill>
                <a:latin typeface="Consolas" panose="020B0609020204030204" pitchFamily="49" charset="0"/>
              </a:rPr>
              <a:t>partition</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a:t>
            </a:r>
          </a:p>
          <a:p>
            <a:br>
              <a:rPr lang="en-US" altLang="zh-CN" sz="1400" b="1" dirty="0">
                <a:solidFill>
                  <a:srgbClr val="292929"/>
                </a:solidFill>
                <a:latin typeface="Consolas" panose="020B0609020204030204" pitchFamily="49" charset="0"/>
              </a:rPr>
            </a:br>
            <a:r>
              <a:rPr lang="en-US" altLang="zh-CN" sz="1400" b="1" dirty="0">
                <a:solidFill>
                  <a:srgbClr val="515151"/>
                </a:solidFill>
                <a:latin typeface="Consolas" panose="020B0609020204030204" pitchFamily="49" charset="0"/>
              </a:rPr>
              <a:t>// Randomized-Select</a:t>
            </a:r>
            <a:r>
              <a:rPr lang="zh-CN" altLang="en-US" sz="1400" b="1" dirty="0">
                <a:solidFill>
                  <a:srgbClr val="515151"/>
                </a:solidFill>
                <a:latin typeface="Consolas" panose="020B0609020204030204" pitchFamily="49" charset="0"/>
              </a:rPr>
              <a:t>：在无序数组中找第 </a:t>
            </a:r>
            <a:r>
              <a:rPr lang="en-US" altLang="zh-CN" sz="1400" b="1" dirty="0" err="1">
                <a:solidFill>
                  <a:srgbClr val="515151"/>
                </a:solidFill>
                <a:latin typeface="Consolas" panose="020B0609020204030204" pitchFamily="49" charset="0"/>
              </a:rPr>
              <a:t>i</a:t>
            </a:r>
            <a:r>
              <a:rPr lang="en-US" altLang="zh-CN" sz="1400" b="1" dirty="0">
                <a:solidFill>
                  <a:srgbClr val="515151"/>
                </a:solidFill>
                <a:latin typeface="Consolas" panose="020B0609020204030204" pitchFamily="49" charset="0"/>
              </a:rPr>
              <a:t> </a:t>
            </a:r>
            <a:r>
              <a:rPr lang="zh-CN" altLang="en-US" sz="1400" b="1" dirty="0">
                <a:solidFill>
                  <a:srgbClr val="515151"/>
                </a:solidFill>
                <a:latin typeface="Consolas" panose="020B0609020204030204" pitchFamily="49" charset="0"/>
              </a:rPr>
              <a:t>小的元素</a:t>
            </a:r>
            <a:endParaRPr lang="zh-CN" altLang="en-US" sz="1400" b="1" dirty="0">
              <a:solidFill>
                <a:srgbClr val="292929"/>
              </a:solidFill>
              <a:latin typeface="Consolas" panose="020B0609020204030204" pitchFamily="49" charset="0"/>
            </a:endParaRPr>
          </a:p>
          <a:p>
            <a:r>
              <a:rPr lang="en-US" altLang="zh-CN" sz="1400" b="1" dirty="0">
                <a:solidFill>
                  <a:srgbClr val="0F4A85"/>
                </a:solidFill>
                <a:latin typeface="Consolas" panose="020B0609020204030204" pitchFamily="49" charset="0"/>
              </a:rPr>
              <a:t>void</a:t>
            </a:r>
            <a:r>
              <a:rPr lang="en-US" altLang="zh-CN" sz="1400" b="1" dirty="0">
                <a:solidFill>
                  <a:srgbClr val="292929"/>
                </a:solidFill>
                <a:latin typeface="Consolas" panose="020B0609020204030204" pitchFamily="49" charset="0"/>
              </a:rPr>
              <a:t> </a:t>
            </a:r>
            <a:r>
              <a:rPr lang="en-US" altLang="zh-CN" sz="1400" b="1" dirty="0" err="1">
                <a:solidFill>
                  <a:srgbClr val="5E2CBC"/>
                </a:solidFill>
                <a:latin typeface="Consolas" panose="020B0609020204030204" pitchFamily="49" charset="0"/>
              </a:rPr>
              <a:t>randomized_select</a:t>
            </a:r>
            <a:r>
              <a:rPr lang="en-US" altLang="zh-CN" sz="1400" b="1" dirty="0">
                <a:solidFill>
                  <a:srgbClr val="292929"/>
                </a:solidFill>
                <a:latin typeface="Consolas" panose="020B0609020204030204" pitchFamily="49" charset="0"/>
              </a:rPr>
              <a:t>(</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if</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return</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只剩一个元素，直接返回</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q</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err="1">
                <a:solidFill>
                  <a:srgbClr val="5E2CBC"/>
                </a:solidFill>
                <a:latin typeface="Consolas" panose="020B0609020204030204" pitchFamily="49" charset="0"/>
              </a:rPr>
              <a:t>randomized_partition</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k</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q</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1</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主元是当前区间的第 </a:t>
            </a:r>
            <a:r>
              <a:rPr lang="en-US" altLang="zh-CN" sz="1400" b="1" dirty="0">
                <a:solidFill>
                  <a:srgbClr val="515151"/>
                </a:solidFill>
                <a:latin typeface="Consolas" panose="020B0609020204030204" pitchFamily="49" charset="0"/>
              </a:rPr>
              <a:t>k </a:t>
            </a:r>
            <a:r>
              <a:rPr lang="zh-CN" altLang="en-US" sz="1400" b="1" dirty="0">
                <a:solidFill>
                  <a:srgbClr val="515151"/>
                </a:solidFill>
                <a:latin typeface="Consolas" panose="020B0609020204030204" pitchFamily="49" charset="0"/>
              </a:rPr>
              <a:t>小</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if</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k</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return</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已找到第 </a:t>
            </a:r>
            <a:r>
              <a:rPr lang="en-US" altLang="zh-CN" sz="1400" b="1" dirty="0" err="1">
                <a:solidFill>
                  <a:srgbClr val="515151"/>
                </a:solidFill>
                <a:latin typeface="Consolas" panose="020B0609020204030204" pitchFamily="49" charset="0"/>
              </a:rPr>
              <a:t>i</a:t>
            </a:r>
            <a:r>
              <a:rPr lang="en-US" altLang="zh-CN" sz="1400" b="1" dirty="0">
                <a:solidFill>
                  <a:srgbClr val="515151"/>
                </a:solidFill>
                <a:latin typeface="Consolas" panose="020B0609020204030204" pitchFamily="49" charset="0"/>
              </a:rPr>
              <a:t> </a:t>
            </a:r>
            <a:r>
              <a:rPr lang="zh-CN" altLang="en-US" sz="1400" b="1" dirty="0">
                <a:solidFill>
                  <a:srgbClr val="515151"/>
                </a:solidFill>
                <a:latin typeface="Consolas" panose="020B0609020204030204" pitchFamily="49" charset="0"/>
              </a:rPr>
              <a:t>小元素</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else</a:t>
            </a:r>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if</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&lt;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k</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err="1">
                <a:solidFill>
                  <a:srgbClr val="5E2CBC"/>
                </a:solidFill>
                <a:latin typeface="Consolas" panose="020B0609020204030204" pitchFamily="49" charset="0"/>
              </a:rPr>
              <a:t>randomized_select</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p</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q</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1</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 </a:t>
            </a:r>
            <a:r>
              <a:rPr lang="en-US" altLang="zh-CN" sz="1400" b="1" dirty="0">
                <a:solidFill>
                  <a:srgbClr val="B5200D"/>
                </a:solidFill>
                <a:latin typeface="Consolas" panose="020B0609020204030204" pitchFamily="49" charset="0"/>
              </a:rPr>
              <a:t>else</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err="1">
                <a:solidFill>
                  <a:srgbClr val="5E2CBC"/>
                </a:solidFill>
                <a:latin typeface="Consolas" panose="020B0609020204030204" pitchFamily="49" charset="0"/>
              </a:rPr>
              <a:t>randomized_select</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q</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1</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r</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k</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a:t>
            </a:r>
          </a:p>
          <a:p>
            <a:br>
              <a:rPr lang="en-US" altLang="zh-CN" sz="1400" b="1" dirty="0">
                <a:solidFill>
                  <a:srgbClr val="292929"/>
                </a:solidFill>
                <a:latin typeface="Consolas" panose="020B0609020204030204" pitchFamily="49" charset="0"/>
              </a:rPr>
            </a:br>
            <a:r>
              <a:rPr lang="en-US" altLang="zh-CN" sz="1400" b="1" dirty="0">
                <a:solidFill>
                  <a:srgbClr val="515151"/>
                </a:solidFill>
                <a:latin typeface="Consolas" panose="020B0609020204030204" pitchFamily="49" charset="0"/>
              </a:rPr>
              <a:t>// </a:t>
            </a:r>
            <a:r>
              <a:rPr lang="zh-CN" altLang="en-US" sz="1400" b="1" dirty="0">
                <a:solidFill>
                  <a:srgbClr val="515151"/>
                </a:solidFill>
                <a:latin typeface="Consolas" panose="020B0609020204030204" pitchFamily="49" charset="0"/>
              </a:rPr>
              <a:t>计算 </a:t>
            </a:r>
            <a:r>
              <a:rPr lang="en-US" altLang="zh-CN" sz="1400" b="1" dirty="0">
                <a:solidFill>
                  <a:srgbClr val="515151"/>
                </a:solidFill>
                <a:latin typeface="Consolas" panose="020B0609020204030204" pitchFamily="49" charset="0"/>
              </a:rPr>
              <a:t>|S1 - S2| </a:t>
            </a:r>
            <a:r>
              <a:rPr lang="zh-CN" altLang="en-US" sz="1400" b="1" dirty="0">
                <a:solidFill>
                  <a:srgbClr val="515151"/>
                </a:solidFill>
                <a:latin typeface="Consolas" panose="020B0609020204030204" pitchFamily="49" charset="0"/>
              </a:rPr>
              <a:t>最大值</a:t>
            </a:r>
            <a:endParaRPr lang="zh-CN" altLang="en-US" sz="1400" b="1" dirty="0">
              <a:solidFill>
                <a:srgbClr val="292929"/>
              </a:solidFill>
              <a:latin typeface="Consolas" panose="020B0609020204030204" pitchFamily="49" charset="0"/>
            </a:endParaRPr>
          </a:p>
          <a:p>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err="1">
                <a:solidFill>
                  <a:srgbClr val="5E2CBC"/>
                </a:solidFill>
                <a:latin typeface="Consolas" panose="020B0609020204030204" pitchFamily="49" charset="0"/>
              </a:rPr>
              <a:t>maxDifference</a:t>
            </a:r>
            <a:r>
              <a:rPr lang="en-US" altLang="zh-CN" sz="1400" b="1" dirty="0">
                <a:solidFill>
                  <a:srgbClr val="292929"/>
                </a:solidFill>
                <a:latin typeface="Consolas" panose="020B0609020204030204" pitchFamily="49" charset="0"/>
              </a:rPr>
              <a:t>(</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n</a:t>
            </a:r>
            <a:r>
              <a:rPr lang="en-US" altLang="zh-CN" sz="1400" b="1" dirty="0">
                <a:solidFill>
                  <a:srgbClr val="292929"/>
                </a:solidFill>
                <a:latin typeface="Consolas" panose="020B0609020204030204" pitchFamily="49" charset="0"/>
              </a:rPr>
              <a:t>) {</a:t>
            </a:r>
          </a:p>
          <a:p>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找到第 </a:t>
            </a:r>
            <a:r>
              <a:rPr lang="en-US" altLang="zh-CN" sz="1400" b="1" dirty="0">
                <a:solidFill>
                  <a:srgbClr val="515151"/>
                </a:solidFill>
                <a:latin typeface="Consolas" panose="020B0609020204030204" pitchFamily="49" charset="0"/>
              </a:rPr>
              <a:t>n/2 </a:t>
            </a:r>
            <a:r>
              <a:rPr lang="zh-CN" altLang="en-US" sz="1400" b="1" dirty="0">
                <a:solidFill>
                  <a:srgbClr val="515151"/>
                </a:solidFill>
                <a:latin typeface="Consolas" panose="020B0609020204030204" pitchFamily="49" charset="0"/>
              </a:rPr>
              <a:t>小的元素，使前 </a:t>
            </a:r>
            <a:r>
              <a:rPr lang="en-US" altLang="zh-CN" sz="1400" b="1" dirty="0">
                <a:solidFill>
                  <a:srgbClr val="515151"/>
                </a:solidFill>
                <a:latin typeface="Consolas" panose="020B0609020204030204" pitchFamily="49" charset="0"/>
              </a:rPr>
              <a:t>n/2 </a:t>
            </a:r>
            <a:r>
              <a:rPr lang="zh-CN" altLang="en-US" sz="1400" b="1" dirty="0">
                <a:solidFill>
                  <a:srgbClr val="515151"/>
                </a:solidFill>
                <a:latin typeface="Consolas" panose="020B0609020204030204" pitchFamily="49" charset="0"/>
              </a:rPr>
              <a:t>个为较小元素集合</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err="1">
                <a:solidFill>
                  <a:srgbClr val="5E2CBC"/>
                </a:solidFill>
                <a:latin typeface="Consolas" panose="020B0609020204030204" pitchFamily="49" charset="0"/>
              </a:rPr>
              <a:t>randomized_select</a:t>
            </a:r>
            <a:r>
              <a:rPr lang="en-US" altLang="zh-CN" sz="1400" b="1" dirty="0">
                <a:solidFill>
                  <a:srgbClr val="292929"/>
                </a:solidFill>
                <a:latin typeface="Consolas" panose="020B0609020204030204" pitchFamily="49" charset="0"/>
              </a:rPr>
              <a:t>(</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0</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n</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1</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n</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2</a:t>
            </a:r>
            <a:r>
              <a:rPr lang="en-US" altLang="zh-CN" sz="1400" b="1" dirty="0">
                <a:solidFill>
                  <a:srgbClr val="292929"/>
                </a:solidFill>
                <a:latin typeface="Consolas" panose="020B0609020204030204" pitchFamily="49" charset="0"/>
              </a:rPr>
              <a:t>);</a:t>
            </a:r>
          </a:p>
          <a:p>
            <a:br>
              <a:rPr lang="en-US" altLang="zh-CN" sz="1400" b="1" dirty="0">
                <a:solidFill>
                  <a:srgbClr val="292929"/>
                </a:solidFill>
                <a:latin typeface="Consolas" panose="020B0609020204030204" pitchFamily="49" charset="0"/>
              </a:rPr>
            </a:b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s1</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0</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for</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0</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&lt;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n</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2</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s1</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小的一半元素之和</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a:solidFill>
                  <a:srgbClr val="292929"/>
                </a:solidFill>
                <a:latin typeface="Consolas" panose="020B0609020204030204" pitchFamily="49" charset="0"/>
              </a:rPr>
              <a:t>}</a:t>
            </a:r>
          </a:p>
          <a:p>
            <a:br>
              <a:rPr lang="en-US" altLang="zh-CN" sz="1400" b="1" dirty="0">
                <a:solidFill>
                  <a:srgbClr val="292929"/>
                </a:solidFill>
                <a:latin typeface="Consolas" panose="020B0609020204030204" pitchFamily="49" charset="0"/>
              </a:rPr>
            </a:b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s2</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0</a:t>
            </a:r>
            <a:r>
              <a:rPr lang="en-US" altLang="zh-CN" sz="1400" b="1" dirty="0">
                <a:solidFill>
                  <a:srgbClr val="292929"/>
                </a:solidFill>
                <a:latin typeface="Consolas" panose="020B0609020204030204" pitchFamily="49" charset="0"/>
              </a:rPr>
              <a:t>;</a:t>
            </a:r>
          </a:p>
          <a:p>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for</a:t>
            </a:r>
            <a:r>
              <a:rPr lang="en-US" altLang="zh-CN" sz="1400" b="1" dirty="0">
                <a:solidFill>
                  <a:srgbClr val="292929"/>
                </a:solidFill>
                <a:latin typeface="Consolas" panose="020B0609020204030204" pitchFamily="49" charset="0"/>
              </a:rPr>
              <a:t> (</a:t>
            </a:r>
            <a:r>
              <a:rPr lang="en-US" altLang="zh-CN" sz="1400" b="1" dirty="0">
                <a:solidFill>
                  <a:srgbClr val="0F4A85"/>
                </a:solidFill>
                <a:latin typeface="Consolas" panose="020B0609020204030204" pitchFamily="49" charset="0"/>
              </a:rPr>
              <a:t>int</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n</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96D48"/>
                </a:solidFill>
                <a:latin typeface="Consolas" panose="020B0609020204030204" pitchFamily="49" charset="0"/>
              </a:rPr>
              <a:t>2</a:t>
            </a:r>
            <a:r>
              <a:rPr lang="en-US" altLang="zh-CN" sz="1400" b="1" dirty="0">
                <a:solidFill>
                  <a:srgbClr val="292929"/>
                </a:solidFill>
                <a:latin typeface="Consolas" panose="020B0609020204030204" pitchFamily="49" charset="0"/>
              </a:rPr>
              <a:t>; </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&lt;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n</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 {</a:t>
            </a:r>
          </a:p>
          <a:p>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s2</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a</a:t>
            </a:r>
            <a:r>
              <a:rPr lang="en-US" altLang="zh-CN" sz="1400" b="1" dirty="0">
                <a:solidFill>
                  <a:srgbClr val="292929"/>
                </a:solidFill>
                <a:latin typeface="Consolas" panose="020B0609020204030204" pitchFamily="49" charset="0"/>
              </a:rPr>
              <a:t>[</a:t>
            </a:r>
            <a:r>
              <a:rPr lang="en-US" altLang="zh-CN" sz="1400" b="1" dirty="0" err="1">
                <a:solidFill>
                  <a:srgbClr val="001080"/>
                </a:solidFill>
                <a:latin typeface="Consolas" panose="020B0609020204030204" pitchFamily="49" charset="0"/>
              </a:rPr>
              <a:t>i</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a:t>
            </a:r>
            <a:r>
              <a:rPr lang="zh-CN" altLang="en-US" sz="1400" b="1" dirty="0">
                <a:solidFill>
                  <a:srgbClr val="515151"/>
                </a:solidFill>
                <a:latin typeface="Consolas" panose="020B0609020204030204" pitchFamily="49" charset="0"/>
              </a:rPr>
              <a:t>大的一半元素之和</a:t>
            </a:r>
            <a:endParaRPr lang="zh-CN" altLang="en-US" sz="1400" b="1" dirty="0">
              <a:solidFill>
                <a:srgbClr val="292929"/>
              </a:solidFill>
              <a:latin typeface="Consolas" panose="020B0609020204030204" pitchFamily="49" charset="0"/>
            </a:endParaRPr>
          </a:p>
          <a:p>
            <a:r>
              <a:rPr lang="zh-CN" altLang="en-US" sz="1400" b="1" dirty="0">
                <a:solidFill>
                  <a:srgbClr val="292929"/>
                </a:solidFill>
                <a:latin typeface="Consolas" panose="020B0609020204030204" pitchFamily="49" charset="0"/>
              </a:rPr>
              <a:t>    </a:t>
            </a:r>
            <a:r>
              <a:rPr lang="en-US" altLang="zh-CN" sz="1400" b="1" dirty="0">
                <a:solidFill>
                  <a:srgbClr val="292929"/>
                </a:solidFill>
                <a:latin typeface="Consolas" panose="020B0609020204030204" pitchFamily="49" charset="0"/>
              </a:rPr>
              <a:t>}</a:t>
            </a:r>
          </a:p>
          <a:p>
            <a:br>
              <a:rPr lang="en-US" altLang="zh-CN" sz="1400" b="1" dirty="0">
                <a:solidFill>
                  <a:srgbClr val="292929"/>
                </a:solidFill>
                <a:latin typeface="Consolas" panose="020B0609020204030204" pitchFamily="49" charset="0"/>
              </a:rPr>
            </a:br>
            <a:r>
              <a:rPr lang="en-US" altLang="zh-CN" sz="1400" b="1" dirty="0">
                <a:solidFill>
                  <a:srgbClr val="292929"/>
                </a:solidFill>
                <a:latin typeface="Consolas" panose="020B0609020204030204" pitchFamily="49" charset="0"/>
              </a:rPr>
              <a:t>    </a:t>
            </a:r>
            <a:r>
              <a:rPr lang="en-US" altLang="zh-CN" sz="1400" b="1" dirty="0">
                <a:solidFill>
                  <a:srgbClr val="B5200D"/>
                </a:solidFill>
                <a:latin typeface="Consolas" panose="020B0609020204030204" pitchFamily="49" charset="0"/>
              </a:rPr>
              <a:t>return</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s2</a:t>
            </a:r>
            <a:r>
              <a:rPr lang="en-US" altLang="zh-CN" sz="1400" b="1" dirty="0">
                <a:solidFill>
                  <a:srgbClr val="292929"/>
                </a:solidFill>
                <a:latin typeface="Consolas" panose="020B0609020204030204" pitchFamily="49" charset="0"/>
              </a:rPr>
              <a:t> </a:t>
            </a:r>
            <a:r>
              <a:rPr lang="en-US" altLang="zh-CN" sz="1400" b="1" dirty="0">
                <a:solidFill>
                  <a:srgbClr val="000000"/>
                </a:solidFill>
                <a:latin typeface="Consolas" panose="020B0609020204030204" pitchFamily="49" charset="0"/>
              </a:rPr>
              <a:t>-</a:t>
            </a:r>
            <a:r>
              <a:rPr lang="en-US" altLang="zh-CN" sz="1400" b="1" dirty="0">
                <a:solidFill>
                  <a:srgbClr val="292929"/>
                </a:solidFill>
                <a:latin typeface="Consolas" panose="020B0609020204030204" pitchFamily="49" charset="0"/>
              </a:rPr>
              <a:t> </a:t>
            </a:r>
            <a:r>
              <a:rPr lang="en-US" altLang="zh-CN" sz="1400" b="1" dirty="0">
                <a:solidFill>
                  <a:srgbClr val="001080"/>
                </a:solidFill>
                <a:latin typeface="Consolas" panose="020B0609020204030204" pitchFamily="49" charset="0"/>
              </a:rPr>
              <a:t>s1</a:t>
            </a:r>
            <a:r>
              <a:rPr lang="en-US" altLang="zh-CN" sz="1400" b="1" dirty="0">
                <a:solidFill>
                  <a:srgbClr val="292929"/>
                </a:solidFill>
                <a:latin typeface="Consolas" panose="020B0609020204030204" pitchFamily="49" charset="0"/>
              </a:rPr>
              <a:t>;</a:t>
            </a:r>
            <a:r>
              <a:rPr lang="en-US" altLang="zh-CN" sz="1400" b="1" dirty="0">
                <a:solidFill>
                  <a:srgbClr val="515151"/>
                </a:solidFill>
                <a:latin typeface="Consolas" panose="020B0609020204030204" pitchFamily="49" charset="0"/>
              </a:rPr>
              <a:t>      // |S1 - S2| </a:t>
            </a:r>
            <a:r>
              <a:rPr lang="zh-CN" altLang="en-US" sz="1400" b="1" dirty="0">
                <a:solidFill>
                  <a:srgbClr val="515151"/>
                </a:solidFill>
                <a:latin typeface="Consolas" panose="020B0609020204030204" pitchFamily="49" charset="0"/>
              </a:rPr>
              <a:t>在此情形下取最大</a:t>
            </a:r>
            <a:endParaRPr lang="zh-CN" altLang="en-US" sz="1400" b="1" dirty="0">
              <a:solidFill>
                <a:srgbClr val="292929"/>
              </a:solidFill>
              <a:latin typeface="Consolas" panose="020B0609020204030204" pitchFamily="49" charset="0"/>
            </a:endParaRPr>
          </a:p>
          <a:p>
            <a:r>
              <a:rPr lang="en-US" altLang="zh-CN" sz="1400" b="1" dirty="0">
                <a:solidFill>
                  <a:srgbClr val="292929"/>
                </a:solidFill>
                <a:latin typeface="Consolas" panose="020B0609020204030204" pitchFamily="49" charset="0"/>
              </a:rPr>
              <a:t>}</a:t>
            </a:r>
            <a:br>
              <a:rPr lang="en-US" altLang="zh-CN" sz="1400" b="1" dirty="0">
                <a:solidFill>
                  <a:srgbClr val="292929"/>
                </a:solidFill>
                <a:latin typeface="Consolas" panose="020B0609020204030204" pitchFamily="49" charset="0"/>
              </a:rPr>
            </a:br>
            <a:endParaRPr lang="en-US" altLang="zh-CN" sz="1400" b="1" dirty="0">
              <a:solidFill>
                <a:srgbClr val="292929"/>
              </a:solidFill>
              <a:effectLst/>
              <a:latin typeface="Consolas" panose="020B0609020204030204" pitchFamily="49" charset="0"/>
            </a:endParaRPr>
          </a:p>
        </p:txBody>
      </p:sp>
    </p:spTree>
    <p:extLst>
      <p:ext uri="{BB962C8B-B14F-4D97-AF65-F5344CB8AC3E}">
        <p14:creationId xmlns:p14="http://schemas.microsoft.com/office/powerpoint/2010/main" val="83575625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直接选择排序实现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928150" y="1484784"/>
            <a:ext cx="8742100" cy="4955232"/>
          </a:xfrm>
          <a:prstGeom prst="rect">
            <a:avLst/>
          </a:prstGeom>
        </p:spPr>
      </p:pic>
    </p:spTree>
    <p:extLst>
      <p:ext uri="{BB962C8B-B14F-4D97-AF65-F5344CB8AC3E}">
        <p14:creationId xmlns:p14="http://schemas.microsoft.com/office/powerpoint/2010/main" val="33050280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堆调整算法</a:t>
            </a:r>
          </a:p>
        </p:txBody>
      </p:sp>
      <p:sp>
        <p:nvSpPr>
          <p:cNvPr id="3" name="内容占位符 2"/>
          <p:cNvSpPr>
            <a:spLocks noGrp="1"/>
          </p:cNvSpPr>
          <p:nvPr>
            <p:ph idx="1"/>
          </p:nvPr>
        </p:nvSpPr>
        <p:spPr>
          <a:xfrm>
            <a:off x="1127448" y="1628800"/>
            <a:ext cx="10363200" cy="4114800"/>
          </a:xfrm>
        </p:spPr>
        <p:txBody>
          <a:bodyPr/>
          <a:lstStyle/>
          <a:p>
            <a:pPr marL="0" indent="0">
              <a:buNone/>
            </a:pPr>
            <a:r>
              <a:rPr lang="en-US" altLang="zh-CN" sz="2000" b="1" dirty="0">
                <a:solidFill>
                  <a:srgbClr val="0F4A85"/>
                </a:solidFill>
                <a:latin typeface="Consolas" panose="020B0609020204030204" pitchFamily="49" charset="0"/>
              </a:rPr>
              <a:t>void</a:t>
            </a: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HeapifyUp</a:t>
            </a:r>
            <a:r>
              <a:rPr lang="en-US" altLang="zh-CN" sz="2000" b="1" dirty="0">
                <a:solidFill>
                  <a:srgbClr val="292929"/>
                </a:solidFill>
                <a:latin typeface="Consolas" panose="020B0609020204030204" pitchFamily="49" charset="0"/>
              </a:rPr>
              <a:t>(</a:t>
            </a:r>
            <a:r>
              <a:rPr lang="en-US" altLang="zh-CN" sz="2000" b="1" dirty="0">
                <a:solidFill>
                  <a:srgbClr val="185E73"/>
                </a:solidFill>
                <a:latin typeface="Consolas" panose="020B0609020204030204" pitchFamily="49" charset="0"/>
              </a:rPr>
              <a:t>Node</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node</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if</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node </a:t>
            </a:r>
            <a:r>
              <a:rPr lang="en-US" altLang="zh-CN" sz="2000" b="1" dirty="0">
                <a:solidFill>
                  <a:srgbClr val="000000"/>
                </a:solidFill>
                <a:latin typeface="Consolas" panose="020B0609020204030204" pitchFamily="49" charset="0"/>
              </a:rPr>
              <a:t>== </a:t>
            </a:r>
            <a:r>
              <a:rPr lang="en-US" altLang="zh-CN" sz="2000" b="1" dirty="0">
                <a:solidFill>
                  <a:srgbClr val="292929"/>
                </a:solidFill>
                <a:latin typeface="Consolas" panose="020B0609020204030204" pitchFamily="49" charset="0"/>
              </a:rPr>
              <a:t>null)   </a:t>
            </a:r>
            <a:r>
              <a:rPr lang="en-US" altLang="zh-CN" sz="2000" b="1" dirty="0">
                <a:solidFill>
                  <a:srgbClr val="B5200D"/>
                </a:solidFill>
                <a:latin typeface="Consolas" panose="020B0609020204030204" pitchFamily="49" charset="0"/>
              </a:rPr>
              <a:t>return</a:t>
            </a:r>
            <a:r>
              <a:rPr lang="en-US" altLang="zh-CN" sz="2000" b="1" dirty="0">
                <a:solidFill>
                  <a:srgbClr val="292929"/>
                </a:solidFill>
                <a:latin typeface="Consolas" panose="020B0609020204030204" pitchFamily="49" charset="0"/>
              </a:rPr>
              <a:t>;</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0F4A85"/>
                </a:solidFill>
                <a:latin typeface="Consolas" panose="020B0609020204030204" pitchFamily="49" charset="0"/>
              </a:rPr>
              <a:t>int</a:t>
            </a:r>
            <a:r>
              <a:rPr lang="en-US" altLang="zh-CN"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x</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 </a:t>
            </a:r>
            <a:r>
              <a:rPr lang="en-US" altLang="zh-CN" sz="2000" b="1" dirty="0">
                <a:solidFill>
                  <a:srgbClr val="5E2CBC"/>
                </a:solidFill>
                <a:latin typeface="Consolas" panose="020B0609020204030204" pitchFamily="49" charset="0"/>
              </a:rPr>
              <a:t>label</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node</a:t>
            </a:r>
            <a:r>
              <a:rPr lang="en-US" altLang="zh-CN" sz="2000" b="1" dirty="0">
                <a:solidFill>
                  <a:srgbClr val="292929"/>
                </a:solidFill>
                <a:latin typeface="Consolas" panose="020B0609020204030204" pitchFamily="49" charset="0"/>
              </a:rPr>
              <a:t>);</a:t>
            </a:r>
            <a:r>
              <a:rPr lang="en-US" altLang="zh-CN" sz="2000" b="1" dirty="0">
                <a:solidFill>
                  <a:srgbClr val="515151"/>
                </a:solidFill>
                <a:latin typeface="Consolas" panose="020B0609020204030204" pitchFamily="49" charset="0"/>
              </a:rPr>
              <a:t>            //</a:t>
            </a:r>
            <a:r>
              <a:rPr lang="zh-CN" altLang="en-US" sz="2000" b="1" dirty="0">
                <a:solidFill>
                  <a:srgbClr val="515151"/>
                </a:solidFill>
                <a:latin typeface="Consolas" panose="020B0609020204030204" pitchFamily="49" charset="0"/>
              </a:rPr>
              <a:t>取得</a:t>
            </a:r>
            <a:r>
              <a:rPr lang="en-US" altLang="zh-CN" sz="2000" b="1" dirty="0">
                <a:solidFill>
                  <a:srgbClr val="515151"/>
                </a:solidFill>
                <a:latin typeface="Consolas" panose="020B0609020204030204" pitchFamily="49" charset="0"/>
              </a:rPr>
              <a:t>node</a:t>
            </a:r>
            <a:r>
              <a:rPr lang="zh-CN" altLang="en-US" sz="2000" b="1" dirty="0">
                <a:solidFill>
                  <a:srgbClr val="515151"/>
                </a:solidFill>
                <a:latin typeface="Consolas" panose="020B0609020204030204" pitchFamily="49" charset="0"/>
              </a:rPr>
              <a:t>节点的值</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515151"/>
                </a:solidFill>
                <a:latin typeface="Consolas" panose="020B0609020204030204" pitchFamily="49" charset="0"/>
              </a:rPr>
              <a:t>    </a:t>
            </a:r>
            <a:r>
              <a:rPr lang="en-US" altLang="zh-CN" sz="2000" b="1" dirty="0">
                <a:solidFill>
                  <a:srgbClr val="515151"/>
                </a:solidFill>
                <a:latin typeface="Consolas" panose="020B0609020204030204" pitchFamily="49" charset="0"/>
              </a:rPr>
              <a:t>// </a:t>
            </a:r>
            <a:r>
              <a:rPr lang="zh-CN" altLang="en-US" sz="2000" b="1" dirty="0">
                <a:solidFill>
                  <a:srgbClr val="515151"/>
                </a:solidFill>
                <a:latin typeface="Consolas" panose="020B0609020204030204" pitchFamily="49" charset="0"/>
              </a:rPr>
              <a:t>当不为根节点且父节点小时循环</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while</a:t>
            </a:r>
            <a:r>
              <a:rPr lang="en-US" altLang="zh-CN" sz="2000" b="1" dirty="0">
                <a:solidFill>
                  <a:srgbClr val="292929"/>
                </a:solidFill>
                <a:latin typeface="Consolas" panose="020B0609020204030204" pitchFamily="49" charset="0"/>
              </a:rPr>
              <a:t>(</a:t>
            </a:r>
            <a:r>
              <a:rPr lang="en-US" altLang="zh-CN" sz="2000" b="1" dirty="0">
                <a:solidFill>
                  <a:srgbClr val="5E2CBC"/>
                </a:solidFill>
                <a:latin typeface="Consolas" panose="020B0609020204030204" pitchFamily="49" charset="0"/>
              </a:rPr>
              <a:t>parent</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node</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 </a:t>
            </a:r>
            <a:r>
              <a:rPr lang="en-US" altLang="zh-CN" sz="2000" b="1" dirty="0">
                <a:solidFill>
                  <a:srgbClr val="292929"/>
                </a:solidFill>
                <a:latin typeface="Consolas" panose="020B0609020204030204" pitchFamily="49" charset="0"/>
              </a:rPr>
              <a:t>null </a:t>
            </a:r>
            <a:r>
              <a:rPr lang="en-US" altLang="zh-CN" sz="2000" b="1" dirty="0">
                <a:solidFill>
                  <a:srgbClr val="000000"/>
                </a:solidFill>
                <a:latin typeface="Consolas" panose="020B0609020204030204" pitchFamily="49" charset="0"/>
              </a:rPr>
              <a:t>&amp;&amp; </a:t>
            </a:r>
            <a:r>
              <a:rPr lang="en-US" altLang="zh-CN" sz="2000" b="1" dirty="0">
                <a:solidFill>
                  <a:srgbClr val="5E2CBC"/>
                </a:solidFill>
                <a:latin typeface="Consolas" panose="020B0609020204030204" pitchFamily="49" charset="0"/>
              </a:rPr>
              <a:t>label</a:t>
            </a:r>
            <a:r>
              <a:rPr lang="en-US" altLang="zh-CN" sz="2000" b="1" dirty="0">
                <a:solidFill>
                  <a:srgbClr val="292929"/>
                </a:solidFill>
                <a:latin typeface="Consolas" panose="020B0609020204030204" pitchFamily="49" charset="0"/>
              </a:rPr>
              <a:t>(</a:t>
            </a:r>
            <a:r>
              <a:rPr lang="en-US" altLang="zh-CN" sz="2000" b="1" dirty="0">
                <a:solidFill>
                  <a:srgbClr val="5E2CBC"/>
                </a:solidFill>
                <a:latin typeface="Consolas" panose="020B0609020204030204" pitchFamily="49" charset="0"/>
              </a:rPr>
              <a:t>parent</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node</a:t>
            </a:r>
            <a:r>
              <a:rPr lang="en-US" altLang="zh-CN" sz="2000" b="1" dirty="0">
                <a:solidFill>
                  <a:srgbClr val="292929"/>
                </a:solidFill>
                <a:latin typeface="Consolas" panose="020B0609020204030204" pitchFamily="49" charset="0"/>
              </a:rPr>
              <a:t>)) </a:t>
            </a:r>
            <a:r>
              <a:rPr lang="en-US" altLang="zh-CN" sz="2000" b="1" dirty="0">
                <a:solidFill>
                  <a:srgbClr val="000000"/>
                </a:solidFill>
                <a:latin typeface="Consolas" panose="020B0609020204030204" pitchFamily="49" charset="0"/>
              </a:rPr>
              <a:t>&lt; </a:t>
            </a:r>
            <a:r>
              <a:rPr lang="en-US" altLang="zh-CN" sz="2000" b="1" dirty="0">
                <a:solidFill>
                  <a:srgbClr val="001080"/>
                </a:solidFill>
                <a:latin typeface="Consolas" panose="020B0609020204030204" pitchFamily="49" charset="0"/>
              </a:rPr>
              <a:t>x</a:t>
            </a:r>
            <a:r>
              <a:rPr lang="en-US" altLang="zh-CN" sz="2000" b="1" dirty="0">
                <a:solidFill>
                  <a:srgbClr val="292929"/>
                </a:solidFill>
                <a:latin typeface="Consolas" panose="020B0609020204030204" pitchFamily="49" charset="0"/>
              </a:rPr>
              <a:t>) {</a:t>
            </a:r>
          </a:p>
          <a:p>
            <a:pPr marL="0" indent="0">
              <a:buNone/>
            </a:pP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setLabel</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node</a:t>
            </a:r>
            <a:r>
              <a:rPr lang="en-US" altLang="zh-CN" sz="2000" b="1" dirty="0">
                <a:solidFill>
                  <a:srgbClr val="292929"/>
                </a:solidFill>
                <a:latin typeface="Consolas" panose="020B0609020204030204" pitchFamily="49" charset="0"/>
              </a:rPr>
              <a:t>, </a:t>
            </a:r>
            <a:r>
              <a:rPr lang="en-US" altLang="zh-CN" sz="2000" b="1" dirty="0">
                <a:solidFill>
                  <a:srgbClr val="5E2CBC"/>
                </a:solidFill>
                <a:latin typeface="Consolas" panose="020B0609020204030204" pitchFamily="49" charset="0"/>
              </a:rPr>
              <a:t>label</a:t>
            </a:r>
            <a:r>
              <a:rPr lang="en-US" altLang="zh-CN" sz="2000" b="1" dirty="0">
                <a:solidFill>
                  <a:srgbClr val="292929"/>
                </a:solidFill>
                <a:latin typeface="Consolas" panose="020B0609020204030204" pitchFamily="49" charset="0"/>
              </a:rPr>
              <a:t>(</a:t>
            </a:r>
            <a:r>
              <a:rPr lang="en-US" altLang="zh-CN" sz="2000" b="1" dirty="0">
                <a:solidFill>
                  <a:srgbClr val="5E2CBC"/>
                </a:solidFill>
                <a:latin typeface="Consolas" panose="020B0609020204030204" pitchFamily="49" charset="0"/>
              </a:rPr>
              <a:t>parent</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node</a:t>
            </a:r>
            <a:r>
              <a:rPr lang="en-US" altLang="zh-CN" sz="2000" b="1" dirty="0">
                <a:solidFill>
                  <a:srgbClr val="292929"/>
                </a:solidFill>
                <a:latin typeface="Consolas" panose="020B0609020204030204" pitchFamily="49" charset="0"/>
              </a:rPr>
              <a:t>)));</a:t>
            </a:r>
            <a:r>
              <a:rPr lang="en-US" altLang="zh-CN" sz="2000" b="1" dirty="0">
                <a:solidFill>
                  <a:srgbClr val="515151"/>
                </a:solidFill>
                <a:latin typeface="Consolas" panose="020B0609020204030204" pitchFamily="49" charset="0"/>
              </a:rPr>
              <a:t>    //</a:t>
            </a:r>
            <a:r>
              <a:rPr lang="zh-CN" altLang="en-US" sz="2000" b="1" dirty="0">
                <a:solidFill>
                  <a:srgbClr val="515151"/>
                </a:solidFill>
                <a:latin typeface="Consolas" panose="020B0609020204030204" pitchFamily="49" charset="0"/>
              </a:rPr>
              <a:t>将父节点值置给当前节点</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001080"/>
                </a:solidFill>
                <a:latin typeface="Consolas" panose="020B0609020204030204" pitchFamily="49" charset="0"/>
              </a:rPr>
              <a:t>node </a:t>
            </a:r>
            <a:r>
              <a:rPr lang="en-US" altLang="zh-CN" sz="2000" b="1" dirty="0">
                <a:solidFill>
                  <a:srgbClr val="000000"/>
                </a:solidFill>
                <a:latin typeface="Consolas" panose="020B0609020204030204" pitchFamily="49" charset="0"/>
              </a:rPr>
              <a:t>= </a:t>
            </a:r>
            <a:r>
              <a:rPr lang="en-US" altLang="zh-CN" sz="2000" b="1" dirty="0">
                <a:solidFill>
                  <a:srgbClr val="5E2CBC"/>
                </a:solidFill>
                <a:latin typeface="Consolas" panose="020B0609020204030204" pitchFamily="49" charset="0"/>
              </a:rPr>
              <a:t>parent</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node</a:t>
            </a:r>
            <a:r>
              <a:rPr lang="en-US" altLang="zh-CN" sz="2000" b="1" dirty="0">
                <a:solidFill>
                  <a:srgbClr val="292929"/>
                </a:solidFill>
                <a:latin typeface="Consolas" panose="020B0609020204030204" pitchFamily="49" charset="0"/>
              </a:rPr>
              <a:t>);</a:t>
            </a:r>
            <a:r>
              <a:rPr lang="en-US" altLang="zh-CN" sz="2000" b="1" dirty="0">
                <a:solidFill>
                  <a:srgbClr val="515151"/>
                </a:solidFill>
                <a:latin typeface="Consolas" panose="020B0609020204030204" pitchFamily="49" charset="0"/>
              </a:rPr>
              <a:t>          //</a:t>
            </a:r>
            <a:r>
              <a:rPr lang="zh-CN" altLang="en-US" sz="2000" b="1" dirty="0">
                <a:solidFill>
                  <a:srgbClr val="515151"/>
                </a:solidFill>
                <a:latin typeface="Consolas" panose="020B0609020204030204" pitchFamily="49" charset="0"/>
              </a:rPr>
              <a:t>指针指向父节点</a:t>
            </a:r>
            <a:endParaRPr lang="zh-CN" altLang="en-US" sz="2000" b="1" dirty="0">
              <a:solidFill>
                <a:srgbClr val="292929"/>
              </a:solidFill>
              <a:latin typeface="Consolas" panose="020B0609020204030204" pitchFamily="49" charset="0"/>
            </a:endParaRPr>
          </a:p>
          <a:p>
            <a:pPr marL="0" indent="0">
              <a:buNone/>
            </a:pPr>
            <a:r>
              <a:rPr lang="zh-CN" altLang="en-US" sz="2000" b="1" dirty="0">
                <a:solidFill>
                  <a:srgbClr val="292929"/>
                </a:solidFill>
                <a:latin typeface="Consolas" panose="020B0609020204030204" pitchFamily="49" charset="0"/>
              </a:rPr>
              <a:t>    </a:t>
            </a:r>
            <a:r>
              <a:rPr lang="en-US" altLang="zh-CN" sz="2000" b="1" dirty="0">
                <a:solidFill>
                  <a:srgbClr val="292929"/>
                </a:solidFill>
                <a:latin typeface="Consolas" panose="020B0609020204030204" pitchFamily="49" charset="0"/>
              </a:rPr>
              <a:t>}</a:t>
            </a:r>
          </a:p>
          <a:p>
            <a:pPr marL="0" indent="0">
              <a:buNone/>
            </a:pP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setLabel</a:t>
            </a:r>
            <a:r>
              <a:rPr lang="en-US" altLang="zh-CN" sz="2000" b="1" dirty="0">
                <a:solidFill>
                  <a:srgbClr val="292929"/>
                </a:solidFill>
                <a:latin typeface="Consolas" panose="020B0609020204030204" pitchFamily="49" charset="0"/>
              </a:rPr>
              <a:t>(</a:t>
            </a:r>
            <a:r>
              <a:rPr lang="en-US" altLang="zh-CN" sz="2000" b="1" dirty="0" err="1">
                <a:solidFill>
                  <a:srgbClr val="001080"/>
                </a:solidFill>
                <a:latin typeface="Consolas" panose="020B0609020204030204" pitchFamily="49" charset="0"/>
              </a:rPr>
              <a:t>node</a:t>
            </a:r>
            <a:r>
              <a:rPr lang="en-US" altLang="zh-CN" sz="2000" b="1" dirty="0" err="1">
                <a:solidFill>
                  <a:srgbClr val="292929"/>
                </a:solidFill>
                <a:latin typeface="Consolas" panose="020B0609020204030204" pitchFamily="49" charset="0"/>
              </a:rPr>
              <a:t>,</a:t>
            </a:r>
            <a:r>
              <a:rPr lang="en-US" altLang="zh-CN" sz="2000" b="1" dirty="0" err="1">
                <a:solidFill>
                  <a:srgbClr val="001080"/>
                </a:solidFill>
                <a:latin typeface="Consolas" panose="020B0609020204030204" pitchFamily="49" charset="0"/>
              </a:rPr>
              <a:t>x</a:t>
            </a:r>
            <a:r>
              <a:rPr lang="en-US" altLang="zh-CN" sz="2000" b="1" dirty="0">
                <a:solidFill>
                  <a:srgbClr val="292929"/>
                </a:solidFill>
                <a:latin typeface="Consolas" panose="020B0609020204030204" pitchFamily="49" charset="0"/>
              </a:rPr>
              <a:t>);</a:t>
            </a:r>
            <a:r>
              <a:rPr lang="en-US" altLang="zh-CN" sz="2000" b="1" dirty="0">
                <a:solidFill>
                  <a:srgbClr val="515151"/>
                </a:solidFill>
                <a:latin typeface="Consolas" panose="020B0609020204030204" pitchFamily="49" charset="0"/>
              </a:rPr>
              <a:t>               //</a:t>
            </a:r>
            <a:r>
              <a:rPr lang="zh-CN" altLang="en-US" sz="2000" b="1" dirty="0">
                <a:solidFill>
                  <a:srgbClr val="515151"/>
                </a:solidFill>
                <a:latin typeface="Consolas" panose="020B0609020204030204" pitchFamily="49" charset="0"/>
              </a:rPr>
              <a:t>完成一个节点的调整</a:t>
            </a:r>
            <a:endParaRPr lang="zh-CN" altLang="en-US" sz="2000" b="1" dirty="0">
              <a:solidFill>
                <a:srgbClr val="292929"/>
              </a:solidFill>
              <a:latin typeface="Consolas" panose="020B0609020204030204" pitchFamily="49" charset="0"/>
            </a:endParaRPr>
          </a:p>
          <a:p>
            <a:pPr marL="0" indent="0">
              <a:buNone/>
            </a:pPr>
            <a:r>
              <a:rPr lang="en-US" altLang="zh-CN" sz="2000" b="1" dirty="0">
                <a:solidFill>
                  <a:srgbClr val="292929"/>
                </a:solidFill>
                <a:latin typeface="Consolas" panose="020B0609020204030204" pitchFamily="49" charset="0"/>
              </a:rPr>
              <a:t>}</a:t>
            </a:r>
          </a:p>
          <a:p>
            <a:pPr marL="0" indent="0">
              <a:buNone/>
            </a:pPr>
            <a:r>
              <a:rPr lang="en-US" altLang="zh-CN" sz="2000" b="1" dirty="0">
                <a:solidFill>
                  <a:srgbClr val="0F4A85"/>
                </a:solidFill>
                <a:latin typeface="Consolas" panose="020B0609020204030204" pitchFamily="49" charset="0"/>
              </a:rPr>
              <a:t>void</a:t>
            </a:r>
            <a:r>
              <a:rPr lang="en-US" altLang="zh-CN" sz="2000" b="1" dirty="0">
                <a:solidFill>
                  <a:srgbClr val="292929"/>
                </a:solidFill>
                <a:latin typeface="Consolas" panose="020B0609020204030204" pitchFamily="49" charset="0"/>
              </a:rPr>
              <a:t> </a:t>
            </a:r>
            <a:r>
              <a:rPr lang="en-US" altLang="zh-CN" sz="2000" b="1" dirty="0" err="1">
                <a:solidFill>
                  <a:srgbClr val="001080"/>
                </a:solidFill>
                <a:latin typeface="Consolas" panose="020B0609020204030204" pitchFamily="49" charset="0"/>
              </a:rPr>
              <a:t>heapify</a:t>
            </a:r>
            <a:r>
              <a:rPr lang="en-US" altLang="zh-CN" sz="2000" b="1" dirty="0">
                <a:solidFill>
                  <a:srgbClr val="292929"/>
                </a:solidFill>
                <a:latin typeface="Consolas" panose="020B0609020204030204" pitchFamily="49" charset="0"/>
              </a:rPr>
              <a:t>(</a:t>
            </a:r>
            <a:r>
              <a:rPr lang="en-US" altLang="zh-CN" sz="2000" b="1" dirty="0">
                <a:solidFill>
                  <a:srgbClr val="185E73"/>
                </a:solidFill>
                <a:latin typeface="Consolas" panose="020B0609020204030204" pitchFamily="49" charset="0"/>
              </a:rPr>
              <a:t>Node</a:t>
            </a:r>
            <a:r>
              <a:rPr lang="en-US" altLang="zh-CN" sz="2000" b="1" dirty="0">
                <a:solidFill>
                  <a:srgbClr val="292929"/>
                </a:solidFill>
                <a:latin typeface="Consolas" panose="020B0609020204030204" pitchFamily="49" charset="0"/>
              </a:rPr>
              <a:t>[ ] </a:t>
            </a:r>
            <a:r>
              <a:rPr lang="en-US" altLang="zh-CN" sz="2000" b="1" dirty="0">
                <a:solidFill>
                  <a:srgbClr val="001080"/>
                </a:solidFill>
                <a:latin typeface="Consolas" panose="020B0609020204030204" pitchFamily="49" charset="0"/>
              </a:rPr>
              <a:t>tree</a:t>
            </a:r>
            <a:r>
              <a:rPr lang="en-US" altLang="zh-CN" sz="2000" b="1" dirty="0">
                <a:solidFill>
                  <a:srgbClr val="292929"/>
                </a:solidFill>
                <a:latin typeface="Consolas" panose="020B0609020204030204" pitchFamily="49" charset="0"/>
              </a:rPr>
              <a:t>) {    </a:t>
            </a:r>
          </a:p>
          <a:p>
            <a:pPr marL="0" indent="0">
              <a:buNone/>
            </a:pPr>
            <a:r>
              <a:rPr lang="en-US" altLang="zh-CN" sz="2000" b="1" dirty="0">
                <a:solidFill>
                  <a:srgbClr val="292929"/>
                </a:solidFill>
                <a:latin typeface="Consolas" panose="020B0609020204030204" pitchFamily="49" charset="0"/>
              </a:rPr>
              <a:t>    </a:t>
            </a:r>
            <a:r>
              <a:rPr lang="en-US" altLang="zh-CN" sz="2000" b="1" dirty="0">
                <a:solidFill>
                  <a:srgbClr val="B5200D"/>
                </a:solidFill>
                <a:latin typeface="Consolas" panose="020B0609020204030204" pitchFamily="49" charset="0"/>
              </a:rPr>
              <a:t>for</a:t>
            </a:r>
            <a:r>
              <a:rPr lang="en-US" altLang="zh-CN" sz="2000" b="1" dirty="0">
                <a:solidFill>
                  <a:srgbClr val="292929"/>
                </a:solidFill>
                <a:latin typeface="Consolas" panose="020B0609020204030204" pitchFamily="49" charset="0"/>
              </a:rPr>
              <a:t>(</a:t>
            </a:r>
            <a:r>
              <a:rPr lang="en-US" altLang="zh-CN" sz="2000" b="1" dirty="0">
                <a:solidFill>
                  <a:srgbClr val="0F4A85"/>
                </a:solidFill>
                <a:latin typeface="Consolas" panose="020B0609020204030204" pitchFamily="49" charset="0"/>
              </a:rPr>
              <a:t>int</a:t>
            </a:r>
            <a:r>
              <a:rPr lang="en-US" altLang="zh-CN" sz="2000" b="1" dirty="0">
                <a:solidFill>
                  <a:srgbClr val="292929"/>
                </a:solidFill>
                <a:latin typeface="Consolas" panose="020B0609020204030204" pitchFamily="49" charset="0"/>
              </a:rPr>
              <a:t> j </a:t>
            </a:r>
            <a:r>
              <a:rPr lang="en-US" altLang="zh-CN" sz="2000" b="1" dirty="0">
                <a:solidFill>
                  <a:srgbClr val="000000"/>
                </a:solidFill>
                <a:latin typeface="Consolas" panose="020B0609020204030204" pitchFamily="49" charset="0"/>
              </a:rPr>
              <a:t>= </a:t>
            </a:r>
            <a:r>
              <a:rPr lang="en-US" altLang="zh-CN" sz="2000" b="1" dirty="0">
                <a:solidFill>
                  <a:srgbClr val="096D48"/>
                </a:solidFill>
                <a:latin typeface="Consolas" panose="020B0609020204030204" pitchFamily="49" charset="0"/>
              </a:rPr>
              <a:t>0</a:t>
            </a:r>
            <a:r>
              <a:rPr lang="en-US" altLang="zh-CN" sz="2000" b="1" dirty="0">
                <a:solidFill>
                  <a:srgbClr val="292929"/>
                </a:solidFill>
                <a:latin typeface="Consolas" panose="020B0609020204030204" pitchFamily="49" charset="0"/>
              </a:rPr>
              <a:t>; j </a:t>
            </a:r>
            <a:r>
              <a:rPr lang="en-US" altLang="zh-CN" sz="2000" b="1" dirty="0">
                <a:solidFill>
                  <a:srgbClr val="000000"/>
                </a:solidFill>
                <a:latin typeface="Consolas" panose="020B0609020204030204" pitchFamily="49" charset="0"/>
              </a:rPr>
              <a:t>&lt; </a:t>
            </a:r>
            <a:r>
              <a:rPr lang="en-US" altLang="zh-CN" sz="2000" b="1" dirty="0" err="1">
                <a:solidFill>
                  <a:srgbClr val="001080"/>
                </a:solidFill>
                <a:latin typeface="Consolas" panose="020B0609020204030204" pitchFamily="49" charset="0"/>
              </a:rPr>
              <a:t>tree</a:t>
            </a:r>
            <a:r>
              <a:rPr lang="en-US" altLang="zh-CN" sz="2000" b="1" dirty="0" err="1">
                <a:solidFill>
                  <a:srgbClr val="292929"/>
                </a:solidFill>
                <a:latin typeface="Consolas" panose="020B0609020204030204" pitchFamily="49" charset="0"/>
              </a:rPr>
              <a:t>.</a:t>
            </a:r>
            <a:r>
              <a:rPr lang="en-US" altLang="zh-CN" sz="2000" b="1" dirty="0" err="1">
                <a:solidFill>
                  <a:srgbClr val="001080"/>
                </a:solidFill>
                <a:latin typeface="Consolas" panose="020B0609020204030204" pitchFamily="49" charset="0"/>
              </a:rPr>
              <a:t>length</a:t>
            </a:r>
            <a:r>
              <a:rPr lang="en-US" altLang="zh-CN" sz="2000" b="1" dirty="0">
                <a:solidFill>
                  <a:srgbClr val="292929"/>
                </a:solidFill>
                <a:latin typeface="Consolas" panose="020B0609020204030204" pitchFamily="49" charset="0"/>
              </a:rPr>
              <a:t>; </a:t>
            </a:r>
            <a:r>
              <a:rPr lang="en-US" altLang="zh-CN" sz="2000" b="1" dirty="0" err="1">
                <a:solidFill>
                  <a:srgbClr val="292929"/>
                </a:solidFill>
                <a:latin typeface="Consolas" panose="020B0609020204030204" pitchFamily="49" charset="0"/>
              </a:rPr>
              <a:t>j</a:t>
            </a:r>
            <a:r>
              <a:rPr lang="en-US" altLang="zh-CN" sz="2000" b="1" dirty="0" err="1">
                <a:solidFill>
                  <a:srgbClr val="000000"/>
                </a:solidFill>
                <a:latin typeface="Consolas" panose="020B0609020204030204" pitchFamily="49" charset="0"/>
              </a:rPr>
              <a:t>++</a:t>
            </a:r>
            <a:r>
              <a:rPr lang="en-US" altLang="zh-CN" sz="2000" b="1" dirty="0">
                <a:solidFill>
                  <a:srgbClr val="292929"/>
                </a:solidFill>
                <a:latin typeface="Consolas" panose="020B0609020204030204" pitchFamily="49" charset="0"/>
              </a:rPr>
              <a:t>)</a:t>
            </a:r>
          </a:p>
          <a:p>
            <a:pPr marL="0" indent="0">
              <a:buNone/>
            </a:pPr>
            <a:r>
              <a:rPr lang="en-US" altLang="zh-CN" sz="2000" b="1" dirty="0">
                <a:solidFill>
                  <a:srgbClr val="292929"/>
                </a:solidFill>
                <a:latin typeface="Consolas" panose="020B0609020204030204" pitchFamily="49" charset="0"/>
              </a:rPr>
              <a:t>         </a:t>
            </a:r>
            <a:r>
              <a:rPr lang="en-US" altLang="zh-CN" sz="2000" b="1" dirty="0" err="1">
                <a:solidFill>
                  <a:srgbClr val="5E2CBC"/>
                </a:solidFill>
                <a:latin typeface="Consolas" panose="020B0609020204030204" pitchFamily="49" charset="0"/>
              </a:rPr>
              <a:t>HeapifyUp</a:t>
            </a:r>
            <a:r>
              <a:rPr lang="en-US" altLang="zh-CN" sz="2000" b="1" dirty="0">
                <a:solidFill>
                  <a:srgbClr val="292929"/>
                </a:solidFill>
                <a:latin typeface="Consolas" panose="020B0609020204030204" pitchFamily="49" charset="0"/>
              </a:rPr>
              <a:t>(</a:t>
            </a:r>
            <a:r>
              <a:rPr lang="en-US" altLang="zh-CN" sz="2000" b="1" dirty="0">
                <a:solidFill>
                  <a:srgbClr val="001080"/>
                </a:solidFill>
                <a:latin typeface="Consolas" panose="020B0609020204030204" pitchFamily="49" charset="0"/>
              </a:rPr>
              <a:t>Node</a:t>
            </a:r>
            <a:r>
              <a:rPr lang="en-US" altLang="zh-CN" sz="2000" b="1" dirty="0">
                <a:solidFill>
                  <a:srgbClr val="292929"/>
                </a:solidFill>
                <a:latin typeface="Consolas" panose="020B0609020204030204" pitchFamily="49" charset="0"/>
              </a:rPr>
              <a:t>[j]);</a:t>
            </a:r>
          </a:p>
          <a:p>
            <a:pPr marL="0" indent="0">
              <a:buNone/>
            </a:pPr>
            <a:r>
              <a:rPr lang="en-US" altLang="zh-CN" sz="2000" b="1" dirty="0">
                <a:solidFill>
                  <a:srgbClr val="292929"/>
                </a:solidFill>
                <a:latin typeface="Consolas" panose="020B0609020204030204" pitchFamily="49" charset="0"/>
              </a:rPr>
              <a:t>}</a:t>
            </a:r>
          </a:p>
        </p:txBody>
      </p:sp>
    </p:spTree>
    <p:extLst>
      <p:ext uri="{BB962C8B-B14F-4D97-AF65-F5344CB8AC3E}">
        <p14:creationId xmlns:p14="http://schemas.microsoft.com/office/powerpoint/2010/main" val="411187771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归并排序</a:t>
            </a:r>
          </a:p>
        </p:txBody>
      </p:sp>
      <p:sp>
        <p:nvSpPr>
          <p:cNvPr id="3" name="内容占位符 2"/>
          <p:cNvSpPr>
            <a:spLocks noGrp="1"/>
          </p:cNvSpPr>
          <p:nvPr>
            <p:ph idx="1"/>
          </p:nvPr>
        </p:nvSpPr>
        <p:spPr/>
        <p:txBody>
          <a:bodyPr/>
          <a:lstStyle/>
          <a:p>
            <a:r>
              <a:rPr lang="zh-CN" altLang="en-US" dirty="0"/>
              <a:t>若在待排序的数据中，奇数位的数据是排好序的，偶数位的数据也是排好序的，请给出一种排序方法的思路，使得速度最快，并说明理由。</a:t>
            </a:r>
          </a:p>
        </p:txBody>
      </p:sp>
    </p:spTree>
    <p:extLst>
      <p:ext uri="{BB962C8B-B14F-4D97-AF65-F5344CB8AC3E}">
        <p14:creationId xmlns:p14="http://schemas.microsoft.com/office/powerpoint/2010/main" val="3637340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Q &amp; A</a:t>
            </a:r>
            <a:endParaRPr lang="zh-CN" altLang="en-US" dirty="0"/>
          </a:p>
        </p:txBody>
      </p:sp>
    </p:spTree>
    <p:extLst>
      <p:ext uri="{BB962C8B-B14F-4D97-AF65-F5344CB8AC3E}">
        <p14:creationId xmlns:p14="http://schemas.microsoft.com/office/powerpoint/2010/main" val="4012807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设有一个</a:t>
                </a:r>
                <a:r>
                  <a:rPr lang="en-US" altLang="zh-CN" dirty="0"/>
                  <a:t>12×12</a:t>
                </a:r>
                <a:r>
                  <a:rPr lang="zh-CN" altLang="en-US" dirty="0"/>
                  <a:t>的对称矩阵</a:t>
                </a:r>
                <a:r>
                  <a:rPr lang="en-US" altLang="zh-CN" dirty="0"/>
                  <a:t>M</a:t>
                </a:r>
                <a:r>
                  <a:rPr lang="zh-CN" altLang="en-US" dirty="0"/>
                  <a:t>，将其上三角部分的元素</a:t>
                </a:r>
                <a:r>
                  <a:rPr lang="en-US" altLang="zh-CN" dirty="0"/>
                  <a:t>m</a:t>
                </a:r>
                <a:r>
                  <a:rPr lang="en-US" altLang="zh-CN" baseline="-25000" dirty="0"/>
                  <a:t>i,j</a:t>
                </a:r>
                <a:r>
                  <a:rPr lang="zh-CN" altLang="en-US" dirty="0"/>
                  <a:t>（</a:t>
                </a:r>
                <a:r>
                  <a:rPr lang="en-US" altLang="zh-CN" dirty="0"/>
                  <a:t>1&lt;=</a:t>
                </a:r>
                <a:r>
                  <a:rPr lang="en-US" altLang="zh-CN" dirty="0" err="1"/>
                  <a:t>i</a:t>
                </a:r>
                <a:r>
                  <a:rPr lang="en-US" altLang="zh-CN" dirty="0"/>
                  <a:t>&lt;=j&lt;=12</a:t>
                </a:r>
                <a:r>
                  <a:rPr lang="zh-CN" altLang="en-US" dirty="0"/>
                  <a:t>）按行优先存入</a:t>
                </a:r>
                <a:r>
                  <a:rPr lang="en-US" altLang="zh-CN" dirty="0"/>
                  <a:t>C</a:t>
                </a:r>
                <a:r>
                  <a:rPr lang="zh-CN" altLang="en-US" dirty="0"/>
                  <a:t>语言的一维数组</a:t>
                </a:r>
                <a:r>
                  <a:rPr lang="en-US" altLang="zh-CN" dirty="0"/>
                  <a:t>N</a:t>
                </a:r>
                <a:r>
                  <a:rPr lang="zh-CN" altLang="en-US" dirty="0"/>
                  <a:t>中，元素</a:t>
                </a:r>
                <a:r>
                  <a:rPr lang="en-US" altLang="zh-CN" dirty="0"/>
                  <a:t>m</a:t>
                </a:r>
                <a:r>
                  <a:rPr lang="en-US" altLang="zh-CN" baseline="-25000" dirty="0"/>
                  <a:t>6,6</a:t>
                </a:r>
                <a:r>
                  <a:rPr lang="zh-CN" altLang="en-US" dirty="0"/>
                  <a:t>在</a:t>
                </a:r>
                <a:r>
                  <a:rPr lang="en-US" altLang="zh-CN" dirty="0"/>
                  <a:t>N</a:t>
                </a:r>
                <a:r>
                  <a:rPr lang="zh-CN" altLang="en-US" dirty="0"/>
                  <a:t>中的下标是（）。</a:t>
                </a:r>
                <a:endParaRPr lang="en-US" altLang="zh-CN" dirty="0"/>
              </a:p>
              <a:p>
                <a:pPr marL="914400" lvl="1" indent="-457200">
                  <a:buFont typeface="+mj-lt"/>
                  <a:buAutoNum type="alphaUcPeriod"/>
                </a:pPr>
                <a:r>
                  <a:rPr lang="en-US" altLang="zh-CN" dirty="0">
                    <a:solidFill>
                      <a:srgbClr val="00B050"/>
                    </a:solidFill>
                  </a:rPr>
                  <a:t>50</a:t>
                </a:r>
              </a:p>
              <a:p>
                <a:pPr marL="914400" lvl="1" indent="-457200">
                  <a:buFont typeface="+mj-lt"/>
                  <a:buAutoNum type="alphaUcPeriod"/>
                </a:pPr>
                <a:r>
                  <a:rPr lang="en-US" altLang="zh-CN" dirty="0"/>
                  <a:t>51</a:t>
                </a:r>
              </a:p>
              <a:p>
                <a:pPr marL="914400" lvl="1" indent="-457200">
                  <a:buFont typeface="+mj-lt"/>
                  <a:buAutoNum type="alphaUcPeriod"/>
                </a:pPr>
                <a:r>
                  <a:rPr lang="en-US" altLang="zh-CN" dirty="0"/>
                  <a:t>55</a:t>
                </a:r>
              </a:p>
              <a:p>
                <a:pPr marL="914400" lvl="1" indent="-457200">
                  <a:buFont typeface="+mj-lt"/>
                  <a:buAutoNum type="alphaUcPeriod"/>
                </a:pPr>
                <a:r>
                  <a:rPr lang="en-US" altLang="zh-CN" dirty="0"/>
                  <a:t>66</a:t>
                </a:r>
              </a:p>
              <a:p>
                <a:endParaRPr lang="en-US" altLang="zh-CN" dirty="0"/>
              </a:p>
              <a:p>
                <a:r>
                  <a:rPr lang="zh-CN" altLang="en-US" dirty="0">
                    <a:solidFill>
                      <a:srgbClr val="00B050"/>
                    </a:solidFill>
                  </a:rPr>
                  <a:t>按行优先</a:t>
                </a:r>
                <a14:m>
                  <m:oMath xmlns:m="http://schemas.openxmlformats.org/officeDocument/2006/math">
                    <m:r>
                      <a:rPr lang="zh-CN" altLang="en-US" i="1" dirty="0">
                        <a:solidFill>
                          <a:srgbClr val="00B050"/>
                        </a:solidFill>
                        <a:latin typeface="Cambria Math" panose="02040503050406030204" pitchFamily="18" charset="0"/>
                      </a:rPr>
                      <m:t>，</m:t>
                    </m:r>
                    <m:r>
                      <a:rPr lang="en-US" altLang="zh-CN" i="1" dirty="0" smtClean="0">
                        <a:solidFill>
                          <a:srgbClr val="00B050"/>
                        </a:solidFill>
                        <a:latin typeface="Cambria Math" panose="02040503050406030204" pitchFamily="18" charset="0"/>
                      </a:rPr>
                      <m:t>12+11+10+9+8+1−1=5</m:t>
                    </m:r>
                    <m:r>
                      <a:rPr lang="en-US" altLang="zh-CN" i="1" dirty="0">
                        <a:solidFill>
                          <a:srgbClr val="00B050"/>
                        </a:solidFill>
                        <a:latin typeface="Cambria Math" panose="02040503050406030204" pitchFamily="18" charset="0"/>
                      </a:rPr>
                      <m:t>0</m:t>
                    </m:r>
                  </m:oMath>
                </a14:m>
                <a:endParaRPr lang="zh-CN" altLang="en-US"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b="-4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30409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文本框 134"/>
          <p:cNvSpPr txBox="1"/>
          <p:nvPr/>
        </p:nvSpPr>
        <p:spPr>
          <a:xfrm>
            <a:off x="961031" y="230438"/>
            <a:ext cx="1046480" cy="447040"/>
          </a:xfrm>
          <a:prstGeom prst="rect">
            <a:avLst/>
          </a:prstGeom>
          <a:noFill/>
        </p:spPr>
        <p:txBody>
          <a:bodyPr wrap="none" rtlCol="0">
            <a:spAutoFit/>
          </a:bodyPr>
          <a:lstStyle/>
          <a:p>
            <a:r>
              <a:rPr lang="en-US" altLang="zh-CN" sz="2400" dirty="0">
                <a:solidFill>
                  <a:srgbClr val="3949AB"/>
                </a:solidFill>
              </a:rPr>
              <a:t>vector</a:t>
            </a:r>
            <a:endParaRPr lang="zh-CN" altLang="en-US" sz="2400" dirty="0">
              <a:solidFill>
                <a:srgbClr val="3949AB"/>
              </a:solidFill>
            </a:endParaRPr>
          </a:p>
        </p:txBody>
      </p:sp>
      <p:sp>
        <p:nvSpPr>
          <p:cNvPr id="1048629" name="矩形 2"/>
          <p:cNvSpPr/>
          <p:nvPr/>
        </p:nvSpPr>
        <p:spPr>
          <a:xfrm>
            <a:off x="-1" y="0"/>
            <a:ext cx="609601" cy="6858000"/>
          </a:xfrm>
          <a:prstGeom prst="rect">
            <a:avLst/>
          </a:prstGeom>
          <a:solidFill>
            <a:srgbClr val="3949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30" name="文本框 3"/>
          <p:cNvSpPr txBox="1"/>
          <p:nvPr/>
        </p:nvSpPr>
        <p:spPr>
          <a:xfrm>
            <a:off x="-28396" y="96970"/>
            <a:ext cx="548639" cy="1780541"/>
          </a:xfrm>
          <a:prstGeom prst="rect">
            <a:avLst/>
          </a:prstGeom>
          <a:noFill/>
        </p:spPr>
        <p:txBody>
          <a:bodyPr vert="eaVert" wrap="none" rtlCol="0">
            <a:spAutoFit/>
          </a:bodyPr>
          <a:lstStyle/>
          <a:p>
            <a:r>
              <a:rPr lang="zh-CN" altLang="en-US" sz="1600" dirty="0">
                <a:solidFill>
                  <a:schemeClr val="bg1"/>
                </a:solidFill>
              </a:rPr>
              <a:t>面向对象</a:t>
            </a:r>
            <a:r>
              <a:rPr lang="en-US" altLang="zh-CN" sz="1600" dirty="0">
                <a:solidFill>
                  <a:schemeClr val="bg1"/>
                </a:solidFill>
              </a:rPr>
              <a:t>C++</a:t>
            </a:r>
            <a:r>
              <a:rPr lang="zh-CN" altLang="en-US" sz="1600" dirty="0">
                <a:solidFill>
                  <a:schemeClr val="bg1"/>
                </a:solidFill>
              </a:rPr>
              <a:t>（</a:t>
            </a:r>
            <a:r>
              <a:rPr lang="en-US" altLang="zh-CN" sz="1600" dirty="0">
                <a:solidFill>
                  <a:schemeClr val="bg1"/>
                </a:solidFill>
              </a:rPr>
              <a:t>1</a:t>
            </a:r>
            <a:r>
              <a:rPr lang="zh-CN" altLang="en-US" sz="1600" dirty="0">
                <a:solidFill>
                  <a:schemeClr val="bg1"/>
                </a:solidFill>
              </a:rPr>
              <a:t>）</a:t>
            </a:r>
          </a:p>
        </p:txBody>
      </p:sp>
      <p:sp>
        <p:nvSpPr>
          <p:cNvPr id="1048631" name="矩形 7"/>
          <p:cNvSpPr/>
          <p:nvPr/>
        </p:nvSpPr>
        <p:spPr>
          <a:xfrm>
            <a:off x="1594292" y="830186"/>
            <a:ext cx="9492808" cy="4195444"/>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2000" b="1" dirty="0"/>
              <a:t>vector</a:t>
            </a:r>
            <a:r>
              <a:rPr lang="zh-CN" altLang="en-US" sz="2000" b="1" dirty="0"/>
              <a:t>支持的操作</a:t>
            </a:r>
            <a:endParaRPr lang="en-US" altLang="zh-CN" sz="2000" b="1" dirty="0"/>
          </a:p>
          <a:p>
            <a:pPr marL="742950" lvl="1" indent="-285750">
              <a:lnSpc>
                <a:spcPct val="150000"/>
              </a:lnSpc>
              <a:buFont typeface="Wingdings" panose="05000000000000000000" pitchFamily="2" charset="2"/>
              <a:buChar char="p"/>
            </a:pPr>
            <a:r>
              <a:rPr lang="en-US" altLang="zh-CN" sz="2000" dirty="0"/>
              <a:t>- </a:t>
            </a:r>
            <a:r>
              <a:rPr lang="zh-CN" altLang="en-US" sz="2000" dirty="0"/>
              <a:t>支持所有</a:t>
            </a:r>
            <a:r>
              <a:rPr lang="en-US" altLang="zh-CN" sz="2000" dirty="0"/>
              <a:t>array</a:t>
            </a:r>
            <a:r>
              <a:rPr lang="zh-CN" altLang="en-US" sz="2000" dirty="0"/>
              <a:t>支持的操作，此外，还支持</a:t>
            </a:r>
          </a:p>
          <a:p>
            <a:pPr marL="742950" lvl="1" indent="-285750">
              <a:lnSpc>
                <a:spcPct val="150000"/>
              </a:lnSpc>
              <a:buFont typeface="Wingdings" panose="05000000000000000000" pitchFamily="2" charset="2"/>
              <a:buChar char="p"/>
            </a:pPr>
            <a:r>
              <a:rPr lang="en-US" altLang="zh-CN" sz="2000" dirty="0"/>
              <a:t>- clear   </a:t>
            </a:r>
            <a:r>
              <a:rPr lang="zh-CN" altLang="en-US" sz="2000" dirty="0"/>
              <a:t>：清除容器中的所有元素；</a:t>
            </a:r>
          </a:p>
          <a:p>
            <a:pPr marL="742950" lvl="1" indent="-285750">
              <a:lnSpc>
                <a:spcPct val="150000"/>
              </a:lnSpc>
              <a:buFont typeface="Wingdings" panose="05000000000000000000" pitchFamily="2" charset="2"/>
              <a:buChar char="p"/>
            </a:pPr>
            <a:r>
              <a:rPr lang="en-US" altLang="zh-CN" sz="2000" dirty="0"/>
              <a:t>- reserve </a:t>
            </a:r>
            <a:r>
              <a:rPr lang="zh-CN" altLang="en-US" sz="2000" dirty="0"/>
              <a:t>：保留空间</a:t>
            </a:r>
            <a:r>
              <a:rPr lang="en-US" altLang="zh-CN" sz="2000" dirty="0"/>
              <a:t>--</a:t>
            </a:r>
            <a:r>
              <a:rPr lang="zh-CN" altLang="en-US" sz="2000" dirty="0"/>
              <a:t>向系统预留空间；</a:t>
            </a:r>
          </a:p>
          <a:p>
            <a:pPr marL="742950" lvl="1" indent="-285750">
              <a:lnSpc>
                <a:spcPct val="150000"/>
              </a:lnSpc>
              <a:buFont typeface="Wingdings" panose="05000000000000000000" pitchFamily="2" charset="2"/>
              <a:buChar char="p"/>
            </a:pPr>
            <a:r>
              <a:rPr lang="en-US" altLang="zh-CN" sz="2000" dirty="0"/>
              <a:t>- insert  </a:t>
            </a:r>
            <a:r>
              <a:rPr lang="zh-CN" altLang="en-US" sz="2000" dirty="0"/>
              <a:t>：插入元素；</a:t>
            </a:r>
            <a:r>
              <a:rPr lang="zh-CN" altLang="en-US" sz="2000" b="1" dirty="0">
                <a:solidFill>
                  <a:srgbClr val="0070C0"/>
                </a:solidFill>
              </a:rPr>
              <a:t>（需要指定插入位置）</a:t>
            </a:r>
          </a:p>
          <a:p>
            <a:pPr marL="742950" lvl="1" indent="-285750">
              <a:lnSpc>
                <a:spcPct val="150000"/>
              </a:lnSpc>
              <a:buFont typeface="Wingdings" panose="05000000000000000000" pitchFamily="2" charset="2"/>
              <a:buChar char="p"/>
            </a:pPr>
            <a:r>
              <a:rPr lang="en-US" altLang="zh-CN" sz="2000" dirty="0"/>
              <a:t>- erase   </a:t>
            </a:r>
            <a:r>
              <a:rPr lang="zh-CN" altLang="en-US" sz="2000" dirty="0"/>
              <a:t>：删除元素；</a:t>
            </a:r>
          </a:p>
          <a:p>
            <a:pPr marL="742950" lvl="1" indent="-285750">
              <a:lnSpc>
                <a:spcPct val="150000"/>
              </a:lnSpc>
              <a:buFont typeface="Wingdings" panose="05000000000000000000" pitchFamily="2" charset="2"/>
              <a:buChar char="p"/>
            </a:pPr>
            <a:r>
              <a:rPr lang="en-US" altLang="zh-CN" sz="2000" dirty="0"/>
              <a:t>- </a:t>
            </a:r>
            <a:r>
              <a:rPr lang="en-US" altLang="zh-CN" sz="2000" dirty="0" err="1"/>
              <a:t>push_back</a:t>
            </a:r>
            <a:r>
              <a:rPr lang="zh-CN" altLang="en-US" sz="2000" dirty="0"/>
              <a:t>：在末尾添加元素；</a:t>
            </a:r>
          </a:p>
          <a:p>
            <a:pPr marL="742950" lvl="1" indent="-285750">
              <a:lnSpc>
                <a:spcPct val="150000"/>
              </a:lnSpc>
              <a:buFont typeface="Wingdings" panose="05000000000000000000" pitchFamily="2" charset="2"/>
              <a:buChar char="p"/>
            </a:pPr>
            <a:r>
              <a:rPr lang="en-US" altLang="zh-CN" sz="2000" dirty="0"/>
              <a:t>- </a:t>
            </a:r>
            <a:r>
              <a:rPr lang="en-US" altLang="zh-CN" sz="2000" dirty="0" err="1"/>
              <a:t>pop_back</a:t>
            </a:r>
            <a:r>
              <a:rPr lang="zh-CN" altLang="en-US" sz="2000" dirty="0"/>
              <a:t>：删除末尾元素；</a:t>
            </a:r>
          </a:p>
          <a:p>
            <a:pPr marL="742950" lvl="1" indent="-285750">
              <a:lnSpc>
                <a:spcPct val="150000"/>
              </a:lnSpc>
              <a:buFont typeface="Wingdings" panose="05000000000000000000" pitchFamily="2" charset="2"/>
              <a:buChar char="p"/>
            </a:pPr>
            <a:r>
              <a:rPr lang="en-US" altLang="zh-CN" sz="2000" dirty="0"/>
              <a:t>- resize  </a:t>
            </a:r>
            <a:r>
              <a:rPr lang="zh-CN" altLang="en-US" sz="2000" dirty="0"/>
              <a:t>：更改存储元素的个数。</a:t>
            </a:r>
          </a:p>
        </p:txBody>
      </p:sp>
    </p:spTree>
  </p:cSld>
  <p:clrMapOvr>
    <a:masterClrMapping/>
  </p:clrMapOvr>
  <p:transition spd="med">
    <p:pull dir="u"/>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2" name="文本框 134"/>
          <p:cNvSpPr txBox="1"/>
          <p:nvPr/>
        </p:nvSpPr>
        <p:spPr>
          <a:xfrm>
            <a:off x="961031" y="230438"/>
            <a:ext cx="601980" cy="447040"/>
          </a:xfrm>
          <a:prstGeom prst="rect">
            <a:avLst/>
          </a:prstGeom>
          <a:noFill/>
        </p:spPr>
        <p:txBody>
          <a:bodyPr wrap="none" rtlCol="0">
            <a:spAutoFit/>
          </a:bodyPr>
          <a:lstStyle/>
          <a:p>
            <a:r>
              <a:rPr lang="en-US" altLang="zh-CN" sz="2400" dirty="0">
                <a:solidFill>
                  <a:srgbClr val="3949AB"/>
                </a:solidFill>
              </a:rPr>
              <a:t>set</a:t>
            </a:r>
            <a:endParaRPr lang="zh-CN" altLang="en-US" sz="2400" dirty="0">
              <a:solidFill>
                <a:srgbClr val="3949AB"/>
              </a:solidFill>
            </a:endParaRPr>
          </a:p>
        </p:txBody>
      </p:sp>
      <p:sp>
        <p:nvSpPr>
          <p:cNvPr id="1048733" name="矩形 2"/>
          <p:cNvSpPr/>
          <p:nvPr/>
        </p:nvSpPr>
        <p:spPr>
          <a:xfrm>
            <a:off x="-1" y="0"/>
            <a:ext cx="609601" cy="6858000"/>
          </a:xfrm>
          <a:prstGeom prst="rect">
            <a:avLst/>
          </a:prstGeom>
          <a:solidFill>
            <a:srgbClr val="3949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734" name="文本框 3"/>
          <p:cNvSpPr txBox="1"/>
          <p:nvPr/>
        </p:nvSpPr>
        <p:spPr>
          <a:xfrm>
            <a:off x="-28396" y="96970"/>
            <a:ext cx="548639" cy="1780541"/>
          </a:xfrm>
          <a:prstGeom prst="rect">
            <a:avLst/>
          </a:prstGeom>
          <a:noFill/>
        </p:spPr>
        <p:txBody>
          <a:bodyPr vert="eaVert" wrap="none" rtlCol="0">
            <a:spAutoFit/>
          </a:bodyPr>
          <a:lstStyle/>
          <a:p>
            <a:r>
              <a:rPr lang="zh-CN" altLang="en-US" sz="1600" dirty="0">
                <a:solidFill>
                  <a:schemeClr val="bg1"/>
                </a:solidFill>
              </a:rPr>
              <a:t>面向对象</a:t>
            </a:r>
            <a:r>
              <a:rPr lang="en-US" altLang="zh-CN" sz="1600" dirty="0">
                <a:solidFill>
                  <a:schemeClr val="bg1"/>
                </a:solidFill>
              </a:rPr>
              <a:t>C++</a:t>
            </a:r>
            <a:r>
              <a:rPr lang="zh-CN" altLang="en-US" sz="1600" dirty="0">
                <a:solidFill>
                  <a:schemeClr val="bg1"/>
                </a:solidFill>
              </a:rPr>
              <a:t>（</a:t>
            </a:r>
            <a:r>
              <a:rPr lang="en-US" altLang="zh-CN" sz="1600" dirty="0">
                <a:solidFill>
                  <a:schemeClr val="bg1"/>
                </a:solidFill>
              </a:rPr>
              <a:t>1</a:t>
            </a:r>
            <a:r>
              <a:rPr lang="zh-CN" altLang="en-US" sz="1600" dirty="0">
                <a:solidFill>
                  <a:schemeClr val="bg1"/>
                </a:solidFill>
              </a:rPr>
              <a:t>）</a:t>
            </a:r>
          </a:p>
        </p:txBody>
      </p:sp>
      <p:sp>
        <p:nvSpPr>
          <p:cNvPr id="1048735" name="矩形 7"/>
          <p:cNvSpPr/>
          <p:nvPr/>
        </p:nvSpPr>
        <p:spPr>
          <a:xfrm>
            <a:off x="1594292" y="830186"/>
            <a:ext cx="9492808" cy="2810449"/>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2000" b="1" dirty="0"/>
              <a:t>set/multiset</a:t>
            </a:r>
            <a:r>
              <a:rPr lang="zh-CN" altLang="en-US" sz="2000" b="1" dirty="0"/>
              <a:t>支持的操作</a:t>
            </a:r>
            <a:endParaRPr lang="en-US" altLang="zh-CN" sz="2000" b="1" dirty="0"/>
          </a:p>
          <a:p>
            <a:pPr marL="742950" lvl="1" indent="-285750">
              <a:lnSpc>
                <a:spcPct val="150000"/>
              </a:lnSpc>
              <a:buFont typeface="Wingdings" panose="05000000000000000000" pitchFamily="2" charset="2"/>
              <a:buChar char="p"/>
            </a:pPr>
            <a:r>
              <a:rPr lang="en-US" altLang="zh-CN" sz="2000" dirty="0"/>
              <a:t>clear : </a:t>
            </a:r>
            <a:r>
              <a:rPr lang="zh-CN" altLang="en-US" sz="2000" dirty="0"/>
              <a:t>从容器中清除所有元素；</a:t>
            </a:r>
            <a:endParaRPr lang="en-US" altLang="zh-CN" sz="2000" dirty="0"/>
          </a:p>
          <a:p>
            <a:pPr marL="742950" lvl="1" indent="-285750">
              <a:lnSpc>
                <a:spcPct val="150000"/>
              </a:lnSpc>
              <a:buFont typeface="Wingdings" panose="05000000000000000000" pitchFamily="2" charset="2"/>
              <a:buChar char="p"/>
            </a:pPr>
            <a:r>
              <a:rPr lang="en-US" altLang="zh-CN" sz="2000" dirty="0"/>
              <a:t>insert: </a:t>
            </a:r>
            <a:r>
              <a:rPr lang="zh-CN" altLang="en-US" sz="2000" dirty="0"/>
              <a:t>把元素插入到容器中；</a:t>
            </a:r>
            <a:r>
              <a:rPr lang="zh-CN" altLang="en-US" sz="2000" b="1" dirty="0">
                <a:solidFill>
                  <a:srgbClr val="0070C0"/>
                </a:solidFill>
              </a:rPr>
              <a:t>（不需要指定插入位置）</a:t>
            </a:r>
            <a:endParaRPr lang="en-US" altLang="zh-CN" sz="2000" b="1" dirty="0">
              <a:solidFill>
                <a:srgbClr val="0070C0"/>
              </a:solidFill>
            </a:endParaRPr>
          </a:p>
          <a:p>
            <a:pPr marL="742950" lvl="1" indent="-285750">
              <a:lnSpc>
                <a:spcPct val="150000"/>
              </a:lnSpc>
              <a:buFont typeface="Wingdings" panose="05000000000000000000" pitchFamily="2" charset="2"/>
              <a:buChar char="p"/>
            </a:pPr>
            <a:r>
              <a:rPr lang="en-US" altLang="zh-CN" sz="2000" dirty="0"/>
              <a:t>erase </a:t>
            </a:r>
            <a:r>
              <a:rPr lang="zh-CN" altLang="en-US" sz="2000" dirty="0"/>
              <a:t>：删除容器中的一个元素；</a:t>
            </a:r>
            <a:endParaRPr lang="en-US" altLang="zh-CN" sz="2000" dirty="0"/>
          </a:p>
          <a:p>
            <a:pPr marL="742950" lvl="1" indent="-285750">
              <a:lnSpc>
                <a:spcPct val="150000"/>
              </a:lnSpc>
              <a:buFont typeface="Wingdings" panose="05000000000000000000" pitchFamily="2" charset="2"/>
              <a:buChar char="p"/>
            </a:pPr>
            <a:r>
              <a:rPr lang="en-US" altLang="zh-CN" sz="2000" dirty="0"/>
              <a:t>find  : </a:t>
            </a:r>
            <a:r>
              <a:rPr lang="zh-CN" altLang="en-US" sz="2000" dirty="0"/>
              <a:t>寻找特定</a:t>
            </a:r>
            <a:r>
              <a:rPr lang="en-US" altLang="zh-CN" sz="2000" dirty="0"/>
              <a:t>key</a:t>
            </a:r>
            <a:r>
              <a:rPr lang="zh-CN" altLang="en-US" sz="2000" dirty="0"/>
              <a:t>的元素，返回一个迭代器；</a:t>
            </a:r>
            <a:endParaRPr lang="en-US" altLang="zh-CN" sz="2000" dirty="0"/>
          </a:p>
          <a:p>
            <a:pPr marL="742950" lvl="1" indent="-285750">
              <a:lnSpc>
                <a:spcPct val="150000"/>
              </a:lnSpc>
              <a:buFont typeface="Wingdings" panose="05000000000000000000" pitchFamily="2" charset="2"/>
              <a:buChar char="p"/>
            </a:pPr>
            <a:r>
              <a:rPr lang="en-US" altLang="zh-CN" sz="2000" dirty="0" err="1"/>
              <a:t>constains</a:t>
            </a:r>
            <a:r>
              <a:rPr lang="en-US" altLang="zh-CN" sz="2000" dirty="0"/>
              <a:t>(</a:t>
            </a:r>
            <a:r>
              <a:rPr lang="en-US" altLang="zh-CN" sz="2000" dirty="0" err="1"/>
              <a:t>c++</a:t>
            </a:r>
            <a:r>
              <a:rPr lang="en-US" altLang="zh-CN" sz="2000" dirty="0"/>
              <a:t>20)</a:t>
            </a:r>
            <a:r>
              <a:rPr lang="zh-CN" altLang="en-US" sz="2000" dirty="0"/>
              <a:t>：检查容器中是否包含某个特定</a:t>
            </a:r>
            <a:r>
              <a:rPr lang="en-US" altLang="zh-CN" sz="2000" dirty="0"/>
              <a:t>key</a:t>
            </a:r>
            <a:r>
              <a:rPr lang="zh-CN" altLang="en-US" sz="2000" dirty="0"/>
              <a:t>的元素；</a:t>
            </a:r>
          </a:p>
        </p:txBody>
      </p:sp>
    </p:spTree>
  </p:cSld>
  <p:clrMapOvr>
    <a:masterClrMapping/>
  </p:clrMapOvr>
  <p:transition spd="med">
    <p:pull dir="u"/>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3" name="文本框 134"/>
          <p:cNvSpPr txBox="1"/>
          <p:nvPr/>
        </p:nvSpPr>
        <p:spPr>
          <a:xfrm>
            <a:off x="961031" y="230438"/>
            <a:ext cx="779780" cy="447040"/>
          </a:xfrm>
          <a:prstGeom prst="rect">
            <a:avLst/>
          </a:prstGeom>
          <a:noFill/>
        </p:spPr>
        <p:txBody>
          <a:bodyPr wrap="none" rtlCol="0">
            <a:spAutoFit/>
          </a:bodyPr>
          <a:lstStyle/>
          <a:p>
            <a:r>
              <a:rPr lang="en-US" altLang="zh-CN" sz="2400" dirty="0">
                <a:solidFill>
                  <a:srgbClr val="3949AB"/>
                </a:solidFill>
              </a:rPr>
              <a:t>map</a:t>
            </a:r>
          </a:p>
        </p:txBody>
      </p:sp>
      <p:sp>
        <p:nvSpPr>
          <p:cNvPr id="1048754" name="矩形 2"/>
          <p:cNvSpPr/>
          <p:nvPr/>
        </p:nvSpPr>
        <p:spPr>
          <a:xfrm>
            <a:off x="-1" y="0"/>
            <a:ext cx="609601" cy="6858000"/>
          </a:xfrm>
          <a:prstGeom prst="rect">
            <a:avLst/>
          </a:prstGeom>
          <a:solidFill>
            <a:srgbClr val="3949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755" name="文本框 3"/>
          <p:cNvSpPr txBox="1"/>
          <p:nvPr/>
        </p:nvSpPr>
        <p:spPr>
          <a:xfrm>
            <a:off x="-28396" y="96970"/>
            <a:ext cx="548639" cy="1780541"/>
          </a:xfrm>
          <a:prstGeom prst="rect">
            <a:avLst/>
          </a:prstGeom>
          <a:noFill/>
        </p:spPr>
        <p:txBody>
          <a:bodyPr vert="eaVert" wrap="none" rtlCol="0">
            <a:spAutoFit/>
          </a:bodyPr>
          <a:lstStyle/>
          <a:p>
            <a:r>
              <a:rPr lang="zh-CN" altLang="en-US" sz="1600" dirty="0">
                <a:solidFill>
                  <a:schemeClr val="bg1"/>
                </a:solidFill>
              </a:rPr>
              <a:t>面向对象</a:t>
            </a:r>
            <a:r>
              <a:rPr lang="en-US" altLang="zh-CN" sz="1600" dirty="0">
                <a:solidFill>
                  <a:schemeClr val="bg1"/>
                </a:solidFill>
              </a:rPr>
              <a:t>C++</a:t>
            </a:r>
            <a:r>
              <a:rPr lang="zh-CN" altLang="en-US" sz="1600" dirty="0">
                <a:solidFill>
                  <a:schemeClr val="bg1"/>
                </a:solidFill>
              </a:rPr>
              <a:t>（</a:t>
            </a:r>
            <a:r>
              <a:rPr lang="en-US" altLang="zh-CN" sz="1600" dirty="0">
                <a:solidFill>
                  <a:schemeClr val="bg1"/>
                </a:solidFill>
              </a:rPr>
              <a:t>1</a:t>
            </a:r>
            <a:r>
              <a:rPr lang="zh-CN" altLang="en-US" sz="1600" dirty="0">
                <a:solidFill>
                  <a:schemeClr val="bg1"/>
                </a:solidFill>
              </a:rPr>
              <a:t>）</a:t>
            </a:r>
          </a:p>
        </p:txBody>
      </p:sp>
      <p:sp>
        <p:nvSpPr>
          <p:cNvPr id="1048756" name="矩形 7"/>
          <p:cNvSpPr/>
          <p:nvPr/>
        </p:nvSpPr>
        <p:spPr>
          <a:xfrm>
            <a:off x="1594292" y="830186"/>
            <a:ext cx="9492808" cy="3272114"/>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2000" b="1" dirty="0"/>
              <a:t>map/</a:t>
            </a:r>
            <a:r>
              <a:rPr lang="en-US" altLang="zh-CN" sz="2000" b="1" dirty="0" err="1"/>
              <a:t>multimap</a:t>
            </a:r>
            <a:r>
              <a:rPr lang="zh-CN" altLang="en-US" sz="2000" b="1" dirty="0"/>
              <a:t>支持的操作</a:t>
            </a:r>
            <a:endParaRPr lang="en-US" altLang="zh-CN" sz="2000" b="1" dirty="0"/>
          </a:p>
          <a:p>
            <a:pPr marL="742950" lvl="1" indent="-285750">
              <a:lnSpc>
                <a:spcPct val="150000"/>
              </a:lnSpc>
              <a:buFont typeface="Wingdings" panose="05000000000000000000" pitchFamily="2" charset="2"/>
              <a:buChar char="p"/>
            </a:pPr>
            <a:r>
              <a:rPr lang="en-US" altLang="zh-CN" sz="2000" dirty="0"/>
              <a:t>clear : </a:t>
            </a:r>
            <a:r>
              <a:rPr lang="zh-CN" altLang="en-US" sz="2000" dirty="0"/>
              <a:t>从容器中清除所有元素；</a:t>
            </a:r>
            <a:endParaRPr lang="en-US" altLang="zh-CN" sz="2000" dirty="0"/>
          </a:p>
          <a:p>
            <a:pPr marL="742950" lvl="1" indent="-285750">
              <a:lnSpc>
                <a:spcPct val="150000"/>
              </a:lnSpc>
              <a:buFont typeface="Wingdings" panose="05000000000000000000" pitchFamily="2" charset="2"/>
              <a:buChar char="p"/>
            </a:pPr>
            <a:r>
              <a:rPr lang="en-US" altLang="zh-CN" sz="2000" dirty="0"/>
              <a:t>insert: </a:t>
            </a:r>
            <a:r>
              <a:rPr lang="zh-CN" altLang="en-US" sz="2000" dirty="0"/>
              <a:t>把元素插入到容器中；</a:t>
            </a:r>
            <a:endParaRPr lang="en-US" altLang="zh-CN" sz="2000" dirty="0"/>
          </a:p>
          <a:p>
            <a:pPr marL="742950" lvl="1" indent="-285750">
              <a:lnSpc>
                <a:spcPct val="150000"/>
              </a:lnSpc>
              <a:buFont typeface="Wingdings" panose="05000000000000000000" pitchFamily="2" charset="2"/>
              <a:buChar char="p"/>
            </a:pPr>
            <a:r>
              <a:rPr lang="en-US" altLang="zh-CN" sz="2000" dirty="0"/>
              <a:t>erase </a:t>
            </a:r>
            <a:r>
              <a:rPr lang="zh-CN" altLang="en-US" sz="2000" dirty="0"/>
              <a:t>：删除容器中的一个元素；</a:t>
            </a:r>
            <a:endParaRPr lang="en-US" altLang="zh-CN" sz="2000" dirty="0"/>
          </a:p>
          <a:p>
            <a:pPr marL="742950" lvl="1" indent="-285750">
              <a:lnSpc>
                <a:spcPct val="150000"/>
              </a:lnSpc>
              <a:buFont typeface="Wingdings" panose="05000000000000000000" pitchFamily="2" charset="2"/>
              <a:buChar char="p"/>
            </a:pPr>
            <a:r>
              <a:rPr lang="en-US" altLang="zh-CN" sz="2000" dirty="0"/>
              <a:t>find  : </a:t>
            </a:r>
            <a:r>
              <a:rPr lang="zh-CN" altLang="en-US" sz="2000" dirty="0"/>
              <a:t>寻找特定</a:t>
            </a:r>
            <a:r>
              <a:rPr lang="en-US" altLang="zh-CN" sz="2000" dirty="0"/>
              <a:t>key</a:t>
            </a:r>
            <a:r>
              <a:rPr lang="zh-CN" altLang="en-US" sz="2000" dirty="0"/>
              <a:t>的元素，返回一个迭代器；</a:t>
            </a:r>
            <a:endParaRPr lang="en-US" altLang="zh-CN" sz="2000" dirty="0"/>
          </a:p>
          <a:p>
            <a:pPr marL="742950" lvl="1" indent="-285750">
              <a:lnSpc>
                <a:spcPct val="150000"/>
              </a:lnSpc>
              <a:buFont typeface="Wingdings" panose="05000000000000000000" pitchFamily="2" charset="2"/>
              <a:buChar char="p"/>
            </a:pPr>
            <a:r>
              <a:rPr lang="en-US" altLang="zh-CN" sz="2000" dirty="0" err="1"/>
              <a:t>constains</a:t>
            </a:r>
            <a:r>
              <a:rPr lang="en-US" altLang="zh-CN" sz="2000" dirty="0"/>
              <a:t>(</a:t>
            </a:r>
            <a:r>
              <a:rPr lang="en-US" altLang="zh-CN" sz="2000" b="1" dirty="0" err="1">
                <a:solidFill>
                  <a:srgbClr val="00B050"/>
                </a:solidFill>
              </a:rPr>
              <a:t>c++</a:t>
            </a:r>
            <a:r>
              <a:rPr lang="en-US" altLang="zh-CN" sz="2000" b="1" dirty="0">
                <a:solidFill>
                  <a:srgbClr val="00B050"/>
                </a:solidFill>
              </a:rPr>
              <a:t>20</a:t>
            </a:r>
            <a:r>
              <a:rPr lang="en-US" altLang="zh-CN" sz="2000" dirty="0"/>
              <a:t>)</a:t>
            </a:r>
            <a:r>
              <a:rPr lang="zh-CN" altLang="en-US" sz="2000" dirty="0"/>
              <a:t>：检查容器中是否包含某个特定</a:t>
            </a:r>
            <a:r>
              <a:rPr lang="en-US" altLang="zh-CN" sz="2000" dirty="0"/>
              <a:t>key</a:t>
            </a:r>
            <a:r>
              <a:rPr lang="zh-CN" altLang="en-US" sz="2000" dirty="0"/>
              <a:t>的元素；</a:t>
            </a:r>
            <a:endParaRPr lang="en-US" altLang="zh-CN" sz="2000" dirty="0"/>
          </a:p>
          <a:p>
            <a:pPr marL="742950" lvl="1" indent="-285750">
              <a:lnSpc>
                <a:spcPct val="150000"/>
              </a:lnSpc>
              <a:buFont typeface="Wingdings" panose="05000000000000000000" pitchFamily="2" charset="2"/>
              <a:buChar char="p"/>
            </a:pPr>
            <a:r>
              <a:rPr lang="en-US" altLang="zh-CN" sz="2000" u="sng" dirty="0"/>
              <a:t>merge</a:t>
            </a:r>
            <a:r>
              <a:rPr lang="en-US" altLang="zh-CN" sz="2000" dirty="0"/>
              <a:t>(</a:t>
            </a:r>
            <a:r>
              <a:rPr lang="en-US" altLang="zh-CN" sz="2000" b="1" dirty="0" err="1">
                <a:solidFill>
                  <a:srgbClr val="00B050"/>
                </a:solidFill>
              </a:rPr>
              <a:t>c++</a:t>
            </a:r>
            <a:r>
              <a:rPr lang="en-US" altLang="zh-CN" sz="2000" b="1" dirty="0">
                <a:solidFill>
                  <a:srgbClr val="00B050"/>
                </a:solidFill>
              </a:rPr>
              <a:t>20</a:t>
            </a:r>
            <a:r>
              <a:rPr lang="en-US" altLang="zh-CN" sz="2000" dirty="0"/>
              <a:t>)    </a:t>
            </a:r>
            <a:r>
              <a:rPr lang="zh-CN" altLang="en-US" sz="2000" dirty="0"/>
              <a:t>：把另外一个容器中的</a:t>
            </a:r>
            <a:r>
              <a:rPr lang="en-US" altLang="zh-CN" sz="2000" dirty="0"/>
              <a:t>key-value</a:t>
            </a:r>
            <a:r>
              <a:rPr lang="zh-CN" altLang="en-US" sz="2000" dirty="0"/>
              <a:t>对加入到当前容器中；</a:t>
            </a:r>
          </a:p>
        </p:txBody>
      </p:sp>
    </p:spTree>
  </p:cSld>
  <p:clrMapOvr>
    <a:masterClrMapping/>
  </p:clrMapOvr>
  <p:transition spd="med">
    <p:pull dir="u"/>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1" name="文本框 134"/>
          <p:cNvSpPr txBox="1"/>
          <p:nvPr/>
        </p:nvSpPr>
        <p:spPr>
          <a:xfrm>
            <a:off x="961031" y="230438"/>
            <a:ext cx="2011681" cy="640079"/>
          </a:xfrm>
          <a:prstGeom prst="rect">
            <a:avLst/>
          </a:prstGeom>
          <a:noFill/>
        </p:spPr>
        <p:txBody>
          <a:bodyPr wrap="none" rtlCol="0">
            <a:spAutoFit/>
          </a:bodyPr>
          <a:lstStyle/>
          <a:p>
            <a:r>
              <a:rPr lang="zh-CN" altLang="en-US" sz="2400" dirty="0">
                <a:solidFill>
                  <a:srgbClr val="3949AB"/>
                </a:solidFill>
              </a:rPr>
              <a:t>无序关联容器</a:t>
            </a:r>
            <a:endParaRPr lang="en-US" altLang="zh-CN" sz="2400" dirty="0">
              <a:solidFill>
                <a:srgbClr val="3949AB"/>
              </a:solidFill>
            </a:endParaRPr>
          </a:p>
        </p:txBody>
      </p:sp>
      <p:sp>
        <p:nvSpPr>
          <p:cNvPr id="1048782" name="矩形 2"/>
          <p:cNvSpPr/>
          <p:nvPr/>
        </p:nvSpPr>
        <p:spPr>
          <a:xfrm>
            <a:off x="-1" y="0"/>
            <a:ext cx="609601" cy="6858000"/>
          </a:xfrm>
          <a:prstGeom prst="rect">
            <a:avLst/>
          </a:prstGeom>
          <a:solidFill>
            <a:srgbClr val="3949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783" name="文本框 3"/>
          <p:cNvSpPr txBox="1"/>
          <p:nvPr/>
        </p:nvSpPr>
        <p:spPr>
          <a:xfrm>
            <a:off x="-28396" y="96970"/>
            <a:ext cx="548639" cy="1780541"/>
          </a:xfrm>
          <a:prstGeom prst="rect">
            <a:avLst/>
          </a:prstGeom>
          <a:noFill/>
        </p:spPr>
        <p:txBody>
          <a:bodyPr vert="eaVert" wrap="none" rtlCol="0">
            <a:spAutoFit/>
          </a:bodyPr>
          <a:lstStyle/>
          <a:p>
            <a:r>
              <a:rPr lang="zh-CN" altLang="en-US" sz="1600" dirty="0">
                <a:solidFill>
                  <a:schemeClr val="bg1"/>
                </a:solidFill>
              </a:rPr>
              <a:t>面向对象</a:t>
            </a:r>
            <a:r>
              <a:rPr lang="en-US" altLang="zh-CN" sz="1600" dirty="0">
                <a:solidFill>
                  <a:schemeClr val="bg1"/>
                </a:solidFill>
              </a:rPr>
              <a:t>C++</a:t>
            </a:r>
            <a:r>
              <a:rPr lang="zh-CN" altLang="en-US" sz="1600" dirty="0">
                <a:solidFill>
                  <a:schemeClr val="bg1"/>
                </a:solidFill>
              </a:rPr>
              <a:t>（</a:t>
            </a:r>
            <a:r>
              <a:rPr lang="en-US" altLang="zh-CN" sz="1600" dirty="0">
                <a:solidFill>
                  <a:schemeClr val="bg1"/>
                </a:solidFill>
              </a:rPr>
              <a:t>1</a:t>
            </a:r>
            <a:r>
              <a:rPr lang="zh-CN" altLang="en-US" sz="1600" dirty="0">
                <a:solidFill>
                  <a:schemeClr val="bg1"/>
                </a:solidFill>
              </a:rPr>
              <a:t>）</a:t>
            </a:r>
          </a:p>
        </p:txBody>
      </p:sp>
      <p:sp>
        <p:nvSpPr>
          <p:cNvPr id="1048784" name="矩形 7"/>
          <p:cNvSpPr/>
          <p:nvPr/>
        </p:nvSpPr>
        <p:spPr>
          <a:xfrm>
            <a:off x="1594292" y="830186"/>
            <a:ext cx="9492808" cy="326698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t>无序关联容器支持的操作</a:t>
            </a:r>
            <a:endParaRPr lang="en-US" altLang="zh-CN" sz="2000" b="1" dirty="0"/>
          </a:p>
          <a:p>
            <a:pPr marL="742950" lvl="1" indent="-285750">
              <a:lnSpc>
                <a:spcPct val="150000"/>
              </a:lnSpc>
              <a:buFont typeface="Wingdings" panose="05000000000000000000" pitchFamily="2" charset="2"/>
              <a:buChar char="p"/>
            </a:pPr>
            <a:r>
              <a:rPr lang="zh-CN" altLang="en-US" sz="2000" dirty="0"/>
              <a:t>迭代器方面：只支持</a:t>
            </a:r>
            <a:r>
              <a:rPr lang="zh-CN" altLang="en-US" sz="2000" b="1" u="sng" dirty="0">
                <a:solidFill>
                  <a:srgbClr val="FF4081"/>
                </a:solidFill>
              </a:rPr>
              <a:t>正向迭代器</a:t>
            </a:r>
            <a:r>
              <a:rPr lang="zh-CN" altLang="en-US" sz="2000" dirty="0"/>
              <a:t>，即</a:t>
            </a:r>
            <a:r>
              <a:rPr lang="en-US" altLang="zh-CN" sz="2000" dirty="0"/>
              <a:t>begin/end</a:t>
            </a:r>
            <a:r>
              <a:rPr lang="zh-CN" altLang="en-US" sz="2000" dirty="0"/>
              <a:t>操作；</a:t>
            </a:r>
            <a:endParaRPr lang="en-US" altLang="zh-CN" sz="2000" dirty="0"/>
          </a:p>
          <a:p>
            <a:pPr marL="742950" lvl="1" indent="-285750">
              <a:lnSpc>
                <a:spcPct val="150000"/>
              </a:lnSpc>
              <a:buFont typeface="Wingdings" panose="05000000000000000000" pitchFamily="2" charset="2"/>
              <a:buChar char="p"/>
            </a:pPr>
            <a:r>
              <a:rPr lang="zh-CN" altLang="en-US" sz="2000" dirty="0"/>
              <a:t>容量方面  ：支持</a:t>
            </a:r>
            <a:r>
              <a:rPr lang="en-US" altLang="zh-CN" sz="2000" dirty="0"/>
              <a:t>empty, size, </a:t>
            </a:r>
            <a:r>
              <a:rPr lang="en-US" altLang="zh-CN" sz="2000" dirty="0" err="1"/>
              <a:t>max_size</a:t>
            </a:r>
            <a:r>
              <a:rPr lang="zh-CN" altLang="en-US" sz="2000" dirty="0"/>
              <a:t>和</a:t>
            </a:r>
            <a:r>
              <a:rPr lang="en-US" altLang="zh-CN" sz="2000" dirty="0"/>
              <a:t>reserve</a:t>
            </a:r>
            <a:r>
              <a:rPr lang="zh-CN" altLang="en-US" sz="2000" dirty="0"/>
              <a:t>操作；</a:t>
            </a:r>
            <a:endParaRPr lang="en-US" altLang="zh-CN" sz="2000" dirty="0"/>
          </a:p>
          <a:p>
            <a:pPr marL="742950" lvl="1" indent="-285750">
              <a:lnSpc>
                <a:spcPct val="150000"/>
              </a:lnSpc>
              <a:buFont typeface="Wingdings" panose="05000000000000000000" pitchFamily="2" charset="2"/>
              <a:buChar char="p"/>
            </a:pPr>
            <a:r>
              <a:rPr lang="zh-CN" altLang="en-US" sz="2000" dirty="0"/>
              <a:t>操作方面  ：支持</a:t>
            </a:r>
            <a:r>
              <a:rPr lang="en-US" altLang="zh-CN" sz="2000" dirty="0"/>
              <a:t>insert, erase, clear, </a:t>
            </a:r>
            <a:r>
              <a:rPr lang="en-US" altLang="zh-CN" sz="2000" u="sng" dirty="0"/>
              <a:t>swap</a:t>
            </a:r>
            <a:r>
              <a:rPr lang="en-US" altLang="zh-CN" sz="2000" dirty="0"/>
              <a:t>, merge, extract</a:t>
            </a:r>
            <a:r>
              <a:rPr lang="zh-CN" altLang="en-US" sz="2000" dirty="0"/>
              <a:t>等操作；</a:t>
            </a:r>
            <a:endParaRPr lang="en-US" altLang="zh-CN" sz="2000" dirty="0"/>
          </a:p>
          <a:p>
            <a:pPr marL="742950" lvl="1" indent="-285750">
              <a:lnSpc>
                <a:spcPct val="150000"/>
              </a:lnSpc>
              <a:buFont typeface="Wingdings" panose="05000000000000000000" pitchFamily="2" charset="2"/>
              <a:buChar char="p"/>
            </a:pPr>
            <a:r>
              <a:rPr lang="zh-CN" altLang="en-US" sz="2000" dirty="0"/>
              <a:t>查询方面  ：支持</a:t>
            </a:r>
            <a:r>
              <a:rPr lang="en-US" altLang="zh-CN" sz="2000" dirty="0"/>
              <a:t>count, find, contains</a:t>
            </a:r>
            <a:r>
              <a:rPr lang="zh-CN" altLang="en-US" sz="2000" dirty="0"/>
              <a:t>等操作。</a:t>
            </a:r>
            <a:endParaRPr lang="en-US" altLang="zh-CN" sz="2000" dirty="0"/>
          </a:p>
          <a:p>
            <a:pPr marL="742950" lvl="1" indent="-285750">
              <a:lnSpc>
                <a:spcPct val="150000"/>
              </a:lnSpc>
              <a:buFont typeface="Wingdings" panose="05000000000000000000" pitchFamily="2" charset="2"/>
              <a:buChar char="p"/>
            </a:pPr>
            <a:endParaRPr lang="en-US" altLang="zh-CN" sz="2000" dirty="0"/>
          </a:p>
          <a:p>
            <a:pPr marL="285750" indent="-285750">
              <a:lnSpc>
                <a:spcPct val="150000"/>
              </a:lnSpc>
              <a:buFont typeface="Wingdings" panose="05000000000000000000" pitchFamily="2" charset="2"/>
              <a:buChar char="p"/>
            </a:pPr>
            <a:r>
              <a:rPr lang="en-US" altLang="zh-CN" sz="2000" dirty="0">
                <a:hlinkClick r:id="rId3"/>
              </a:rPr>
              <a:t>https://chatgpt.com/s/t_6951f31e58208191bf858aa75a30cd8e</a:t>
            </a:r>
            <a:endParaRPr lang="en-US" altLang="zh-CN" sz="2000" dirty="0"/>
          </a:p>
        </p:txBody>
      </p:sp>
    </p:spTree>
  </p:cSld>
  <p:clrMapOvr>
    <a:masterClrMapping/>
  </p:clrMapOvr>
  <p:transition spd="med">
    <p:pull dir="u"/>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3" name="文本框 134"/>
          <p:cNvSpPr txBox="1"/>
          <p:nvPr/>
        </p:nvSpPr>
        <p:spPr>
          <a:xfrm>
            <a:off x="961031" y="230438"/>
            <a:ext cx="1544012" cy="461665"/>
          </a:xfrm>
          <a:prstGeom prst="rect">
            <a:avLst/>
          </a:prstGeom>
          <a:noFill/>
        </p:spPr>
        <p:txBody>
          <a:bodyPr wrap="none" rtlCol="0">
            <a:spAutoFit/>
          </a:bodyPr>
          <a:lstStyle/>
          <a:p>
            <a:r>
              <a:rPr lang="zh-CN" altLang="en-US" sz="2400" dirty="0">
                <a:solidFill>
                  <a:srgbClr val="3949AB"/>
                </a:solidFill>
              </a:rPr>
              <a:t>栈：</a:t>
            </a:r>
            <a:r>
              <a:rPr lang="en-US" altLang="zh-CN" sz="2400" dirty="0">
                <a:solidFill>
                  <a:srgbClr val="3949AB"/>
                </a:solidFill>
              </a:rPr>
              <a:t>stack</a:t>
            </a:r>
          </a:p>
        </p:txBody>
      </p:sp>
      <p:sp>
        <p:nvSpPr>
          <p:cNvPr id="1048804" name="矩形 2"/>
          <p:cNvSpPr/>
          <p:nvPr/>
        </p:nvSpPr>
        <p:spPr>
          <a:xfrm>
            <a:off x="-1" y="0"/>
            <a:ext cx="609601" cy="6858000"/>
          </a:xfrm>
          <a:prstGeom prst="rect">
            <a:avLst/>
          </a:prstGeom>
          <a:solidFill>
            <a:srgbClr val="3949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805" name="文本框 3"/>
          <p:cNvSpPr txBox="1"/>
          <p:nvPr/>
        </p:nvSpPr>
        <p:spPr>
          <a:xfrm>
            <a:off x="-28396" y="96970"/>
            <a:ext cx="548639" cy="1780541"/>
          </a:xfrm>
          <a:prstGeom prst="rect">
            <a:avLst/>
          </a:prstGeom>
          <a:noFill/>
        </p:spPr>
        <p:txBody>
          <a:bodyPr vert="eaVert" wrap="none" rtlCol="0">
            <a:spAutoFit/>
          </a:bodyPr>
          <a:lstStyle/>
          <a:p>
            <a:r>
              <a:rPr lang="zh-CN" altLang="en-US" sz="1600" dirty="0">
                <a:solidFill>
                  <a:schemeClr val="bg1"/>
                </a:solidFill>
              </a:rPr>
              <a:t>面向对象</a:t>
            </a:r>
            <a:r>
              <a:rPr lang="en-US" altLang="zh-CN" sz="1600" dirty="0">
                <a:solidFill>
                  <a:schemeClr val="bg1"/>
                </a:solidFill>
              </a:rPr>
              <a:t>C++</a:t>
            </a:r>
            <a:r>
              <a:rPr lang="zh-CN" altLang="en-US" sz="1600" dirty="0">
                <a:solidFill>
                  <a:schemeClr val="bg1"/>
                </a:solidFill>
              </a:rPr>
              <a:t>（</a:t>
            </a:r>
            <a:r>
              <a:rPr lang="en-US" altLang="zh-CN" sz="1600" dirty="0">
                <a:solidFill>
                  <a:schemeClr val="bg1"/>
                </a:solidFill>
              </a:rPr>
              <a:t>1</a:t>
            </a:r>
            <a:r>
              <a:rPr lang="zh-CN" altLang="en-US" sz="1600" dirty="0">
                <a:solidFill>
                  <a:schemeClr val="bg1"/>
                </a:solidFill>
              </a:rPr>
              <a:t>）</a:t>
            </a:r>
          </a:p>
        </p:txBody>
      </p:sp>
      <p:sp>
        <p:nvSpPr>
          <p:cNvPr id="1048806" name="矩形 7"/>
          <p:cNvSpPr/>
          <p:nvPr/>
        </p:nvSpPr>
        <p:spPr>
          <a:xfrm>
            <a:off x="1594292" y="830186"/>
            <a:ext cx="9492808" cy="5118774"/>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t>栈：</a:t>
            </a:r>
            <a:r>
              <a:rPr lang="en-US" altLang="zh-CN" sz="2000" b="1" dirty="0"/>
              <a:t>stack</a:t>
            </a:r>
          </a:p>
          <a:p>
            <a:pPr marL="742950" lvl="1" indent="-285750">
              <a:lnSpc>
                <a:spcPct val="150000"/>
              </a:lnSpc>
              <a:buFont typeface="Wingdings" panose="05000000000000000000" pitchFamily="2" charset="2"/>
              <a:buChar char="p"/>
            </a:pPr>
            <a:r>
              <a:rPr lang="zh-CN" altLang="en-US" sz="2000" dirty="0"/>
              <a:t>栈是一种很重要的数据结构：对元素的操作支持后进先出</a:t>
            </a:r>
            <a:r>
              <a:rPr lang="en-US" altLang="zh-CN" sz="2000" dirty="0"/>
              <a:t>(</a:t>
            </a:r>
            <a:r>
              <a:rPr lang="en-US" altLang="zh-CN" sz="2000" b="1" dirty="0">
                <a:solidFill>
                  <a:srgbClr val="00B050"/>
                </a:solidFill>
              </a:rPr>
              <a:t>Last In First Out, LIFO</a:t>
            </a:r>
            <a:r>
              <a:rPr lang="en-US" altLang="zh-CN" sz="2000" dirty="0"/>
              <a:t>)</a:t>
            </a:r>
            <a:r>
              <a:rPr lang="zh-CN" altLang="en-US" sz="2000" dirty="0"/>
              <a:t>的管理策略。</a:t>
            </a:r>
            <a:endParaRPr lang="en-US" altLang="zh-CN" sz="2000" dirty="0"/>
          </a:p>
          <a:p>
            <a:pPr marL="742950" lvl="1" indent="-285750">
              <a:lnSpc>
                <a:spcPct val="150000"/>
              </a:lnSpc>
              <a:buFont typeface="Wingdings" panose="05000000000000000000" pitchFamily="2" charset="2"/>
              <a:buChar char="p"/>
            </a:pPr>
            <a:r>
              <a:rPr lang="zh-CN" altLang="en-US" sz="2000" dirty="0"/>
              <a:t>底层容器</a:t>
            </a:r>
            <a:endParaRPr lang="en-US" altLang="zh-CN" sz="2000" dirty="0"/>
          </a:p>
          <a:p>
            <a:pPr marL="1200150" lvl="2" indent="-285750">
              <a:lnSpc>
                <a:spcPct val="150000"/>
              </a:lnSpc>
              <a:buFont typeface="Wingdings" panose="05000000000000000000" pitchFamily="2" charset="2"/>
              <a:buChar char="p"/>
            </a:pPr>
            <a:r>
              <a:rPr lang="zh-CN" altLang="en-US" sz="2000" dirty="0"/>
              <a:t>可以</a:t>
            </a:r>
            <a:r>
              <a:rPr lang="en-US" altLang="zh-CN" sz="2000" dirty="0" err="1"/>
              <a:t>deque</a:t>
            </a:r>
            <a:r>
              <a:rPr lang="zh-CN" altLang="en-US" sz="2000" dirty="0"/>
              <a:t>、</a:t>
            </a:r>
            <a:r>
              <a:rPr lang="en-US" altLang="zh-CN" sz="2000" dirty="0"/>
              <a:t>vector</a:t>
            </a:r>
            <a:r>
              <a:rPr lang="zh-CN" altLang="en-US" sz="2000" dirty="0"/>
              <a:t>、</a:t>
            </a:r>
            <a:r>
              <a:rPr lang="en-US" altLang="zh-CN" sz="2000" dirty="0"/>
              <a:t>list</a:t>
            </a:r>
            <a:r>
              <a:rPr lang="zh-CN" altLang="en-US" sz="2000" dirty="0"/>
              <a:t>之一，默认是</a:t>
            </a:r>
            <a:r>
              <a:rPr lang="en-US" altLang="zh-CN" sz="2000" dirty="0" err="1"/>
              <a:t>deque</a:t>
            </a:r>
            <a:r>
              <a:rPr lang="zh-CN" altLang="en-US" sz="2000" dirty="0"/>
              <a:t>容器；</a:t>
            </a:r>
            <a:endParaRPr lang="en-US" altLang="zh-CN" sz="2000" dirty="0"/>
          </a:p>
          <a:p>
            <a:pPr marL="1200150" lvl="2" indent="-285750">
              <a:lnSpc>
                <a:spcPct val="150000"/>
              </a:lnSpc>
              <a:buFont typeface="Wingdings" panose="05000000000000000000" pitchFamily="2" charset="2"/>
              <a:buChar char="p"/>
            </a:pPr>
            <a:r>
              <a:rPr lang="zh-CN" altLang="en-US" sz="2000" dirty="0"/>
              <a:t>底层容器需要支持</a:t>
            </a:r>
            <a:r>
              <a:rPr lang="en-US" altLang="zh-CN" sz="2000" dirty="0"/>
              <a:t>back</a:t>
            </a:r>
            <a:r>
              <a:rPr lang="zh-CN" altLang="en-US" sz="2000" dirty="0"/>
              <a:t>、</a:t>
            </a:r>
            <a:r>
              <a:rPr lang="en-US" altLang="zh-CN" sz="2000" dirty="0" err="1"/>
              <a:t>push_back</a:t>
            </a:r>
            <a:r>
              <a:rPr lang="zh-CN" altLang="en-US" sz="2000" dirty="0"/>
              <a:t>、</a:t>
            </a:r>
            <a:r>
              <a:rPr lang="en-US" altLang="zh-CN" sz="2000" dirty="0" err="1"/>
              <a:t>pop_back</a:t>
            </a:r>
            <a:r>
              <a:rPr lang="zh-CN" altLang="en-US" sz="2000" dirty="0"/>
              <a:t>操作；</a:t>
            </a:r>
            <a:endParaRPr lang="en-US" altLang="zh-CN" sz="2000" dirty="0"/>
          </a:p>
          <a:p>
            <a:pPr marL="742950" lvl="1" indent="-285750">
              <a:lnSpc>
                <a:spcPct val="150000"/>
              </a:lnSpc>
              <a:buFont typeface="Wingdings" panose="05000000000000000000" pitchFamily="2" charset="2"/>
              <a:buChar char="p"/>
            </a:pPr>
            <a:r>
              <a:rPr lang="en-US" altLang="zh-CN" sz="2000" dirty="0"/>
              <a:t>Stack</a:t>
            </a:r>
            <a:r>
              <a:rPr lang="zh-CN" altLang="en-US" sz="2000" dirty="0"/>
              <a:t>支持的操作</a:t>
            </a:r>
            <a:endParaRPr lang="en-US" altLang="zh-CN" sz="2000" dirty="0"/>
          </a:p>
          <a:p>
            <a:pPr marL="1200150" lvl="2" indent="-285750">
              <a:lnSpc>
                <a:spcPct val="150000"/>
              </a:lnSpc>
              <a:buFont typeface="Wingdings" panose="05000000000000000000" pitchFamily="2" charset="2"/>
              <a:buChar char="p"/>
            </a:pPr>
            <a:r>
              <a:rPr lang="en-US" altLang="zh-CN" sz="2000" dirty="0"/>
              <a:t>push: </a:t>
            </a:r>
            <a:r>
              <a:rPr lang="zh-CN" altLang="en-US" sz="2000" dirty="0"/>
              <a:t>向栈顶压入元素</a:t>
            </a:r>
          </a:p>
          <a:p>
            <a:pPr marL="1200150" lvl="2" indent="-285750">
              <a:lnSpc>
                <a:spcPct val="150000"/>
              </a:lnSpc>
              <a:buFont typeface="Wingdings" panose="05000000000000000000" pitchFamily="2" charset="2"/>
              <a:buChar char="p"/>
            </a:pPr>
            <a:r>
              <a:rPr lang="en-US" altLang="zh-CN" sz="2000" dirty="0"/>
              <a:t>pop </a:t>
            </a:r>
            <a:r>
              <a:rPr lang="zh-CN" altLang="en-US" sz="2000" dirty="0"/>
              <a:t>：删除栈顶元素；</a:t>
            </a:r>
            <a:endParaRPr lang="en-US" altLang="zh-CN" sz="2000" dirty="0"/>
          </a:p>
          <a:p>
            <a:pPr marL="1200150" lvl="2" indent="-285750">
              <a:lnSpc>
                <a:spcPct val="150000"/>
              </a:lnSpc>
              <a:buFont typeface="Wingdings" panose="05000000000000000000" pitchFamily="2" charset="2"/>
              <a:buChar char="p"/>
            </a:pPr>
            <a:r>
              <a:rPr lang="en-US" altLang="zh-CN" sz="2000" dirty="0"/>
              <a:t>top : </a:t>
            </a:r>
            <a:r>
              <a:rPr lang="zh-CN" altLang="en-US" sz="2000" dirty="0"/>
              <a:t>访问栈顶元素；</a:t>
            </a:r>
            <a:endParaRPr lang="en-US" altLang="zh-CN" sz="2000" dirty="0"/>
          </a:p>
          <a:p>
            <a:pPr marL="1200150" lvl="2" indent="-285750">
              <a:lnSpc>
                <a:spcPct val="150000"/>
              </a:lnSpc>
              <a:buFont typeface="Wingdings" panose="05000000000000000000" pitchFamily="2" charset="2"/>
              <a:buChar char="p"/>
            </a:pPr>
            <a:r>
              <a:rPr lang="en-US" altLang="zh-CN" sz="2000" dirty="0"/>
              <a:t>empty:</a:t>
            </a:r>
            <a:r>
              <a:rPr lang="zh-CN" altLang="en-US" sz="2000" dirty="0"/>
              <a:t>检查栈是否为空；</a:t>
            </a:r>
            <a:endParaRPr lang="en-US" altLang="zh-CN" sz="2000" dirty="0"/>
          </a:p>
        </p:txBody>
      </p:sp>
    </p:spTree>
  </p:cSld>
  <p:clrMapOvr>
    <a:masterClrMapping/>
  </p:clrMapOvr>
  <p:transition spd="med">
    <p:pull dir="u"/>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0" name="文本框 134"/>
          <p:cNvSpPr txBox="1"/>
          <p:nvPr/>
        </p:nvSpPr>
        <p:spPr>
          <a:xfrm>
            <a:off x="961031" y="230438"/>
            <a:ext cx="1949573" cy="461665"/>
          </a:xfrm>
          <a:prstGeom prst="rect">
            <a:avLst/>
          </a:prstGeom>
          <a:noFill/>
        </p:spPr>
        <p:txBody>
          <a:bodyPr wrap="none" rtlCol="0">
            <a:spAutoFit/>
          </a:bodyPr>
          <a:lstStyle/>
          <a:p>
            <a:r>
              <a:rPr lang="zh-CN" altLang="en-US" sz="2400" dirty="0">
                <a:solidFill>
                  <a:srgbClr val="3949AB"/>
                </a:solidFill>
              </a:rPr>
              <a:t>队列：</a:t>
            </a:r>
            <a:r>
              <a:rPr lang="en-US" altLang="zh-CN" sz="2400" dirty="0">
                <a:solidFill>
                  <a:srgbClr val="3949AB"/>
                </a:solidFill>
              </a:rPr>
              <a:t>queue</a:t>
            </a:r>
          </a:p>
        </p:txBody>
      </p:sp>
      <p:sp>
        <p:nvSpPr>
          <p:cNvPr id="1048811" name="矩形 2"/>
          <p:cNvSpPr/>
          <p:nvPr/>
        </p:nvSpPr>
        <p:spPr>
          <a:xfrm>
            <a:off x="-1" y="0"/>
            <a:ext cx="609601" cy="6858000"/>
          </a:xfrm>
          <a:prstGeom prst="rect">
            <a:avLst/>
          </a:prstGeom>
          <a:solidFill>
            <a:srgbClr val="3949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812" name="文本框 3"/>
          <p:cNvSpPr txBox="1"/>
          <p:nvPr/>
        </p:nvSpPr>
        <p:spPr>
          <a:xfrm>
            <a:off x="-28396" y="96970"/>
            <a:ext cx="548639" cy="1780541"/>
          </a:xfrm>
          <a:prstGeom prst="rect">
            <a:avLst/>
          </a:prstGeom>
          <a:noFill/>
        </p:spPr>
        <p:txBody>
          <a:bodyPr vert="eaVert" wrap="none" rtlCol="0">
            <a:spAutoFit/>
          </a:bodyPr>
          <a:lstStyle/>
          <a:p>
            <a:r>
              <a:rPr lang="zh-CN" altLang="en-US" sz="1600" dirty="0">
                <a:solidFill>
                  <a:schemeClr val="bg1"/>
                </a:solidFill>
              </a:rPr>
              <a:t>面向对象</a:t>
            </a:r>
            <a:r>
              <a:rPr lang="en-US" altLang="zh-CN" sz="1600" dirty="0">
                <a:solidFill>
                  <a:schemeClr val="bg1"/>
                </a:solidFill>
              </a:rPr>
              <a:t>C++</a:t>
            </a:r>
            <a:r>
              <a:rPr lang="zh-CN" altLang="en-US" sz="1600" dirty="0">
                <a:solidFill>
                  <a:schemeClr val="bg1"/>
                </a:solidFill>
              </a:rPr>
              <a:t>（</a:t>
            </a:r>
            <a:r>
              <a:rPr lang="en-US" altLang="zh-CN" sz="1600" dirty="0">
                <a:solidFill>
                  <a:schemeClr val="bg1"/>
                </a:solidFill>
              </a:rPr>
              <a:t>1</a:t>
            </a:r>
            <a:r>
              <a:rPr lang="zh-CN" altLang="en-US" sz="1600" dirty="0">
                <a:solidFill>
                  <a:schemeClr val="bg1"/>
                </a:solidFill>
              </a:rPr>
              <a:t>）</a:t>
            </a:r>
          </a:p>
        </p:txBody>
      </p:sp>
      <p:sp>
        <p:nvSpPr>
          <p:cNvPr id="1048813" name="矩形 7"/>
          <p:cNvSpPr/>
          <p:nvPr/>
        </p:nvSpPr>
        <p:spPr>
          <a:xfrm>
            <a:off x="1594292" y="830186"/>
            <a:ext cx="9492808" cy="5539465"/>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t>队列：</a:t>
            </a:r>
            <a:r>
              <a:rPr lang="en-US" altLang="zh-CN" sz="2000" b="1" dirty="0"/>
              <a:t>queue</a:t>
            </a:r>
          </a:p>
          <a:p>
            <a:pPr marL="742950" lvl="1" indent="-285750">
              <a:lnSpc>
                <a:spcPct val="150000"/>
              </a:lnSpc>
              <a:buFont typeface="Wingdings" panose="05000000000000000000" pitchFamily="2" charset="2"/>
              <a:buChar char="p"/>
            </a:pPr>
            <a:r>
              <a:rPr lang="zh-CN" altLang="en-US" sz="2000" dirty="0"/>
              <a:t>队列也是容器适配器，对元素的操作支持先进先出</a:t>
            </a:r>
            <a:r>
              <a:rPr lang="en-US" altLang="zh-CN" sz="2000" dirty="0"/>
              <a:t>(</a:t>
            </a:r>
            <a:r>
              <a:rPr lang="en-US" altLang="zh-CN" sz="2000" b="1" dirty="0">
                <a:solidFill>
                  <a:srgbClr val="00B050"/>
                </a:solidFill>
              </a:rPr>
              <a:t>First In First Out, FIFO</a:t>
            </a:r>
            <a:r>
              <a:rPr lang="en-US" altLang="zh-CN" sz="2000" dirty="0"/>
              <a:t>)</a:t>
            </a:r>
            <a:r>
              <a:rPr lang="zh-CN" altLang="en-US" sz="2000" dirty="0"/>
              <a:t>的管理策略。</a:t>
            </a:r>
            <a:endParaRPr lang="en-US" altLang="zh-CN" sz="2000" dirty="0"/>
          </a:p>
          <a:p>
            <a:pPr marL="742950" lvl="1" indent="-285750">
              <a:lnSpc>
                <a:spcPct val="150000"/>
              </a:lnSpc>
              <a:buFont typeface="Wingdings" panose="05000000000000000000" pitchFamily="2" charset="2"/>
              <a:buChar char="p"/>
            </a:pPr>
            <a:r>
              <a:rPr lang="zh-CN" altLang="en-US" sz="2000" dirty="0"/>
              <a:t>底层容器</a:t>
            </a:r>
            <a:endParaRPr lang="en-US" altLang="zh-CN" sz="2000" dirty="0"/>
          </a:p>
          <a:p>
            <a:pPr marL="1200150" lvl="2" indent="-285750">
              <a:lnSpc>
                <a:spcPct val="150000"/>
              </a:lnSpc>
              <a:buFont typeface="Wingdings" panose="05000000000000000000" pitchFamily="2" charset="2"/>
              <a:buChar char="p"/>
            </a:pPr>
            <a:r>
              <a:rPr lang="zh-CN" altLang="en-US" sz="2000" dirty="0"/>
              <a:t>可以</a:t>
            </a:r>
            <a:r>
              <a:rPr lang="en-US" altLang="zh-CN" sz="2000" dirty="0" err="1"/>
              <a:t>deque</a:t>
            </a:r>
            <a:r>
              <a:rPr lang="zh-CN" altLang="en-US" sz="2000" dirty="0"/>
              <a:t>、</a:t>
            </a:r>
            <a:r>
              <a:rPr lang="en-US" altLang="zh-CN" sz="2000" dirty="0"/>
              <a:t>list</a:t>
            </a:r>
            <a:r>
              <a:rPr lang="zh-CN" altLang="en-US" sz="2000" dirty="0"/>
              <a:t>之一，默认是</a:t>
            </a:r>
            <a:r>
              <a:rPr lang="en-US" altLang="zh-CN" sz="2000" dirty="0"/>
              <a:t>list</a:t>
            </a:r>
            <a:r>
              <a:rPr lang="zh-CN" altLang="en-US" sz="2000" dirty="0"/>
              <a:t>容器；</a:t>
            </a:r>
            <a:endParaRPr lang="en-US" altLang="zh-CN" sz="2000" dirty="0"/>
          </a:p>
          <a:p>
            <a:pPr marL="1200150" lvl="2" indent="-285750">
              <a:lnSpc>
                <a:spcPct val="150000"/>
              </a:lnSpc>
              <a:buFont typeface="Wingdings" panose="05000000000000000000" pitchFamily="2" charset="2"/>
              <a:buChar char="p"/>
            </a:pPr>
            <a:r>
              <a:rPr lang="zh-CN" altLang="en-US" sz="2000" dirty="0"/>
              <a:t>底层容器需要支持</a:t>
            </a:r>
            <a:r>
              <a:rPr lang="en-US" altLang="zh-CN" sz="2000" dirty="0"/>
              <a:t>back</a:t>
            </a:r>
            <a:r>
              <a:rPr lang="zh-CN" altLang="en-US" sz="2000" dirty="0"/>
              <a:t>、</a:t>
            </a:r>
            <a:r>
              <a:rPr lang="en-US" altLang="zh-CN" sz="2000" dirty="0"/>
              <a:t>front, </a:t>
            </a:r>
            <a:r>
              <a:rPr lang="en-US" altLang="zh-CN" sz="2000" dirty="0" err="1"/>
              <a:t>push_bak</a:t>
            </a:r>
            <a:r>
              <a:rPr lang="zh-CN" altLang="en-US" sz="2000" dirty="0"/>
              <a:t>、</a:t>
            </a:r>
            <a:r>
              <a:rPr lang="en-US" altLang="zh-CN" sz="2000" dirty="0" err="1"/>
              <a:t>pop_front</a:t>
            </a:r>
            <a:r>
              <a:rPr lang="zh-CN" altLang="en-US" sz="2000" dirty="0"/>
              <a:t>操作；</a:t>
            </a:r>
            <a:endParaRPr lang="en-US" altLang="zh-CN" sz="2000" dirty="0"/>
          </a:p>
          <a:p>
            <a:pPr marL="742950" lvl="1" indent="-285750">
              <a:lnSpc>
                <a:spcPct val="150000"/>
              </a:lnSpc>
              <a:buFont typeface="Wingdings" panose="05000000000000000000" pitchFamily="2" charset="2"/>
              <a:buChar char="p"/>
            </a:pPr>
            <a:r>
              <a:rPr lang="en-US" altLang="zh-CN" sz="2000" dirty="0"/>
              <a:t>queue</a:t>
            </a:r>
            <a:r>
              <a:rPr lang="zh-CN" altLang="en-US" sz="2000" dirty="0"/>
              <a:t>支持的操作</a:t>
            </a:r>
            <a:endParaRPr lang="en-US" altLang="zh-CN" sz="2000" dirty="0"/>
          </a:p>
          <a:p>
            <a:pPr marL="1200150" lvl="2" indent="-285750">
              <a:lnSpc>
                <a:spcPct val="150000"/>
              </a:lnSpc>
              <a:buFont typeface="Wingdings" panose="05000000000000000000" pitchFamily="2" charset="2"/>
              <a:buChar char="p"/>
            </a:pPr>
            <a:r>
              <a:rPr lang="en-US" altLang="zh-CN" sz="2000" dirty="0"/>
              <a:t>push: </a:t>
            </a:r>
            <a:r>
              <a:rPr lang="zh-CN" altLang="en-US" sz="2000" dirty="0"/>
              <a:t>向栈顶压入元素</a:t>
            </a:r>
          </a:p>
          <a:p>
            <a:pPr marL="1200150" lvl="2" indent="-285750">
              <a:lnSpc>
                <a:spcPct val="150000"/>
              </a:lnSpc>
              <a:buFont typeface="Wingdings" panose="05000000000000000000" pitchFamily="2" charset="2"/>
              <a:buChar char="p"/>
            </a:pPr>
            <a:r>
              <a:rPr lang="en-US" altLang="zh-CN" sz="2000" dirty="0"/>
              <a:t>pop </a:t>
            </a:r>
            <a:r>
              <a:rPr lang="zh-CN" altLang="en-US" sz="2000" dirty="0"/>
              <a:t>：删除栈顶元素；</a:t>
            </a:r>
            <a:endParaRPr lang="en-US" altLang="zh-CN" sz="2000" dirty="0"/>
          </a:p>
          <a:p>
            <a:pPr marL="1200150" lvl="2" indent="-285750">
              <a:lnSpc>
                <a:spcPct val="150000"/>
              </a:lnSpc>
              <a:buFont typeface="Wingdings" panose="05000000000000000000" pitchFamily="2" charset="2"/>
              <a:buChar char="p"/>
            </a:pPr>
            <a:r>
              <a:rPr lang="en-US" altLang="zh-CN" sz="2000" dirty="0"/>
              <a:t>back :</a:t>
            </a:r>
            <a:r>
              <a:rPr lang="zh-CN" altLang="en-US" sz="2000" dirty="0"/>
              <a:t>访问尾元素；</a:t>
            </a:r>
            <a:endParaRPr lang="en-US" altLang="zh-CN" sz="2000" dirty="0"/>
          </a:p>
          <a:p>
            <a:pPr marL="1200150" lvl="2" indent="-285750">
              <a:lnSpc>
                <a:spcPct val="150000"/>
              </a:lnSpc>
              <a:buFont typeface="Wingdings" panose="05000000000000000000" pitchFamily="2" charset="2"/>
              <a:buChar char="p"/>
            </a:pPr>
            <a:r>
              <a:rPr lang="en-US" altLang="zh-CN" sz="2000" dirty="0"/>
              <a:t>front:</a:t>
            </a:r>
            <a:r>
              <a:rPr lang="zh-CN" altLang="en-US" sz="2000" dirty="0"/>
              <a:t>访问首元素</a:t>
            </a:r>
            <a:endParaRPr lang="en-US" altLang="zh-CN" sz="2000" dirty="0"/>
          </a:p>
          <a:p>
            <a:pPr marL="1200150" lvl="2" indent="-285750">
              <a:lnSpc>
                <a:spcPct val="150000"/>
              </a:lnSpc>
              <a:buFont typeface="Wingdings" panose="05000000000000000000" pitchFamily="2" charset="2"/>
              <a:buChar char="p"/>
            </a:pPr>
            <a:r>
              <a:rPr lang="en-US" altLang="zh-CN" sz="2000" dirty="0"/>
              <a:t>empty:</a:t>
            </a:r>
            <a:r>
              <a:rPr lang="zh-CN" altLang="en-US" sz="2000" dirty="0"/>
              <a:t>检查栈是否为空；</a:t>
            </a:r>
            <a:endParaRPr lang="en-US" altLang="zh-CN" sz="2000" dirty="0"/>
          </a:p>
        </p:txBody>
      </p:sp>
    </p:spTree>
  </p:cSld>
  <p:clrMapOvr>
    <a:masterClrMapping/>
  </p:clrMapOvr>
  <p:transition spd="med">
    <p:pull dir="u"/>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渐进时间复杂度的计算</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693626" y="1628800"/>
            <a:ext cx="7211151" cy="4667200"/>
          </a:xfrm>
          <a:prstGeom prst="rect">
            <a:avLst/>
          </a:prstGeom>
        </p:spPr>
      </p:pic>
    </p:spTree>
    <p:extLst>
      <p:ext uri="{BB962C8B-B14F-4D97-AF65-F5344CB8AC3E}">
        <p14:creationId xmlns:p14="http://schemas.microsoft.com/office/powerpoint/2010/main" val="329067044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渐进时间复杂度的计算</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027304" y="1700808"/>
            <a:ext cx="8543792" cy="4523184"/>
          </a:xfrm>
          <a:prstGeom prst="rect">
            <a:avLst/>
          </a:prstGeom>
        </p:spPr>
      </p:pic>
    </p:spTree>
    <p:extLst>
      <p:ext uri="{BB962C8B-B14F-4D97-AF65-F5344CB8AC3E}">
        <p14:creationId xmlns:p14="http://schemas.microsoft.com/office/powerpoint/2010/main" val="256177907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渐进时间复杂度再论</a:t>
            </a:r>
          </a:p>
        </p:txBody>
      </p:sp>
      <p:sp>
        <p:nvSpPr>
          <p:cNvPr id="3" name="内容占位符 2"/>
          <p:cNvSpPr>
            <a:spLocks noGrp="1"/>
          </p:cNvSpPr>
          <p:nvPr>
            <p:ph idx="1"/>
          </p:nvPr>
        </p:nvSpPr>
        <p:spPr/>
        <p:txBody>
          <a:bodyPr/>
          <a:lstStyle/>
          <a:p>
            <a:r>
              <a:rPr lang="zh-CN" altLang="en-US" b="1" dirty="0">
                <a:solidFill>
                  <a:srgbClr val="FF0066"/>
                </a:solidFill>
              </a:rPr>
              <a:t>何时会出现</a:t>
            </a:r>
            <a:r>
              <a:rPr lang="en-US" altLang="zh-CN" b="1" dirty="0">
                <a:solidFill>
                  <a:srgbClr val="FF0066"/>
                </a:solidFill>
              </a:rPr>
              <a:t>O(log n)</a:t>
            </a:r>
            <a:r>
              <a:rPr lang="zh-CN" altLang="en-US" b="1" dirty="0">
                <a:solidFill>
                  <a:srgbClr val="FF0066"/>
                </a:solidFill>
              </a:rPr>
              <a:t>？</a:t>
            </a:r>
            <a:endParaRPr lang="en-US" altLang="zh-CN" b="1" dirty="0">
              <a:solidFill>
                <a:srgbClr val="FF0066"/>
              </a:solidFill>
            </a:endParaRPr>
          </a:p>
          <a:p>
            <a:pPr lvl="1"/>
            <a:r>
              <a:rPr lang="zh-CN" altLang="en-US" dirty="0"/>
              <a:t>如果一个算法用常数时间将问题的大小削减为其一部分</a:t>
            </a:r>
            <a:endParaRPr lang="en-US" altLang="zh-CN" dirty="0"/>
          </a:p>
          <a:p>
            <a:pPr lvl="1"/>
            <a:r>
              <a:rPr lang="zh-CN" altLang="en-US" dirty="0"/>
              <a:t>反之，如果只是消减了一个常数时间，则还是</a:t>
            </a:r>
            <a:r>
              <a:rPr lang="en-US" altLang="zh-CN" dirty="0"/>
              <a:t>O(n)</a:t>
            </a:r>
            <a:r>
              <a:rPr lang="zh-CN" altLang="en-US" dirty="0"/>
              <a:t>的</a:t>
            </a:r>
          </a:p>
        </p:txBody>
      </p:sp>
    </p:spTree>
    <p:extLst>
      <p:ext uri="{BB962C8B-B14F-4D97-AF65-F5344CB8AC3E}">
        <p14:creationId xmlns:p14="http://schemas.microsoft.com/office/powerpoint/2010/main" val="100399204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566394" y="1556792"/>
            <a:ext cx="9465612" cy="4811216"/>
          </a:xfrm>
          <a:prstGeom prst="rect">
            <a:avLst/>
          </a:prstGeom>
        </p:spPr>
      </p:pic>
      <p:sp>
        <p:nvSpPr>
          <p:cNvPr id="3" name="矩形 2">
            <a:extLst>
              <a:ext uri="{FF2B5EF4-FFF2-40B4-BE49-F238E27FC236}">
                <a16:creationId xmlns:a16="http://schemas.microsoft.com/office/drawing/2014/main" id="{F94404CA-89FD-46A9-BA73-E80580B4434B}"/>
              </a:ext>
            </a:extLst>
          </p:cNvPr>
          <p:cNvSpPr/>
          <p:nvPr/>
        </p:nvSpPr>
        <p:spPr>
          <a:xfrm>
            <a:off x="335360" y="6292334"/>
            <a:ext cx="4544834" cy="400110"/>
          </a:xfrm>
          <a:prstGeom prst="rect">
            <a:avLst/>
          </a:prstGeom>
        </p:spPr>
        <p:txBody>
          <a:bodyPr wrap="none">
            <a:spAutoFit/>
          </a:bodyPr>
          <a:lstStyle/>
          <a:p>
            <a:r>
              <a:rPr lang="zh-CN" altLang="en-US" sz="2000" dirty="0">
                <a:solidFill>
                  <a:srgbClr val="00B050"/>
                </a:solidFill>
              </a:rPr>
              <a:t>递归带来的空间开销：递归本质是循环</a:t>
            </a:r>
          </a:p>
        </p:txBody>
      </p:sp>
    </p:spTree>
    <p:extLst>
      <p:ext uri="{BB962C8B-B14F-4D97-AF65-F5344CB8AC3E}">
        <p14:creationId xmlns:p14="http://schemas.microsoft.com/office/powerpoint/2010/main" val="1868728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设有一个</a:t>
                </a:r>
                <a:r>
                  <a:rPr lang="en-US" altLang="zh-CN" dirty="0"/>
                  <a:t>10×10</a:t>
                </a:r>
                <a:r>
                  <a:rPr lang="zh-CN" altLang="en-US" dirty="0"/>
                  <a:t>的对称矩阵</a:t>
                </a:r>
                <a:r>
                  <a:rPr lang="en-US" altLang="zh-CN" dirty="0"/>
                  <a:t>M</a:t>
                </a:r>
                <a:r>
                  <a:rPr lang="zh-CN" altLang="en-US" dirty="0"/>
                  <a:t>，将其上三角部分的元素</a:t>
                </a:r>
                <a:r>
                  <a:rPr lang="en-US" altLang="zh-CN" dirty="0"/>
                  <a:t>m</a:t>
                </a:r>
                <a:r>
                  <a:rPr lang="en-US" altLang="zh-CN" baseline="-25000" dirty="0"/>
                  <a:t>i,j</a:t>
                </a:r>
                <a:r>
                  <a:rPr lang="zh-CN" altLang="en-US" dirty="0"/>
                  <a:t>（</a:t>
                </a:r>
                <a:r>
                  <a:rPr lang="en-US" altLang="zh-CN" dirty="0"/>
                  <a:t>1&lt;=</a:t>
                </a:r>
                <a:r>
                  <a:rPr lang="en-US" altLang="zh-CN" dirty="0" err="1"/>
                  <a:t>i</a:t>
                </a:r>
                <a:r>
                  <a:rPr lang="en-US" altLang="zh-CN" dirty="0"/>
                  <a:t>&lt;=j&lt;=10</a:t>
                </a:r>
                <a:r>
                  <a:rPr lang="zh-CN" altLang="en-US" dirty="0"/>
                  <a:t>）按列优先存入</a:t>
                </a:r>
                <a:r>
                  <a:rPr lang="en-US" altLang="zh-CN" dirty="0"/>
                  <a:t>C</a:t>
                </a:r>
                <a:r>
                  <a:rPr lang="zh-CN" altLang="en-US" dirty="0"/>
                  <a:t>语言的一维数组</a:t>
                </a:r>
                <a:r>
                  <a:rPr lang="en-US" altLang="zh-CN" dirty="0"/>
                  <a:t>N</a:t>
                </a:r>
                <a:r>
                  <a:rPr lang="zh-CN" altLang="en-US" dirty="0"/>
                  <a:t>中，元素</a:t>
                </a:r>
                <a:r>
                  <a:rPr lang="en-US" altLang="zh-CN" dirty="0"/>
                  <a:t>m</a:t>
                </a:r>
                <a:r>
                  <a:rPr lang="en-US" altLang="zh-CN" baseline="-25000" dirty="0"/>
                  <a:t>7,2</a:t>
                </a:r>
                <a:r>
                  <a:rPr lang="zh-CN" altLang="en-US" dirty="0"/>
                  <a:t>在</a:t>
                </a:r>
                <a:r>
                  <a:rPr lang="en-US" altLang="zh-CN" dirty="0"/>
                  <a:t>N</a:t>
                </a:r>
                <a:r>
                  <a:rPr lang="zh-CN" altLang="en-US" dirty="0"/>
                  <a:t>中的下标是（）。</a:t>
                </a:r>
                <a:endParaRPr lang="en-US" altLang="zh-CN" dirty="0"/>
              </a:p>
              <a:p>
                <a:pPr marL="914400" lvl="1" indent="-457200">
                  <a:buFont typeface="+mj-lt"/>
                  <a:buAutoNum type="alphaUcPeriod"/>
                </a:pPr>
                <a:r>
                  <a:rPr lang="en-US" altLang="zh-CN" dirty="0"/>
                  <a:t>15</a:t>
                </a:r>
              </a:p>
              <a:p>
                <a:pPr marL="914400" lvl="1" indent="-457200">
                  <a:buFont typeface="+mj-lt"/>
                  <a:buAutoNum type="alphaUcPeriod"/>
                </a:pPr>
                <a:r>
                  <a:rPr lang="en-US" altLang="zh-CN" dirty="0"/>
                  <a:t>16</a:t>
                </a:r>
              </a:p>
              <a:p>
                <a:pPr marL="914400" lvl="1" indent="-457200">
                  <a:buFont typeface="+mj-lt"/>
                  <a:buAutoNum type="alphaUcPeriod"/>
                </a:pPr>
                <a:r>
                  <a:rPr lang="en-US" altLang="zh-CN" dirty="0">
                    <a:solidFill>
                      <a:srgbClr val="00B050"/>
                    </a:solidFill>
                  </a:rPr>
                  <a:t>22</a:t>
                </a:r>
              </a:p>
              <a:p>
                <a:pPr marL="914400" lvl="1" indent="-457200">
                  <a:buFont typeface="+mj-lt"/>
                  <a:buAutoNum type="alphaUcPeriod"/>
                </a:pPr>
                <a:r>
                  <a:rPr lang="en-US" altLang="zh-CN" dirty="0"/>
                  <a:t>23</a:t>
                </a:r>
              </a:p>
              <a:p>
                <a:endParaRPr lang="en-US" altLang="zh-CN" dirty="0">
                  <a:solidFill>
                    <a:srgbClr val="00B050"/>
                  </a:solidFill>
                </a:endParaRPr>
              </a:p>
              <a:p>
                <a:r>
                  <a:rPr lang="en-US" altLang="zh-CN" dirty="0">
                    <a:solidFill>
                      <a:srgbClr val="00B050"/>
                    </a:solidFill>
                  </a:rPr>
                  <a:t>m</a:t>
                </a:r>
                <a:r>
                  <a:rPr lang="en-US" altLang="zh-CN" baseline="-25000" dirty="0">
                    <a:solidFill>
                      <a:srgbClr val="00B050"/>
                    </a:solidFill>
                  </a:rPr>
                  <a:t>7,2</a:t>
                </a:r>
                <a:r>
                  <a:rPr lang="en-US" altLang="zh-CN" dirty="0">
                    <a:solidFill>
                      <a:srgbClr val="00B050"/>
                    </a:solidFill>
                  </a:rPr>
                  <a:t> = m</a:t>
                </a:r>
                <a:r>
                  <a:rPr lang="en-US" altLang="zh-CN" baseline="-25000" dirty="0">
                    <a:solidFill>
                      <a:srgbClr val="00B050"/>
                    </a:solidFill>
                  </a:rPr>
                  <a:t>2,7</a:t>
                </a:r>
                <a:r>
                  <a:rPr lang="zh-CN" altLang="en-US" dirty="0">
                    <a:solidFill>
                      <a:srgbClr val="00B050"/>
                    </a:solidFill>
                  </a:rPr>
                  <a:t>，按列优先，</a:t>
                </a:r>
                <a14:m>
                  <m:oMath xmlns:m="http://schemas.openxmlformats.org/officeDocument/2006/math">
                    <m:r>
                      <a:rPr lang="en-US" altLang="zh-CN" i="1" dirty="0" smtClean="0">
                        <a:solidFill>
                          <a:srgbClr val="00B050"/>
                        </a:solidFill>
                        <a:latin typeface="Cambria Math" panose="02040503050406030204" pitchFamily="18" charset="0"/>
                      </a:rPr>
                      <m:t>1+2+3+4+5+6+2−1=22</m:t>
                    </m:r>
                  </m:oMath>
                </a14:m>
                <a:endParaRPr lang="zh-CN" altLang="en-US"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b="-48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900896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73850" y="1498104"/>
            <a:ext cx="9490702" cy="4811216"/>
          </a:xfrm>
          <a:prstGeom prst="rect">
            <a:avLst/>
          </a:prstGeom>
        </p:spPr>
      </p:pic>
      <p:sp>
        <p:nvSpPr>
          <p:cNvPr id="5" name="矩形 4">
            <a:extLst>
              <a:ext uri="{FF2B5EF4-FFF2-40B4-BE49-F238E27FC236}">
                <a16:creationId xmlns:a16="http://schemas.microsoft.com/office/drawing/2014/main" id="{E1D4034B-BBB2-4A72-9EE1-196DF9EC87A6}"/>
              </a:ext>
            </a:extLst>
          </p:cNvPr>
          <p:cNvSpPr/>
          <p:nvPr/>
        </p:nvSpPr>
        <p:spPr>
          <a:xfrm>
            <a:off x="335360" y="6292334"/>
            <a:ext cx="4544834" cy="400110"/>
          </a:xfrm>
          <a:prstGeom prst="rect">
            <a:avLst/>
          </a:prstGeom>
        </p:spPr>
        <p:txBody>
          <a:bodyPr wrap="none">
            <a:spAutoFit/>
          </a:bodyPr>
          <a:lstStyle/>
          <a:p>
            <a:r>
              <a:rPr lang="zh-CN" altLang="en-US" sz="2000" dirty="0">
                <a:solidFill>
                  <a:srgbClr val="00B050"/>
                </a:solidFill>
              </a:rPr>
              <a:t>递归带来的空间开销：递归本质是循环</a:t>
            </a:r>
          </a:p>
        </p:txBody>
      </p:sp>
    </p:spTree>
    <p:extLst>
      <p:ext uri="{BB962C8B-B14F-4D97-AF65-F5344CB8AC3E}">
        <p14:creationId xmlns:p14="http://schemas.microsoft.com/office/powerpoint/2010/main" val="94655652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渐进空间复杂度实例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91497" y="1556792"/>
            <a:ext cx="9815412" cy="4811216"/>
          </a:xfrm>
          <a:prstGeom prst="rect">
            <a:avLst/>
          </a:prstGeom>
        </p:spPr>
      </p:pic>
    </p:spTree>
    <p:extLst>
      <p:ext uri="{BB962C8B-B14F-4D97-AF65-F5344CB8AC3E}">
        <p14:creationId xmlns:p14="http://schemas.microsoft.com/office/powerpoint/2010/main" val="301247801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顺序表的静态分配</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87488" y="1299501"/>
            <a:ext cx="9623424" cy="5325798"/>
          </a:xfrm>
          <a:prstGeom prst="rect">
            <a:avLst/>
          </a:prstGeom>
        </p:spPr>
      </p:pic>
      <p:sp>
        <p:nvSpPr>
          <p:cNvPr id="6" name="矩形 5">
            <a:extLst>
              <a:ext uri="{FF2B5EF4-FFF2-40B4-BE49-F238E27FC236}">
                <a16:creationId xmlns:a16="http://schemas.microsoft.com/office/drawing/2014/main" id="{317DAF61-207C-428B-9030-3F6B74EF78EC}"/>
              </a:ext>
            </a:extLst>
          </p:cNvPr>
          <p:cNvSpPr/>
          <p:nvPr/>
        </p:nvSpPr>
        <p:spPr>
          <a:xfrm>
            <a:off x="119336" y="6150114"/>
            <a:ext cx="4608512" cy="707886"/>
          </a:xfrm>
          <a:prstGeom prst="rect">
            <a:avLst/>
          </a:prstGeom>
        </p:spPr>
        <p:txBody>
          <a:bodyPr wrap="square">
            <a:spAutoFit/>
          </a:bodyPr>
          <a:lstStyle/>
          <a:p>
            <a:r>
              <a:rPr lang="en-US" altLang="zh-CN" sz="2000" dirty="0" err="1">
                <a:solidFill>
                  <a:srgbClr val="00B050"/>
                </a:solidFill>
              </a:rPr>
              <a:t>i</a:t>
            </a:r>
            <a:r>
              <a:rPr lang="en-US" altLang="zh-CN" sz="2000" dirty="0">
                <a:solidFill>
                  <a:srgbClr val="00B050"/>
                </a:solidFill>
              </a:rPr>
              <a:t> &gt;= </a:t>
            </a:r>
            <a:r>
              <a:rPr lang="en-US" altLang="zh-CN" sz="2000" dirty="0" err="1">
                <a:solidFill>
                  <a:srgbClr val="00B050"/>
                </a:solidFill>
              </a:rPr>
              <a:t>L.length</a:t>
            </a:r>
            <a:r>
              <a:rPr lang="en-US" altLang="zh-CN" sz="2000" dirty="0">
                <a:solidFill>
                  <a:srgbClr val="00B050"/>
                </a:solidFill>
              </a:rPr>
              <a:t> </a:t>
            </a:r>
            <a:r>
              <a:rPr lang="zh-CN" altLang="en-US" sz="2000" dirty="0">
                <a:solidFill>
                  <a:srgbClr val="00B050"/>
                </a:solidFill>
              </a:rPr>
              <a:t>的部分根本不属于顺序表的有效数据，访问的是未定义内容。</a:t>
            </a:r>
          </a:p>
        </p:txBody>
      </p:sp>
      <p:sp>
        <p:nvSpPr>
          <p:cNvPr id="8" name="矩形 7">
            <a:extLst>
              <a:ext uri="{FF2B5EF4-FFF2-40B4-BE49-F238E27FC236}">
                <a16:creationId xmlns:a16="http://schemas.microsoft.com/office/drawing/2014/main" id="{F2F73F98-B478-46EF-A972-11A1AAF1317B}"/>
              </a:ext>
            </a:extLst>
          </p:cNvPr>
          <p:cNvSpPr/>
          <p:nvPr/>
        </p:nvSpPr>
        <p:spPr>
          <a:xfrm>
            <a:off x="6456040" y="336115"/>
            <a:ext cx="5183391" cy="1323439"/>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00B050"/>
                </a:solidFill>
              </a:rPr>
              <a:t>顺序表的正确性不依赖 </a:t>
            </a:r>
            <a:r>
              <a:rPr lang="en-US" altLang="zh-CN" sz="2000" dirty="0">
                <a:solidFill>
                  <a:srgbClr val="00B050"/>
                </a:solidFill>
              </a:rPr>
              <a:t>data </a:t>
            </a:r>
            <a:r>
              <a:rPr lang="zh-CN" altLang="en-US" sz="2000" dirty="0">
                <a:solidFill>
                  <a:srgbClr val="00B050"/>
                </a:solidFill>
              </a:rPr>
              <a:t>是否被清零，因为是否“有效”由 </a:t>
            </a:r>
            <a:r>
              <a:rPr lang="en-US" altLang="zh-CN" sz="2000" dirty="0">
                <a:solidFill>
                  <a:srgbClr val="00B050"/>
                </a:solidFill>
              </a:rPr>
              <a:t>length </a:t>
            </a:r>
            <a:r>
              <a:rPr lang="zh-CN" altLang="en-US" sz="2000" dirty="0">
                <a:solidFill>
                  <a:srgbClr val="00B050"/>
                </a:solidFill>
              </a:rPr>
              <a:t>决定。</a:t>
            </a:r>
            <a:endParaRPr lang="en-US" altLang="zh-CN" sz="2000" dirty="0">
              <a:solidFill>
                <a:srgbClr val="00B050"/>
              </a:solidFill>
            </a:endParaRPr>
          </a:p>
          <a:p>
            <a:pPr marL="342900" indent="-342900">
              <a:buFont typeface="Arial" panose="020B0604020202020204" pitchFamily="34" charset="0"/>
              <a:buChar char="•"/>
            </a:pPr>
            <a:r>
              <a:rPr lang="zh-CN" altLang="en-US" sz="2000" dirty="0">
                <a:solidFill>
                  <a:srgbClr val="00B050"/>
                </a:solidFill>
              </a:rPr>
              <a:t>初始化顺序表时，</a:t>
            </a:r>
            <a:r>
              <a:rPr lang="en-US" altLang="zh-CN" sz="2000" dirty="0">
                <a:solidFill>
                  <a:srgbClr val="00B050"/>
                </a:solidFill>
              </a:rPr>
              <a:t>data </a:t>
            </a:r>
            <a:r>
              <a:rPr lang="zh-CN" altLang="en-US" sz="2000" dirty="0">
                <a:solidFill>
                  <a:srgbClr val="00B050"/>
                </a:solidFill>
              </a:rPr>
              <a:t>数组中的元素值</a:t>
            </a:r>
            <a:r>
              <a:rPr lang="zh-CN" altLang="en-US" sz="2000" b="1" dirty="0">
                <a:solidFill>
                  <a:srgbClr val="00B050"/>
                </a:solidFill>
              </a:rPr>
              <a:t>不一定</a:t>
            </a:r>
            <a:r>
              <a:rPr lang="zh-CN" altLang="en-US" sz="2000" dirty="0">
                <a:solidFill>
                  <a:srgbClr val="00B050"/>
                </a:solidFill>
              </a:rPr>
              <a:t>均为 </a:t>
            </a:r>
            <a:r>
              <a:rPr lang="en-US" altLang="zh-CN" sz="2000" dirty="0">
                <a:solidFill>
                  <a:srgbClr val="00B050"/>
                </a:solidFill>
              </a:rPr>
              <a:t>0</a:t>
            </a:r>
            <a:r>
              <a:rPr lang="zh-CN" altLang="en-US" sz="2000" dirty="0">
                <a:solidFill>
                  <a:srgbClr val="00B050"/>
                </a:solidFill>
              </a:rPr>
              <a:t>。</a:t>
            </a:r>
          </a:p>
        </p:txBody>
      </p:sp>
      <p:sp>
        <p:nvSpPr>
          <p:cNvPr id="9" name="矩形 8">
            <a:extLst>
              <a:ext uri="{FF2B5EF4-FFF2-40B4-BE49-F238E27FC236}">
                <a16:creationId xmlns:a16="http://schemas.microsoft.com/office/drawing/2014/main" id="{E67A68C9-39A1-41DA-B3B5-ABC39DE79C6D}"/>
              </a:ext>
            </a:extLst>
          </p:cNvPr>
          <p:cNvSpPr/>
          <p:nvPr/>
        </p:nvSpPr>
        <p:spPr>
          <a:xfrm>
            <a:off x="10570706" y="5801680"/>
            <a:ext cx="1467068" cy="400110"/>
          </a:xfrm>
          <a:prstGeom prst="rect">
            <a:avLst/>
          </a:prstGeom>
        </p:spPr>
        <p:txBody>
          <a:bodyPr wrap="none">
            <a:spAutoFit/>
          </a:bodyPr>
          <a:lstStyle/>
          <a:p>
            <a:r>
              <a:rPr lang="zh-CN" altLang="en-US" sz="2000" dirty="0">
                <a:solidFill>
                  <a:srgbClr val="00B050"/>
                </a:solidFill>
              </a:rPr>
              <a:t>不能省略！</a:t>
            </a:r>
          </a:p>
        </p:txBody>
      </p:sp>
    </p:spTree>
    <p:extLst>
      <p:ext uri="{BB962C8B-B14F-4D97-AF65-F5344CB8AC3E}">
        <p14:creationId xmlns:p14="http://schemas.microsoft.com/office/powerpoint/2010/main" val="369476049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双向链表的插入</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5441" y="1480891"/>
            <a:ext cx="10487518" cy="4963018"/>
          </a:xfrm>
          <a:prstGeom prst="rect">
            <a:avLst/>
          </a:prstGeom>
        </p:spPr>
      </p:pic>
    </p:spTree>
    <p:extLst>
      <p:ext uri="{BB962C8B-B14F-4D97-AF65-F5344CB8AC3E}">
        <p14:creationId xmlns:p14="http://schemas.microsoft.com/office/powerpoint/2010/main" val="9563905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静态链表小结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57119" y="1412776"/>
            <a:ext cx="9684162" cy="5099248"/>
          </a:xfrm>
          <a:prstGeom prst="rect">
            <a:avLst/>
          </a:prstGeom>
        </p:spPr>
      </p:pic>
    </p:spTree>
    <p:extLst>
      <p:ext uri="{BB962C8B-B14F-4D97-AF65-F5344CB8AC3E}">
        <p14:creationId xmlns:p14="http://schemas.microsoft.com/office/powerpoint/2010/main" val="131539427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例题</a:t>
            </a:r>
          </a:p>
        </p:txBody>
      </p:sp>
      <p:sp>
        <p:nvSpPr>
          <p:cNvPr id="5" name="内容占位符 4"/>
          <p:cNvSpPr>
            <a:spLocks noGrp="1"/>
          </p:cNvSpPr>
          <p:nvPr>
            <p:ph sz="half" idx="1"/>
          </p:nvPr>
        </p:nvSpPr>
        <p:spPr>
          <a:xfrm>
            <a:off x="1117600" y="1905000"/>
            <a:ext cx="5194424" cy="4114800"/>
          </a:xfrm>
        </p:spPr>
        <p:txBody>
          <a:bodyPr/>
          <a:lstStyle/>
          <a:p>
            <a:r>
              <a:rPr lang="zh-CN" altLang="en-US" dirty="0"/>
              <a:t>输入</a:t>
            </a:r>
            <a:r>
              <a:rPr lang="en-US" altLang="zh-CN" dirty="0"/>
              <a:t>n(n&lt;=6)</a:t>
            </a:r>
            <a:r>
              <a:rPr lang="zh-CN" altLang="en-US" dirty="0"/>
              <a:t>，请输出</a:t>
            </a:r>
            <a:r>
              <a:rPr lang="en-US" altLang="zh-CN" dirty="0"/>
              <a:t>1</a:t>
            </a:r>
            <a:r>
              <a:rPr lang="zh-CN" altLang="en-US" dirty="0"/>
              <a:t>至</a:t>
            </a:r>
            <a:r>
              <a:rPr lang="en-US" altLang="zh-CN" dirty="0"/>
              <a:t>n</a:t>
            </a:r>
            <a:r>
              <a:rPr lang="zh-CN" altLang="en-US" dirty="0"/>
              <a:t>数字组成的</a:t>
            </a:r>
            <a:r>
              <a:rPr lang="en-US" altLang="zh-CN" dirty="0"/>
              <a:t>n</a:t>
            </a:r>
            <a:r>
              <a:rPr lang="zh-CN" altLang="en-US" dirty="0"/>
              <a:t>位数字（可重复）</a:t>
            </a:r>
            <a:endParaRPr lang="en-US" altLang="zh-CN" dirty="0"/>
          </a:p>
          <a:p>
            <a:endParaRPr lang="en-US" altLang="zh-CN" sz="2400" dirty="0">
              <a:solidFill>
                <a:srgbClr val="00B050"/>
              </a:solidFill>
            </a:endParaRPr>
          </a:p>
          <a:p>
            <a:r>
              <a:rPr lang="zh-CN" altLang="en-US" sz="2400" dirty="0">
                <a:solidFill>
                  <a:srgbClr val="00B050"/>
                </a:solidFill>
              </a:rPr>
              <a:t>递归的状态由当前位</a:t>
            </a:r>
            <a:r>
              <a:rPr lang="en-US" altLang="zh-CN" sz="2400" dirty="0">
                <a:solidFill>
                  <a:srgbClr val="00B050"/>
                </a:solidFill>
              </a:rPr>
              <a:t>m</a:t>
            </a:r>
            <a:r>
              <a:rPr lang="zh-CN" altLang="en-US" sz="2400" dirty="0">
                <a:solidFill>
                  <a:srgbClr val="00B050"/>
                </a:solidFill>
              </a:rPr>
              <a:t>和数字</a:t>
            </a:r>
            <a:r>
              <a:rPr lang="en-US" altLang="zh-CN" sz="2400" dirty="0">
                <a:solidFill>
                  <a:srgbClr val="00B050"/>
                </a:solidFill>
              </a:rPr>
              <a:t>n</a:t>
            </a:r>
            <a:r>
              <a:rPr lang="zh-CN" altLang="en-US" sz="2400" dirty="0">
                <a:solidFill>
                  <a:srgbClr val="00B050"/>
                </a:solidFill>
              </a:rPr>
              <a:t>决定，</a:t>
            </a:r>
            <a:r>
              <a:rPr lang="en-US" altLang="zh-CN" sz="2400" dirty="0">
                <a:solidFill>
                  <a:srgbClr val="00B050"/>
                </a:solidFill>
              </a:rPr>
              <a:t>m</a:t>
            </a:r>
            <a:r>
              <a:rPr lang="zh-CN" altLang="en-US" sz="2400" dirty="0">
                <a:solidFill>
                  <a:srgbClr val="00B050"/>
                </a:solidFill>
              </a:rPr>
              <a:t>表示当前是第几列，</a:t>
            </a:r>
            <a:r>
              <a:rPr lang="en-US" altLang="zh-CN" sz="2400" dirty="0">
                <a:solidFill>
                  <a:srgbClr val="00B050"/>
                </a:solidFill>
              </a:rPr>
              <a:t>n</a:t>
            </a:r>
            <a:r>
              <a:rPr lang="zh-CN" altLang="en-US" sz="2400" dirty="0">
                <a:solidFill>
                  <a:srgbClr val="00B050"/>
                </a:solidFill>
              </a:rPr>
              <a:t>表示数字的范围。</a:t>
            </a:r>
            <a:endParaRPr lang="en-US" altLang="zh-CN" sz="2400" dirty="0">
              <a:solidFill>
                <a:srgbClr val="00B050"/>
              </a:solidFill>
            </a:endParaRPr>
          </a:p>
          <a:p>
            <a:r>
              <a:rPr lang="zh-CN" altLang="en-US" sz="2400" dirty="0">
                <a:solidFill>
                  <a:srgbClr val="00B050"/>
                </a:solidFill>
              </a:rPr>
              <a:t>当</a:t>
            </a:r>
            <a:r>
              <a:rPr lang="en-US" altLang="zh-CN" sz="2400" dirty="0">
                <a:solidFill>
                  <a:srgbClr val="00B050"/>
                </a:solidFill>
              </a:rPr>
              <a:t>m</a:t>
            </a:r>
            <a:r>
              <a:rPr lang="zh-CN" altLang="en-US" sz="2400" dirty="0">
                <a:solidFill>
                  <a:srgbClr val="00B050"/>
                </a:solidFill>
              </a:rPr>
              <a:t>为</a:t>
            </a:r>
            <a:r>
              <a:rPr lang="en-US" altLang="zh-CN" sz="2400" dirty="0">
                <a:solidFill>
                  <a:srgbClr val="00B050"/>
                </a:solidFill>
              </a:rPr>
              <a:t>0</a:t>
            </a:r>
            <a:r>
              <a:rPr lang="zh-CN" altLang="en-US" sz="2400" dirty="0">
                <a:solidFill>
                  <a:srgbClr val="00B050"/>
                </a:solidFill>
              </a:rPr>
              <a:t>时，表示已经填完所有位，输出结果。</a:t>
            </a:r>
            <a:endParaRPr lang="en-US" altLang="zh-CN" sz="2400" dirty="0">
              <a:solidFill>
                <a:srgbClr val="00B050"/>
              </a:solidFill>
            </a:endParaRPr>
          </a:p>
          <a:p>
            <a:r>
              <a:rPr lang="zh-CN" altLang="en-US" sz="2400" dirty="0">
                <a:solidFill>
                  <a:srgbClr val="00B050"/>
                </a:solidFill>
              </a:rPr>
              <a:t>否则，依次尝试从</a:t>
            </a:r>
            <a:r>
              <a:rPr lang="en-US" altLang="zh-CN" sz="2400" dirty="0">
                <a:solidFill>
                  <a:srgbClr val="00B050"/>
                </a:solidFill>
              </a:rPr>
              <a:t>1</a:t>
            </a:r>
            <a:r>
              <a:rPr lang="zh-CN" altLang="en-US" sz="2400" dirty="0">
                <a:solidFill>
                  <a:srgbClr val="00B050"/>
                </a:solidFill>
              </a:rPr>
              <a:t>到</a:t>
            </a:r>
            <a:r>
              <a:rPr lang="en-US" altLang="zh-CN" sz="2400" dirty="0">
                <a:solidFill>
                  <a:srgbClr val="00B050"/>
                </a:solidFill>
              </a:rPr>
              <a:t>n</a:t>
            </a:r>
            <a:r>
              <a:rPr lang="zh-CN" altLang="en-US" sz="2400" dirty="0">
                <a:solidFill>
                  <a:srgbClr val="00B050"/>
                </a:solidFill>
              </a:rPr>
              <a:t>的数字，将其放入当前位，然后递归调用，继续填充下一列。</a:t>
            </a:r>
          </a:p>
        </p:txBody>
      </p:sp>
      <p:pic>
        <p:nvPicPr>
          <p:cNvPr id="7" name="内容占位符 6"/>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6705600" y="1220962"/>
            <a:ext cx="4673600" cy="5254423"/>
          </a:xfrm>
          <a:prstGeom prst="rect">
            <a:avLst/>
          </a:prstGeom>
        </p:spPr>
      </p:pic>
      <p:sp>
        <p:nvSpPr>
          <p:cNvPr id="3" name="矩形 2">
            <a:extLst>
              <a:ext uri="{FF2B5EF4-FFF2-40B4-BE49-F238E27FC236}">
                <a16:creationId xmlns:a16="http://schemas.microsoft.com/office/drawing/2014/main" id="{DA2968F0-C547-433D-8C15-9FE9216DB0B7}"/>
              </a:ext>
            </a:extLst>
          </p:cNvPr>
          <p:cNvSpPr/>
          <p:nvPr/>
        </p:nvSpPr>
        <p:spPr>
          <a:xfrm>
            <a:off x="5879976" y="205299"/>
            <a:ext cx="5945896" cy="1015663"/>
          </a:xfrm>
          <a:prstGeom prst="rect">
            <a:avLst/>
          </a:prstGeom>
        </p:spPr>
        <p:txBody>
          <a:bodyPr wrap="square">
            <a:spAutoFit/>
          </a:bodyPr>
          <a:lstStyle/>
          <a:p>
            <a:r>
              <a:rPr lang="zh-CN" altLang="en-US" sz="2000" dirty="0">
                <a:solidFill>
                  <a:srgbClr val="00B050"/>
                </a:solidFill>
              </a:rPr>
              <a:t>递归是实现</a:t>
            </a:r>
            <a:r>
              <a:rPr lang="en-US" altLang="zh-CN" sz="2000" dirty="0">
                <a:solidFill>
                  <a:srgbClr val="00B050"/>
                </a:solidFill>
              </a:rPr>
              <a:t>DFS</a:t>
            </a:r>
            <a:r>
              <a:rPr lang="zh-CN" altLang="en-US" sz="2000" dirty="0">
                <a:solidFill>
                  <a:srgbClr val="00B050"/>
                </a:solidFill>
              </a:rPr>
              <a:t>的一种方式。我们通过递归调用，不断深入到更深的层次，直到达到终止条件，然后回溯到上一层，继续探索其他选择。</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p>
        </p:txBody>
      </p:sp>
      <p:sp>
        <p:nvSpPr>
          <p:cNvPr id="3" name="内容占位符 2"/>
          <p:cNvSpPr>
            <a:spLocks noGrp="1"/>
          </p:cNvSpPr>
          <p:nvPr>
            <p:ph sz="half" idx="1"/>
          </p:nvPr>
        </p:nvSpPr>
        <p:spPr>
          <a:xfrm>
            <a:off x="1117600" y="1905000"/>
            <a:ext cx="5482456" cy="4114800"/>
          </a:xfrm>
        </p:spPr>
        <p:txBody>
          <a:bodyPr/>
          <a:lstStyle/>
          <a:p>
            <a:r>
              <a:rPr lang="zh-CN" altLang="en-US" dirty="0"/>
              <a:t>输入</a:t>
            </a:r>
            <a:r>
              <a:rPr lang="en-US" altLang="zh-CN" dirty="0"/>
              <a:t>n(n&lt;=6)</a:t>
            </a:r>
            <a:r>
              <a:rPr lang="zh-CN" altLang="en-US" dirty="0"/>
              <a:t>，请输出</a:t>
            </a:r>
            <a:r>
              <a:rPr lang="en-US" altLang="zh-CN" dirty="0"/>
              <a:t>1</a:t>
            </a:r>
            <a:r>
              <a:rPr lang="zh-CN" altLang="en-US" dirty="0"/>
              <a:t>至</a:t>
            </a:r>
            <a:r>
              <a:rPr lang="en-US" altLang="zh-CN" dirty="0"/>
              <a:t>n</a:t>
            </a:r>
            <a:r>
              <a:rPr lang="zh-CN" altLang="en-US" dirty="0"/>
              <a:t>数字组成的</a:t>
            </a:r>
            <a:r>
              <a:rPr lang="en-US" altLang="zh-CN" dirty="0"/>
              <a:t>n</a:t>
            </a:r>
            <a:r>
              <a:rPr lang="zh-CN" altLang="en-US" dirty="0"/>
              <a:t>位数字（不可重复）</a:t>
            </a:r>
          </a:p>
          <a:p>
            <a:endParaRPr lang="en-US" altLang="zh-CN" sz="2400" dirty="0">
              <a:solidFill>
                <a:srgbClr val="00B050"/>
              </a:solidFill>
            </a:endParaRPr>
          </a:p>
          <a:p>
            <a:r>
              <a:rPr lang="en-US" altLang="zh-CN" sz="2400" dirty="0">
                <a:solidFill>
                  <a:srgbClr val="00B050"/>
                </a:solidFill>
              </a:rPr>
              <a:t>visited[i-1]</a:t>
            </a:r>
            <a:r>
              <a:rPr lang="zh-CN" altLang="en-US" sz="2400" dirty="0">
                <a:solidFill>
                  <a:srgbClr val="00B050"/>
                </a:solidFill>
              </a:rPr>
              <a:t>用来标记数字</a:t>
            </a:r>
            <a:r>
              <a:rPr lang="en-US" altLang="zh-CN" sz="2400" dirty="0" err="1">
                <a:solidFill>
                  <a:srgbClr val="00B050"/>
                </a:solidFill>
              </a:rPr>
              <a:t>i</a:t>
            </a:r>
            <a:r>
              <a:rPr lang="zh-CN" altLang="en-US" sz="2400" dirty="0">
                <a:solidFill>
                  <a:srgbClr val="00B050"/>
                </a:solidFill>
              </a:rPr>
              <a:t>是否已经被选过，避免重复选择。</a:t>
            </a:r>
            <a:endParaRPr lang="en-US" altLang="zh-CN" sz="2400" dirty="0">
              <a:solidFill>
                <a:srgbClr val="00B050"/>
              </a:solidFill>
            </a:endParaRPr>
          </a:p>
          <a:p>
            <a:r>
              <a:rPr lang="zh-CN" altLang="en-US" sz="2400" dirty="0">
                <a:solidFill>
                  <a:srgbClr val="00B050"/>
                </a:solidFill>
              </a:rPr>
              <a:t>当</a:t>
            </a:r>
            <a:r>
              <a:rPr lang="en-US" altLang="zh-CN" sz="2400" dirty="0">
                <a:solidFill>
                  <a:srgbClr val="00B050"/>
                </a:solidFill>
              </a:rPr>
              <a:t>m</a:t>
            </a:r>
            <a:r>
              <a:rPr lang="zh-CN" altLang="en-US" sz="2400" dirty="0">
                <a:solidFill>
                  <a:srgbClr val="00B050"/>
                </a:solidFill>
              </a:rPr>
              <a:t>为</a:t>
            </a:r>
            <a:r>
              <a:rPr lang="en-US" altLang="zh-CN" sz="2400" dirty="0">
                <a:solidFill>
                  <a:srgbClr val="00B050"/>
                </a:solidFill>
              </a:rPr>
              <a:t>0</a:t>
            </a:r>
            <a:r>
              <a:rPr lang="zh-CN" altLang="en-US" sz="2400" dirty="0">
                <a:solidFill>
                  <a:srgbClr val="00B050"/>
                </a:solidFill>
              </a:rPr>
              <a:t>时，表示已经完成了一次排列，输出结果。</a:t>
            </a:r>
            <a:endParaRPr lang="en-US" altLang="zh-CN" sz="2400" dirty="0">
              <a:solidFill>
                <a:srgbClr val="00B050"/>
              </a:solidFill>
            </a:endParaRPr>
          </a:p>
          <a:p>
            <a:r>
              <a:rPr lang="zh-CN" altLang="en-US" sz="2400" dirty="0">
                <a:solidFill>
                  <a:srgbClr val="00B050"/>
                </a:solidFill>
              </a:rPr>
              <a:t>否则，依次尝试从</a:t>
            </a:r>
            <a:r>
              <a:rPr lang="en-US" altLang="zh-CN" sz="2400" dirty="0">
                <a:solidFill>
                  <a:srgbClr val="00B050"/>
                </a:solidFill>
              </a:rPr>
              <a:t>1</a:t>
            </a:r>
            <a:r>
              <a:rPr lang="zh-CN" altLang="en-US" sz="2400" dirty="0">
                <a:solidFill>
                  <a:srgbClr val="00B050"/>
                </a:solidFill>
              </a:rPr>
              <a:t>到</a:t>
            </a:r>
            <a:r>
              <a:rPr lang="en-US" altLang="zh-CN" sz="2400" dirty="0">
                <a:solidFill>
                  <a:srgbClr val="00B050"/>
                </a:solidFill>
              </a:rPr>
              <a:t>n</a:t>
            </a:r>
            <a:r>
              <a:rPr lang="zh-CN" altLang="en-US" sz="2400" dirty="0">
                <a:solidFill>
                  <a:srgbClr val="00B050"/>
                </a:solidFill>
              </a:rPr>
              <a:t>的数字，如果当前数字未被使用过（即</a:t>
            </a:r>
            <a:r>
              <a:rPr lang="en-US" altLang="zh-CN" sz="2400" dirty="0">
                <a:solidFill>
                  <a:srgbClr val="00B050"/>
                </a:solidFill>
              </a:rPr>
              <a:t>visited[i-1] == 0</a:t>
            </a:r>
            <a:r>
              <a:rPr lang="zh-CN" altLang="en-US" sz="2400" dirty="0">
                <a:solidFill>
                  <a:srgbClr val="00B050"/>
                </a:solidFill>
              </a:rPr>
              <a:t>），则将其放入当前位，标记该数字已使用，递归调用继续填充。</a:t>
            </a:r>
          </a:p>
        </p:txBody>
      </p:sp>
      <p:pic>
        <p:nvPicPr>
          <p:cNvPr id="5" name="内容占位符 4"/>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6807200" y="1099501"/>
            <a:ext cx="4572000" cy="5367936"/>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循环队列判断已满：方案一</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94533" y="1340768"/>
            <a:ext cx="9615416" cy="5400600"/>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循环队列判断已满：方案二</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78499" y="1447800"/>
            <a:ext cx="9431802" cy="5042520"/>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循环队列判断已满：方案三</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96302" y="1484785"/>
            <a:ext cx="9396196" cy="50191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有一个</a:t>
                </a:r>
                <a:r>
                  <a:rPr lang="en-US" altLang="zh-CN" dirty="0"/>
                  <a:t>100</a:t>
                </a:r>
                <a:r>
                  <a:rPr lang="zh-CN" altLang="en-US" dirty="0"/>
                  <a:t>阶的三对角矩阵</a:t>
                </a:r>
                <a:r>
                  <a:rPr lang="en-US" altLang="zh-CN" dirty="0"/>
                  <a:t>M</a:t>
                </a:r>
                <a:r>
                  <a:rPr lang="zh-CN" altLang="en-US" dirty="0"/>
                  <a:t>，其元素</a:t>
                </a:r>
                <a:r>
                  <a:rPr lang="en-US" altLang="zh-CN" dirty="0"/>
                  <a:t>m</a:t>
                </a:r>
                <a:r>
                  <a:rPr lang="en-US" altLang="zh-CN" baseline="-25000" dirty="0"/>
                  <a:t>i,j</a:t>
                </a:r>
                <a:r>
                  <a:rPr lang="zh-CN" altLang="en-US" dirty="0"/>
                  <a:t>（</a:t>
                </a:r>
                <a:r>
                  <a:rPr lang="en-US" altLang="zh-CN" dirty="0"/>
                  <a:t>1&lt;=</a:t>
                </a:r>
                <a:r>
                  <a:rPr lang="en-US" altLang="zh-CN" dirty="0" err="1"/>
                  <a:t>i,j</a:t>
                </a:r>
                <a:r>
                  <a:rPr lang="en-US" altLang="zh-CN" dirty="0"/>
                  <a:t>&lt;=100</a:t>
                </a:r>
                <a:r>
                  <a:rPr lang="zh-CN" altLang="en-US" dirty="0"/>
                  <a:t>）按行优先依次压缩存入下标从</a:t>
                </a:r>
                <a:r>
                  <a:rPr lang="en-US" altLang="zh-CN" dirty="0"/>
                  <a:t>0</a:t>
                </a:r>
                <a:r>
                  <a:rPr lang="zh-CN" altLang="en-US" dirty="0"/>
                  <a:t>开始的一维数组</a:t>
                </a:r>
                <a:r>
                  <a:rPr lang="en-US" altLang="zh-CN" dirty="0"/>
                  <a:t>N</a:t>
                </a:r>
                <a:r>
                  <a:rPr lang="zh-CN" altLang="en-US" dirty="0"/>
                  <a:t>中。元素</a:t>
                </a:r>
                <a:r>
                  <a:rPr lang="en-US" altLang="zh-CN" dirty="0"/>
                  <a:t>m</a:t>
                </a:r>
                <a:r>
                  <a:rPr lang="en-US" altLang="zh-CN" baseline="-25000" dirty="0"/>
                  <a:t>30,30</a:t>
                </a:r>
                <a:r>
                  <a:rPr lang="zh-CN" altLang="en-US" dirty="0"/>
                  <a:t>在</a:t>
                </a:r>
                <a:r>
                  <a:rPr lang="en-US" altLang="zh-CN" dirty="0"/>
                  <a:t>N</a:t>
                </a:r>
                <a:r>
                  <a:rPr lang="zh-CN" altLang="en-US" dirty="0"/>
                  <a:t>中的下标是（）。</a:t>
                </a:r>
                <a:endParaRPr lang="en-US" altLang="zh-CN" dirty="0"/>
              </a:p>
              <a:p>
                <a:pPr marL="914400" lvl="1" indent="-514350">
                  <a:buFont typeface="+mj-lt"/>
                  <a:buAutoNum type="alphaUcPeriod"/>
                </a:pPr>
                <a:r>
                  <a:rPr lang="en-US" altLang="zh-CN" dirty="0"/>
                  <a:t>86</a:t>
                </a:r>
              </a:p>
              <a:p>
                <a:pPr marL="914400" lvl="1" indent="-514350">
                  <a:buFont typeface="+mj-lt"/>
                  <a:buAutoNum type="alphaUcPeriod"/>
                </a:pPr>
                <a:r>
                  <a:rPr lang="en-US" altLang="zh-CN" dirty="0">
                    <a:solidFill>
                      <a:srgbClr val="00B050"/>
                    </a:solidFill>
                  </a:rPr>
                  <a:t>87</a:t>
                </a:r>
              </a:p>
              <a:p>
                <a:pPr marL="914400" lvl="1" indent="-514350">
                  <a:buFont typeface="+mj-lt"/>
                  <a:buAutoNum type="alphaUcPeriod"/>
                </a:pPr>
                <a:r>
                  <a:rPr lang="en-US" altLang="zh-CN" dirty="0"/>
                  <a:t>88</a:t>
                </a:r>
              </a:p>
              <a:p>
                <a:pPr marL="914400" lvl="1" indent="-514350">
                  <a:buFont typeface="+mj-lt"/>
                  <a:buAutoNum type="alphaUcPeriod"/>
                </a:pPr>
                <a:r>
                  <a:rPr lang="en-US" altLang="zh-CN" dirty="0"/>
                  <a:t>89</a:t>
                </a:r>
              </a:p>
              <a:p>
                <a:endParaRPr lang="en-US" altLang="zh-CN" dirty="0"/>
              </a:p>
              <a:p>
                <a14:m>
                  <m:oMath xmlns:m="http://schemas.openxmlformats.org/officeDocument/2006/math">
                    <m:r>
                      <a:rPr lang="en-US" altLang="zh-CN" i="1" dirty="0" smtClean="0">
                        <a:solidFill>
                          <a:srgbClr val="00B050"/>
                        </a:solidFill>
                        <a:latin typeface="Cambria Math" panose="02040503050406030204" pitchFamily="18" charset="0"/>
                      </a:rPr>
                      <m:t>2+3</m:t>
                    </m:r>
                    <m:r>
                      <a:rPr lang="en-US" altLang="zh-CN" i="1" dirty="0" smtClean="0">
                        <a:solidFill>
                          <a:srgbClr val="00B050"/>
                        </a:solidFill>
                        <a:latin typeface="Cambria Math" panose="02040503050406030204" pitchFamily="18" charset="0"/>
                        <a:ea typeface="Cambria Math" panose="02040503050406030204" pitchFamily="18" charset="0"/>
                      </a:rPr>
                      <m:t>×</m:t>
                    </m:r>
                    <m:r>
                      <a:rPr lang="en-US" altLang="zh-CN" b="0" i="1" dirty="0" smtClean="0">
                        <a:solidFill>
                          <a:srgbClr val="00B050"/>
                        </a:solidFill>
                        <a:latin typeface="Cambria Math" panose="02040503050406030204" pitchFamily="18" charset="0"/>
                        <a:ea typeface="Cambria Math" panose="02040503050406030204" pitchFamily="18" charset="0"/>
                      </a:rPr>
                      <m:t>28+2−1=87</m:t>
                    </m:r>
                  </m:oMath>
                </a14:m>
                <a:endParaRPr lang="zh-CN" altLang="en-US"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870358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判断输出序列合法性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11424" y="1428841"/>
            <a:ext cx="10775552" cy="5067118"/>
          </a:xfrm>
          <a:prstGeom prst="rect">
            <a:avLst/>
          </a:prstGeo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判断输出序列合法性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5045" y="1447800"/>
            <a:ext cx="10968310" cy="5029200"/>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判断输出序列合法性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5441" y="1530562"/>
            <a:ext cx="10487518" cy="4863676"/>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稀疏矩阵的压缩存储</a:t>
            </a:r>
            <a:r>
              <a:rPr lang="en-US" altLang="zh-CN" b="1" dirty="0">
                <a:solidFill>
                  <a:srgbClr val="FF0066"/>
                </a:solidFill>
              </a:rPr>
              <a:t>—</a:t>
            </a:r>
            <a:r>
              <a:rPr lang="zh-CN" altLang="en-US" b="1" dirty="0">
                <a:solidFill>
                  <a:srgbClr val="FF0066"/>
                </a:solidFill>
              </a:rPr>
              <a:t>十字链表法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5440" y="1551106"/>
            <a:ext cx="10487520" cy="4822588"/>
          </a:xfrm>
          <a:prstGeom prst="rect">
            <a:avLst/>
          </a:prstGeom>
        </p:spPr>
      </p:pic>
    </p:spTree>
    <p:extLst>
      <p:ext uri="{BB962C8B-B14F-4D97-AF65-F5344CB8AC3E}">
        <p14:creationId xmlns:p14="http://schemas.microsoft.com/office/powerpoint/2010/main" val="222536562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结论：如何求</a:t>
            </a:r>
            <a:r>
              <a:rPr lang="en-US" altLang="zh-CN" dirty="0"/>
              <a:t>next</a:t>
            </a:r>
            <a:r>
              <a:rPr lang="zh-CN" altLang="en-US" dirty="0"/>
              <a:t>数组</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677826" y="1309175"/>
            <a:ext cx="10092780" cy="3949348"/>
          </a:xfrm>
          <a:prstGeom prst="rect">
            <a:avLst/>
          </a:prstGeom>
        </p:spPr>
      </p:pic>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1837365" y="4969876"/>
            <a:ext cx="8020930" cy="2052644"/>
          </a:xfrm>
          <a:prstGeom prst="rect">
            <a:avLst/>
          </a:prstGeom>
        </p:spPr>
      </p:pic>
    </p:spTree>
    <p:extLst>
      <p:ext uri="{BB962C8B-B14F-4D97-AF65-F5344CB8AC3E}">
        <p14:creationId xmlns:p14="http://schemas.microsoft.com/office/powerpoint/2010/main" val="38769141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结论：如何求</a:t>
            </a:r>
            <a:r>
              <a:rPr lang="en-US" altLang="zh-CN" dirty="0"/>
              <a:t>next</a:t>
            </a:r>
            <a:r>
              <a:rPr lang="zh-CN" altLang="en-US" dirty="0"/>
              <a:t>数组</a:t>
            </a:r>
          </a:p>
        </p:txBody>
      </p:sp>
      <p:pic>
        <p:nvPicPr>
          <p:cNvPr id="2050" name="Picture 2" descr="在这里插入图片描述"/>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9577" y="1275199"/>
            <a:ext cx="8039246" cy="537440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1368204-742D-45B3-9177-D192A5335ED1}"/>
              </a:ext>
            </a:extLst>
          </p:cNvPr>
          <p:cNvSpPr txBox="1"/>
          <p:nvPr/>
        </p:nvSpPr>
        <p:spPr>
          <a:xfrm>
            <a:off x="8976320" y="2996952"/>
            <a:ext cx="1728192" cy="369332"/>
          </a:xfrm>
          <a:prstGeom prst="rect">
            <a:avLst/>
          </a:prstGeom>
          <a:noFill/>
        </p:spPr>
        <p:txBody>
          <a:bodyPr wrap="square" rtlCol="0">
            <a:spAutoFit/>
          </a:bodyPr>
          <a:lstStyle/>
          <a:p>
            <a:r>
              <a:rPr lang="en-US" altLang="zh-CN" b="1" dirty="0" err="1">
                <a:solidFill>
                  <a:srgbClr val="00B050"/>
                </a:solidFill>
              </a:rPr>
              <a:t>abcab</a:t>
            </a:r>
            <a:endParaRPr lang="zh-CN" altLang="en-US" b="1" dirty="0">
              <a:solidFill>
                <a:srgbClr val="00B050"/>
              </a:solidFill>
            </a:endParaRPr>
          </a:p>
        </p:txBody>
      </p:sp>
    </p:spTree>
    <p:extLst>
      <p:ext uri="{BB962C8B-B14F-4D97-AF65-F5344CB8AC3E}">
        <p14:creationId xmlns:p14="http://schemas.microsoft.com/office/powerpoint/2010/main" val="371250542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结论：如何求</a:t>
            </a:r>
            <a:r>
              <a:rPr lang="en-US" altLang="zh-CN" dirty="0" err="1"/>
              <a:t>nextval</a:t>
            </a:r>
            <a:r>
              <a:rPr lang="zh-CN" altLang="en-US" dirty="0"/>
              <a:t>数组</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812800" y="2409209"/>
            <a:ext cx="10972800" cy="3106382"/>
          </a:xfrm>
          <a:prstGeom prst="rect">
            <a:avLst/>
          </a:prstGeom>
        </p:spPr>
      </p:pic>
      <p:sp>
        <p:nvSpPr>
          <p:cNvPr id="3" name="矩形 2">
            <a:extLst>
              <a:ext uri="{FF2B5EF4-FFF2-40B4-BE49-F238E27FC236}">
                <a16:creationId xmlns:a16="http://schemas.microsoft.com/office/drawing/2014/main" id="{90A3DCB3-7DB5-4446-98F8-86F4AEA70B99}"/>
              </a:ext>
            </a:extLst>
          </p:cNvPr>
          <p:cNvSpPr/>
          <p:nvPr/>
        </p:nvSpPr>
        <p:spPr>
          <a:xfrm>
            <a:off x="2279576" y="5543565"/>
            <a:ext cx="7632848" cy="830997"/>
          </a:xfrm>
          <a:prstGeom prst="rect">
            <a:avLst/>
          </a:prstGeom>
        </p:spPr>
        <p:txBody>
          <a:bodyPr wrap="square">
            <a:spAutoFit/>
          </a:bodyPr>
          <a:lstStyle/>
          <a:p>
            <a:r>
              <a:rPr lang="zh-CN" altLang="en-US" sz="2400" dirty="0">
                <a:solidFill>
                  <a:srgbClr val="00B050"/>
                </a:solidFill>
              </a:rPr>
              <a:t>先得到</a:t>
            </a:r>
            <a:r>
              <a:rPr lang="en-US" altLang="zh-CN" sz="2400" dirty="0">
                <a:solidFill>
                  <a:srgbClr val="00B050"/>
                </a:solidFill>
              </a:rPr>
              <a:t>next</a:t>
            </a:r>
            <a:r>
              <a:rPr lang="zh-CN" altLang="en-US" sz="2400" dirty="0">
                <a:solidFill>
                  <a:srgbClr val="00B050"/>
                </a:solidFill>
              </a:rPr>
              <a:t>数组，再看其值所对应的字符是不是跟当前字符一样，一样则取其</a:t>
            </a:r>
            <a:r>
              <a:rPr lang="en-US" altLang="zh-CN" sz="2400" dirty="0">
                <a:solidFill>
                  <a:srgbClr val="00B050"/>
                </a:solidFill>
              </a:rPr>
              <a:t>next</a:t>
            </a:r>
            <a:r>
              <a:rPr lang="zh-CN" altLang="en-US" sz="2400" dirty="0">
                <a:solidFill>
                  <a:srgbClr val="00B050"/>
                </a:solidFill>
              </a:rPr>
              <a:t>数组值，循环往复。</a:t>
            </a:r>
          </a:p>
        </p:txBody>
      </p:sp>
    </p:spTree>
    <p:extLst>
      <p:ext uri="{BB962C8B-B14F-4D97-AF65-F5344CB8AC3E}">
        <p14:creationId xmlns:p14="http://schemas.microsoft.com/office/powerpoint/2010/main" val="341000470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广义表结点定义一</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759445" y="2743833"/>
            <a:ext cx="5438155" cy="2286543"/>
          </a:xfrm>
          <a:prstGeom prst="rect">
            <a:avLst/>
          </a:prstGeom>
        </p:spPr>
      </p:pic>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2420889"/>
            <a:ext cx="5753152" cy="2760078"/>
          </a:xfrm>
          <a:prstGeom prst="rect">
            <a:avLst/>
          </a:prstGeom>
        </p:spPr>
      </p:pic>
    </p:spTree>
    <p:extLst>
      <p:ext uri="{BB962C8B-B14F-4D97-AF65-F5344CB8AC3E}">
        <p14:creationId xmlns:p14="http://schemas.microsoft.com/office/powerpoint/2010/main" val="15888232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广义表结点定义二</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812800" y="2470215"/>
            <a:ext cx="5384800" cy="2824494"/>
          </a:xfrm>
          <a:prstGeom prst="rect">
            <a:avLst/>
          </a:prstGeom>
        </p:spPr>
      </p:pic>
      <p:pic>
        <p:nvPicPr>
          <p:cNvPr id="8" name="内容占位符 7"/>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1860690"/>
            <a:ext cx="5527848" cy="3888395"/>
          </a:xfrm>
          <a:prstGeom prst="rect">
            <a:avLst/>
          </a:prstGeom>
        </p:spPr>
      </p:pic>
    </p:spTree>
    <p:extLst>
      <p:ext uri="{BB962C8B-B14F-4D97-AF65-F5344CB8AC3E}">
        <p14:creationId xmlns:p14="http://schemas.microsoft.com/office/powerpoint/2010/main" val="25397068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p>
        </p:txBody>
      </p:sp>
      <p:sp>
        <p:nvSpPr>
          <p:cNvPr id="3" name="内容占位符 2"/>
          <p:cNvSpPr>
            <a:spLocks noGrp="1"/>
          </p:cNvSpPr>
          <p:nvPr>
            <p:ph idx="1"/>
          </p:nvPr>
        </p:nvSpPr>
        <p:spPr/>
        <p:txBody>
          <a:bodyPr/>
          <a:lstStyle/>
          <a:p>
            <a:r>
              <a:rPr lang="zh-CN" altLang="en-US" dirty="0"/>
              <a:t>在一棵度为</a:t>
            </a:r>
            <a:r>
              <a:rPr lang="en-US" altLang="zh-CN" dirty="0"/>
              <a:t>3</a:t>
            </a:r>
            <a:r>
              <a:rPr lang="zh-CN" altLang="en-US" dirty="0"/>
              <a:t>的树</a:t>
            </a:r>
            <a:r>
              <a:rPr lang="en-US" altLang="zh-CN" dirty="0"/>
              <a:t>T</a:t>
            </a:r>
            <a:r>
              <a:rPr lang="zh-CN" altLang="en-US" dirty="0"/>
              <a:t>中，若有</a:t>
            </a:r>
            <a:r>
              <a:rPr lang="en-US" altLang="zh-CN" dirty="0"/>
              <a:t>5</a:t>
            </a:r>
            <a:r>
              <a:rPr lang="zh-CN" altLang="en-US" dirty="0"/>
              <a:t>个度为</a:t>
            </a:r>
            <a:r>
              <a:rPr lang="en-US" altLang="zh-CN" dirty="0"/>
              <a:t>3</a:t>
            </a:r>
            <a:r>
              <a:rPr lang="zh-CN" altLang="en-US" dirty="0"/>
              <a:t>的节点，</a:t>
            </a:r>
            <a:r>
              <a:rPr lang="en-US" altLang="zh-CN" dirty="0"/>
              <a:t>5</a:t>
            </a:r>
            <a:r>
              <a:rPr lang="zh-CN" altLang="en-US" dirty="0"/>
              <a:t>个度为</a:t>
            </a:r>
            <a:r>
              <a:rPr lang="en-US" altLang="zh-CN" dirty="0"/>
              <a:t>2</a:t>
            </a:r>
            <a:r>
              <a:rPr lang="zh-CN" altLang="en-US" dirty="0"/>
              <a:t>的节点，</a:t>
            </a:r>
            <a:r>
              <a:rPr lang="en-US" altLang="zh-CN" dirty="0"/>
              <a:t>2</a:t>
            </a:r>
            <a:r>
              <a:rPr lang="zh-CN" altLang="en-US" dirty="0"/>
              <a:t>个度为</a:t>
            </a:r>
            <a:r>
              <a:rPr lang="en-US" altLang="zh-CN" dirty="0"/>
              <a:t>1</a:t>
            </a:r>
            <a:r>
              <a:rPr lang="zh-CN" altLang="en-US" dirty="0"/>
              <a:t>的节点，则树</a:t>
            </a:r>
            <a:r>
              <a:rPr lang="en-US" altLang="zh-CN" dirty="0"/>
              <a:t>T</a:t>
            </a:r>
            <a:r>
              <a:rPr lang="zh-CN" altLang="en-US" dirty="0"/>
              <a:t>的节点个数为（）。</a:t>
            </a:r>
            <a:endParaRPr lang="en-US" altLang="zh-CN" dirty="0"/>
          </a:p>
          <a:p>
            <a:pPr marL="914400" lvl="1" indent="-457200">
              <a:buFont typeface="+mj-lt"/>
              <a:buAutoNum type="alphaUcPeriod"/>
            </a:pPr>
            <a:r>
              <a:rPr lang="en-US" altLang="zh-CN" dirty="0"/>
              <a:t>27</a:t>
            </a:r>
          </a:p>
          <a:p>
            <a:pPr marL="914400" lvl="1" indent="-457200">
              <a:buFont typeface="+mj-lt"/>
              <a:buAutoNum type="alphaUcPeriod"/>
            </a:pPr>
            <a:r>
              <a:rPr lang="en-US" altLang="zh-CN" dirty="0"/>
              <a:t>28</a:t>
            </a:r>
          </a:p>
          <a:p>
            <a:pPr marL="914400" lvl="1" indent="-457200">
              <a:buFont typeface="+mj-lt"/>
              <a:buAutoNum type="alphaUcPeriod"/>
            </a:pPr>
            <a:r>
              <a:rPr lang="en-US" altLang="zh-CN" dirty="0"/>
              <a:t>39</a:t>
            </a:r>
          </a:p>
          <a:p>
            <a:pPr marL="914400" lvl="1" indent="-457200">
              <a:buFont typeface="+mj-lt"/>
              <a:buAutoNum type="alphaUcPeriod"/>
            </a:pPr>
            <a:r>
              <a:rPr lang="en-US" altLang="zh-CN" dirty="0"/>
              <a:t>40</a:t>
            </a:r>
          </a:p>
          <a:p>
            <a:pPr marL="914400" lvl="1" indent="-457200">
              <a:buFont typeface="+mj-lt"/>
              <a:buAutoNum type="alphaUcPeriod"/>
            </a:pPr>
            <a:endParaRPr lang="en-US" altLang="zh-CN" dirty="0"/>
          </a:p>
          <a:p>
            <a:endParaRPr lang="zh-CN"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41FCAB8-0A23-41D6-BB86-F46A8C6F5A86}"/>
                  </a:ext>
                </a:extLst>
              </p:cNvPr>
              <p:cNvSpPr/>
              <p:nvPr/>
            </p:nvSpPr>
            <p:spPr>
              <a:xfrm>
                <a:off x="3215680" y="3140968"/>
                <a:ext cx="8424936" cy="3046988"/>
              </a:xfrm>
              <a:prstGeom prst="rect">
                <a:avLst/>
              </a:prstGeom>
            </p:spPr>
            <p:txBody>
              <a:bodyPr wrap="square">
                <a:spAutoFit/>
              </a:bodyPr>
              <a:lstStyle/>
              <a:p>
                <a:r>
                  <a:rPr lang="zh-CN" altLang="en-US" sz="2400" b="1" dirty="0">
                    <a:solidFill>
                      <a:srgbClr val="00B050"/>
                    </a:solidFill>
                  </a:rPr>
                  <a:t>注意区分“树的度”与“图中顶点度数”两个概念</a:t>
                </a:r>
                <a:endParaRPr lang="en-US" altLang="zh-CN" sz="2400" b="1" dirty="0">
                  <a:solidFill>
                    <a:srgbClr val="00B050"/>
                  </a:solidFill>
                </a:endParaRPr>
              </a:p>
              <a:p>
                <a:endParaRPr lang="en-US" altLang="zh-CN" sz="2400" dirty="0">
                  <a:solidFill>
                    <a:srgbClr val="00B050"/>
                  </a:solidFill>
                </a:endParaRPr>
              </a:p>
              <a:p>
                <a:r>
                  <a:rPr lang="zh-CN" altLang="en-US" sz="2400" dirty="0">
                    <a:solidFill>
                      <a:srgbClr val="00B050"/>
                    </a:solidFill>
                  </a:rPr>
                  <a:t>设度为 </a:t>
                </a:r>
                <a:r>
                  <a:rPr lang="en-US" altLang="zh-CN" sz="2400" dirty="0">
                    <a:solidFill>
                      <a:srgbClr val="00B050"/>
                    </a:solidFill>
                  </a:rPr>
                  <a:t>0</a:t>
                </a:r>
                <a:r>
                  <a:rPr lang="zh-CN" altLang="en-US" sz="2400" dirty="0">
                    <a:solidFill>
                      <a:srgbClr val="00B050"/>
                    </a:solidFill>
                  </a:rPr>
                  <a:t>（叶子结点）的结点数为 𝑥</a:t>
                </a:r>
                <a:endParaRPr lang="en-US" altLang="zh-CN" sz="2400" dirty="0">
                  <a:solidFill>
                    <a:srgbClr val="00B050"/>
                  </a:solidFill>
                </a:endParaRPr>
              </a:p>
              <a:p>
                <a:pPr/>
                <a14:m>
                  <m:oMathPara xmlns:m="http://schemas.openxmlformats.org/officeDocument/2006/math">
                    <m:oMathParaPr>
                      <m:jc m:val="centerGroup"/>
                    </m:oMathParaPr>
                    <m:oMath xmlns:m="http://schemas.openxmlformats.org/officeDocument/2006/math">
                      <m:r>
                        <a:rPr lang="zh-CN" altLang="en-US" sz="2400" i="1" dirty="0" smtClean="0">
                          <a:solidFill>
                            <a:srgbClr val="00B050"/>
                          </a:solidFill>
                          <a:latin typeface="Cambria Math" panose="02040503050406030204" pitchFamily="18" charset="0"/>
                        </a:rPr>
                        <m:t>树中所有结点的孩子数之和</m:t>
                      </m:r>
                      <m:r>
                        <a:rPr lang="zh-CN" altLang="en-US" sz="2400" i="1" dirty="0" smtClean="0">
                          <a:solidFill>
                            <a:srgbClr val="00B050"/>
                          </a:solidFill>
                          <a:latin typeface="Cambria Math" panose="02040503050406030204" pitchFamily="18" charset="0"/>
                        </a:rPr>
                        <m:t> = </m:t>
                      </m:r>
                      <m:r>
                        <a:rPr lang="zh-CN" altLang="en-US" sz="2400" i="1" dirty="0">
                          <a:solidFill>
                            <a:srgbClr val="00B050"/>
                          </a:solidFill>
                          <a:latin typeface="Cambria Math" panose="02040503050406030204" pitchFamily="18" charset="0"/>
                        </a:rPr>
                        <m:t>总结点数</m:t>
                      </m:r>
                      <m:r>
                        <a:rPr lang="zh-CN" altLang="en-US" sz="2400" i="1" dirty="0">
                          <a:solidFill>
                            <a:srgbClr val="00B050"/>
                          </a:solidFill>
                          <a:latin typeface="Cambria Math" panose="02040503050406030204" pitchFamily="18" charset="0"/>
                        </a:rPr>
                        <m:t> − 1</m:t>
                      </m:r>
                    </m:oMath>
                  </m:oMathPara>
                </a14:m>
                <a:endParaRPr lang="en-US" altLang="zh-CN" sz="2400" dirty="0">
                  <a:solidFill>
                    <a:srgbClr val="00B050"/>
                  </a:solidFill>
                </a:endParaRPr>
              </a:p>
              <a:p>
                <a:pPr/>
                <a14:m>
                  <m:oMathPara xmlns:m="http://schemas.openxmlformats.org/officeDocument/2006/math">
                    <m:oMathParaPr>
                      <m:jc m:val="centerGroup"/>
                    </m:oMathParaPr>
                    <m:oMath xmlns:m="http://schemas.openxmlformats.org/officeDocument/2006/math">
                      <m:r>
                        <a:rPr lang="zh-CN" altLang="en-US" sz="2400" i="1" dirty="0" smtClean="0">
                          <a:solidFill>
                            <a:srgbClr val="00B050"/>
                          </a:solidFill>
                          <a:latin typeface="Cambria Math" panose="02040503050406030204" pitchFamily="18" charset="0"/>
                        </a:rPr>
                        <m:t>边</m:t>
                      </m:r>
                      <m:r>
                        <a:rPr lang="zh-CN" altLang="en-US" sz="2400" i="1" dirty="0">
                          <a:solidFill>
                            <a:srgbClr val="00B050"/>
                          </a:solidFill>
                          <a:latin typeface="Cambria Math" panose="02040503050406030204" pitchFamily="18" charset="0"/>
                        </a:rPr>
                        <m:t>数</m:t>
                      </m:r>
                      <m:r>
                        <a:rPr lang="zh-CN" altLang="en-US" sz="2400" i="1" dirty="0">
                          <a:solidFill>
                            <a:srgbClr val="00B050"/>
                          </a:solidFill>
                          <a:latin typeface="Cambria Math" panose="02040503050406030204" pitchFamily="18" charset="0"/>
                        </a:rPr>
                        <m:t> = </m:t>
                      </m:r>
                      <m:r>
                        <a:rPr lang="zh-CN" altLang="en-US" sz="2400" i="1" dirty="0">
                          <a:solidFill>
                            <a:srgbClr val="00B050"/>
                          </a:solidFill>
                          <a:latin typeface="Cambria Math" panose="02040503050406030204" pitchFamily="18" charset="0"/>
                        </a:rPr>
                        <m:t>总孩子数</m:t>
                      </m:r>
                      <m:r>
                        <a:rPr lang="zh-CN" altLang="en-US" sz="2400" i="1" dirty="0">
                          <a:solidFill>
                            <a:srgbClr val="00B050"/>
                          </a:solidFill>
                          <a:latin typeface="Cambria Math" panose="02040503050406030204" pitchFamily="18" charset="0"/>
                        </a:rPr>
                        <m:t> = </m:t>
                      </m:r>
                      <m:r>
                        <a:rPr lang="en-US" altLang="zh-CN" sz="2400" i="1" dirty="0">
                          <a:solidFill>
                            <a:srgbClr val="00B050"/>
                          </a:solidFill>
                          <a:latin typeface="Cambria Math" panose="02040503050406030204" pitchFamily="18" charset="0"/>
                        </a:rPr>
                        <m:t>𝑛</m:t>
                      </m:r>
                      <m:r>
                        <a:rPr lang="en-US" altLang="zh-CN" sz="2400" i="1" dirty="0">
                          <a:solidFill>
                            <a:srgbClr val="00B050"/>
                          </a:solidFill>
                          <a:latin typeface="Cambria Math" panose="02040503050406030204" pitchFamily="18" charset="0"/>
                        </a:rPr>
                        <m:t> − 1</m:t>
                      </m:r>
                    </m:oMath>
                  </m:oMathPara>
                </a14:m>
                <a:endParaRPr lang="en-US" altLang="zh-CN" sz="2400" dirty="0">
                  <a:solidFill>
                    <a:srgbClr val="00B050"/>
                  </a:solidFill>
                </a:endParaRPr>
              </a:p>
              <a:p>
                <a:r>
                  <a:rPr lang="zh-CN" altLang="en-US" sz="2400" b="1" dirty="0">
                    <a:solidFill>
                      <a:srgbClr val="00B050"/>
                    </a:solidFill>
                  </a:rPr>
                  <a:t>孩子数总和：</a:t>
                </a:r>
                <a14:m>
                  <m:oMath xmlns:m="http://schemas.openxmlformats.org/officeDocument/2006/math">
                    <m:r>
                      <a:rPr lang="en-US" altLang="zh-CN" sz="2400" i="1" dirty="0" smtClean="0">
                        <a:solidFill>
                          <a:srgbClr val="00B050"/>
                        </a:solidFill>
                        <a:latin typeface="Cambria Math" panose="02040503050406030204" pitchFamily="18" charset="0"/>
                      </a:rPr>
                      <m:t>3</m:t>
                    </m:r>
                    <m:r>
                      <a:rPr lang="en-US" altLang="zh-CN" sz="2400" i="1" dirty="0">
                        <a:solidFill>
                          <a:srgbClr val="00B050"/>
                        </a:solidFill>
                        <a:latin typeface="Cambria Math" panose="02040503050406030204" pitchFamily="18" charset="0"/>
                      </a:rPr>
                      <m:t>×5 + 2×5 + 1×2 + 0×</m:t>
                    </m:r>
                    <m:r>
                      <a:rPr lang="en-US" altLang="zh-CN" sz="2400" i="1" dirty="0">
                        <a:solidFill>
                          <a:srgbClr val="00B050"/>
                        </a:solidFill>
                        <a:latin typeface="Cambria Math" panose="02040503050406030204" pitchFamily="18" charset="0"/>
                      </a:rPr>
                      <m:t>𝑥</m:t>
                    </m:r>
                    <m:r>
                      <a:rPr lang="en-US" altLang="zh-CN" sz="2400" i="1" dirty="0">
                        <a:solidFill>
                          <a:srgbClr val="00B050"/>
                        </a:solidFill>
                        <a:latin typeface="Cambria Math" panose="02040503050406030204" pitchFamily="18" charset="0"/>
                      </a:rPr>
                      <m:t> = 27</m:t>
                    </m:r>
                  </m:oMath>
                </a14:m>
                <a:endParaRPr lang="en-US" altLang="zh-CN" sz="2400" dirty="0">
                  <a:solidFill>
                    <a:srgbClr val="00B050"/>
                  </a:solidFill>
                </a:endParaRPr>
              </a:p>
              <a:p>
                <a:r>
                  <a:rPr lang="zh-CN" altLang="en-US" sz="2400" b="1" dirty="0">
                    <a:solidFill>
                      <a:srgbClr val="00B050"/>
                    </a:solidFill>
                  </a:rPr>
                  <a:t>总结点数：</a:t>
                </a:r>
                <a14:m>
                  <m:oMath xmlns:m="http://schemas.openxmlformats.org/officeDocument/2006/math">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 = 5 + 5 + 2 </m:t>
                    </m:r>
                    <m:r>
                      <a:rPr lang="en-US" altLang="zh-CN" sz="2400" i="1" dirty="0">
                        <a:solidFill>
                          <a:srgbClr val="00B050"/>
                        </a:solidFill>
                        <a:latin typeface="Cambria Math" panose="02040503050406030204" pitchFamily="18" charset="0"/>
                      </a:rPr>
                      <m:t>+ </m:t>
                    </m:r>
                    <m:r>
                      <a:rPr lang="en-US" altLang="zh-CN" sz="2400" i="1" dirty="0">
                        <a:solidFill>
                          <a:srgbClr val="00B050"/>
                        </a:solidFill>
                        <a:latin typeface="Cambria Math" panose="02040503050406030204" pitchFamily="18" charset="0"/>
                      </a:rPr>
                      <m:t>𝑥</m:t>
                    </m:r>
                    <m:r>
                      <a:rPr lang="en-US" altLang="zh-CN" sz="2400" i="1" dirty="0">
                        <a:solidFill>
                          <a:srgbClr val="00B050"/>
                        </a:solidFill>
                        <a:latin typeface="Cambria Math" panose="02040503050406030204" pitchFamily="18" charset="0"/>
                      </a:rPr>
                      <m:t> = 12 + </m:t>
                    </m:r>
                    <m:r>
                      <a:rPr lang="en-US" altLang="zh-CN" sz="2400" i="1" dirty="0" smtClean="0">
                        <a:solidFill>
                          <a:srgbClr val="00B050"/>
                        </a:solidFill>
                        <a:latin typeface="Cambria Math" panose="02040503050406030204" pitchFamily="18" charset="0"/>
                      </a:rPr>
                      <m:t>𝑥</m:t>
                    </m:r>
                  </m:oMath>
                </a14:m>
                <a:endParaRPr lang="en-US" altLang="zh-CN" sz="2400" dirty="0">
                  <a:solidFill>
                    <a:srgbClr val="00B050"/>
                  </a:solidFill>
                </a:endParaRPr>
              </a:p>
              <a:p>
                <a14:m>
                  <m:oMath xmlns:m="http://schemas.openxmlformats.org/officeDocument/2006/math">
                    <m:r>
                      <a:rPr lang="en-US" altLang="zh-CN" sz="2400" i="1" dirty="0" smtClean="0">
                        <a:solidFill>
                          <a:srgbClr val="00B050"/>
                        </a:solidFill>
                        <a:latin typeface="Cambria Math" panose="02040503050406030204" pitchFamily="18" charset="0"/>
                      </a:rPr>
                      <m:t>27=(12+</m:t>
                    </m:r>
                    <m:r>
                      <a:rPr lang="en-US" altLang="zh-CN" sz="2400" i="1" dirty="0" smtClean="0">
                        <a:solidFill>
                          <a:srgbClr val="00B050"/>
                        </a:solidFill>
                        <a:latin typeface="Cambria Math" panose="02040503050406030204" pitchFamily="18" charset="0"/>
                      </a:rPr>
                      <m:t>𝑥</m:t>
                    </m:r>
                    <m:r>
                      <a:rPr lang="en-US" altLang="zh-CN" sz="2400" i="1" dirty="0" smtClean="0">
                        <a:solidFill>
                          <a:srgbClr val="00B050"/>
                        </a:solidFill>
                        <a:latin typeface="Cambria Math" panose="02040503050406030204" pitchFamily="18" charset="0"/>
                      </a:rPr>
                      <m:t>)−1</m:t>
                    </m:r>
                  </m:oMath>
                </a14:m>
                <a:r>
                  <a:rPr lang="zh-CN" altLang="en-US" sz="2400" dirty="0">
                    <a:solidFill>
                      <a:srgbClr val="00B050"/>
                    </a:solidFill>
                  </a:rPr>
                  <a:t>，解得</a:t>
                </a:r>
                <a14:m>
                  <m:oMath xmlns:m="http://schemas.openxmlformats.org/officeDocument/2006/math">
                    <m:r>
                      <a:rPr lang="en-US" altLang="zh-CN" sz="2400" i="1" dirty="0" smtClean="0">
                        <a:solidFill>
                          <a:srgbClr val="00B050"/>
                        </a:solidFill>
                        <a:latin typeface="Cambria Math" panose="02040503050406030204" pitchFamily="18" charset="0"/>
                      </a:rPr>
                      <m:t>𝑥</m:t>
                    </m:r>
                    <m:r>
                      <a:rPr lang="en-US" altLang="zh-CN" sz="2400" i="1" dirty="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16</m:t>
                    </m:r>
                  </m:oMath>
                </a14:m>
                <a:r>
                  <a:rPr lang="zh-CN" altLang="en-US" sz="2400" dirty="0">
                    <a:solidFill>
                      <a:srgbClr val="00B050"/>
                    </a:solidFill>
                  </a:rPr>
                  <a:t>，总结点数</a:t>
                </a:r>
                <a14:m>
                  <m:oMath xmlns:m="http://schemas.openxmlformats.org/officeDocument/2006/math">
                    <m:r>
                      <a:rPr lang="zh-CN" altLang="en-US" sz="2400" i="1" dirty="0" smtClean="0">
                        <a:solidFill>
                          <a:srgbClr val="00B050"/>
                        </a:solidFill>
                        <a:latin typeface="Cambria Math" panose="02040503050406030204" pitchFamily="18" charset="0"/>
                      </a:rPr>
                      <m:t>𝑛</m:t>
                    </m:r>
                    <m:r>
                      <a:rPr lang="en-US" altLang="zh-CN" sz="2400" i="1" dirty="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12+16=28</m:t>
                    </m:r>
                  </m:oMath>
                </a14:m>
                <a:endParaRPr lang="zh-CN" altLang="en-US" sz="2400" dirty="0">
                  <a:solidFill>
                    <a:srgbClr val="00B050"/>
                  </a:solidFill>
                </a:endParaRPr>
              </a:p>
            </p:txBody>
          </p:sp>
        </mc:Choice>
        <mc:Fallback xmlns="">
          <p:sp>
            <p:nvSpPr>
              <p:cNvPr id="4" name="矩形 3">
                <a:extLst>
                  <a:ext uri="{FF2B5EF4-FFF2-40B4-BE49-F238E27FC236}">
                    <a16:creationId xmlns:a16="http://schemas.microsoft.com/office/drawing/2014/main" id="{541FCAB8-0A23-41D6-BB86-F46A8C6F5A86}"/>
                  </a:ext>
                </a:extLst>
              </p:cNvPr>
              <p:cNvSpPr>
                <a:spLocks noRot="1" noChangeAspect="1" noMove="1" noResize="1" noEditPoints="1" noAdjustHandles="1" noChangeArrowheads="1" noChangeShapeType="1" noTextEdit="1"/>
              </p:cNvSpPr>
              <p:nvPr/>
            </p:nvSpPr>
            <p:spPr>
              <a:xfrm>
                <a:off x="3215680" y="3140968"/>
                <a:ext cx="8424936" cy="3046988"/>
              </a:xfrm>
              <a:prstGeom prst="rect">
                <a:avLst/>
              </a:prstGeom>
              <a:blipFill>
                <a:blip r:embed="rId3"/>
                <a:stretch>
                  <a:fillRect l="-1158" t="-2200" b="-3000"/>
                </a:stretch>
              </a:blipFill>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矩阵的压缩存储</a:t>
            </a:r>
          </a:p>
        </p:txBody>
      </p:sp>
      <p:sp>
        <p:nvSpPr>
          <p:cNvPr id="3" name="内容占位符 2"/>
          <p:cNvSpPr>
            <a:spLocks noGrp="1"/>
          </p:cNvSpPr>
          <p:nvPr>
            <p:ph idx="1"/>
          </p:nvPr>
        </p:nvSpPr>
        <p:spPr/>
        <p:txBody>
          <a:bodyPr/>
          <a:lstStyle/>
          <a:p>
            <a:r>
              <a:rPr lang="zh-CN" altLang="en-US" dirty="0"/>
              <a:t>若采用三元组表存储结构存储稀疏矩阵</a:t>
            </a:r>
            <a:r>
              <a:rPr lang="en-US" altLang="zh-CN" dirty="0"/>
              <a:t>M</a:t>
            </a:r>
            <a:r>
              <a:rPr lang="zh-CN" altLang="en-US" dirty="0"/>
              <a:t>，则除三元组表外，下列数据中还需要保存的是（）。</a:t>
            </a:r>
            <a:endParaRPr lang="en-US" altLang="zh-CN" dirty="0"/>
          </a:p>
          <a:p>
            <a:pPr marL="457200" lvl="1" indent="0">
              <a:buNone/>
            </a:pPr>
            <a:r>
              <a:rPr lang="en-US" altLang="zh-CN" dirty="0"/>
              <a:t>I. M</a:t>
            </a:r>
            <a:r>
              <a:rPr lang="zh-CN" altLang="en-US" dirty="0"/>
              <a:t>的行数 </a:t>
            </a:r>
            <a:r>
              <a:rPr lang="en-US" altLang="zh-CN" dirty="0"/>
              <a:t>	II. M</a:t>
            </a:r>
            <a:r>
              <a:rPr lang="zh-CN" altLang="en-US" dirty="0"/>
              <a:t>中包含非零元素的行数</a:t>
            </a:r>
            <a:endParaRPr lang="en-US" altLang="zh-CN" dirty="0"/>
          </a:p>
          <a:p>
            <a:pPr marL="457200" lvl="1" indent="0">
              <a:buNone/>
            </a:pPr>
            <a:r>
              <a:rPr lang="en-US" altLang="zh-CN" dirty="0"/>
              <a:t>III. M</a:t>
            </a:r>
            <a:r>
              <a:rPr lang="zh-CN" altLang="en-US" dirty="0"/>
              <a:t>的列数</a:t>
            </a:r>
            <a:r>
              <a:rPr lang="en-US" altLang="zh-CN" dirty="0"/>
              <a:t>	IV. M</a:t>
            </a:r>
            <a:r>
              <a:rPr lang="zh-CN" altLang="en-US" dirty="0"/>
              <a:t>中包含非零元素的列数</a:t>
            </a:r>
            <a:endParaRPr lang="en-US" altLang="zh-CN" dirty="0"/>
          </a:p>
          <a:p>
            <a:pPr marL="457200" lvl="1" indent="0">
              <a:buNone/>
            </a:pPr>
            <a:endParaRPr lang="en-US" altLang="zh-CN" dirty="0"/>
          </a:p>
          <a:p>
            <a:pPr marL="457200" lvl="1" indent="0">
              <a:buNone/>
            </a:pPr>
            <a:r>
              <a:rPr lang="en-US" altLang="zh-CN" dirty="0">
                <a:solidFill>
                  <a:srgbClr val="00B050"/>
                </a:solidFill>
              </a:rPr>
              <a:t>A. </a:t>
            </a:r>
            <a:r>
              <a:rPr lang="zh-CN" altLang="en-US" dirty="0">
                <a:solidFill>
                  <a:srgbClr val="00B050"/>
                </a:solidFill>
              </a:rPr>
              <a:t>仅</a:t>
            </a:r>
            <a:r>
              <a:rPr lang="en-US" altLang="zh-CN" dirty="0">
                <a:solidFill>
                  <a:srgbClr val="00B050"/>
                </a:solidFill>
              </a:rPr>
              <a:t>I, III	</a:t>
            </a:r>
            <a:r>
              <a:rPr lang="en-US" altLang="zh-CN" dirty="0"/>
              <a:t>	B. </a:t>
            </a:r>
            <a:r>
              <a:rPr lang="zh-CN" altLang="en-US" dirty="0"/>
              <a:t>仅</a:t>
            </a:r>
            <a:r>
              <a:rPr lang="en-US" altLang="zh-CN" dirty="0"/>
              <a:t>I, IV	C. </a:t>
            </a:r>
            <a:r>
              <a:rPr lang="zh-CN" altLang="en-US" dirty="0"/>
              <a:t>仅</a:t>
            </a:r>
            <a:r>
              <a:rPr lang="en-US" altLang="zh-CN" dirty="0"/>
              <a:t>II, IV	D.</a:t>
            </a:r>
            <a:r>
              <a:rPr lang="zh-CN" altLang="en-US" dirty="0"/>
              <a:t> </a:t>
            </a:r>
            <a:r>
              <a:rPr lang="en-US" altLang="zh-CN" dirty="0"/>
              <a:t>I, II, III, IV</a:t>
            </a:r>
            <a:endParaRPr lang="zh-CN" altLang="en-US" dirty="0"/>
          </a:p>
        </p:txBody>
      </p:sp>
    </p:spTree>
    <p:extLst>
      <p:ext uri="{BB962C8B-B14F-4D97-AF65-F5344CB8AC3E}">
        <p14:creationId xmlns:p14="http://schemas.microsoft.com/office/powerpoint/2010/main" val="9165073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完全二叉树的顺序存储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89482" y="1628800"/>
            <a:ext cx="10019436" cy="4667200"/>
          </a:xfrm>
          <a:prstGeom prst="rect">
            <a:avLst/>
          </a:prstGeo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96951" y="1556792"/>
            <a:ext cx="10004498" cy="4811216"/>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43472" y="1570112"/>
            <a:ext cx="9480162" cy="4811216"/>
          </a:xfrm>
          <a:prstGeom prst="rect">
            <a:avLst/>
          </a:prstGeom>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99456" y="1570112"/>
            <a:ext cx="10463736" cy="4811216"/>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99456" y="1581310"/>
            <a:ext cx="10199488" cy="4762180"/>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二叉树层次序遍历的实现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65895" y="1556792"/>
            <a:ext cx="10266610" cy="4811216"/>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二叉树层次序遍历的实现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17508" y="1412776"/>
            <a:ext cx="9363384" cy="5099248"/>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已知遍历序列构造二叉树</a:t>
            </a:r>
          </a:p>
        </p:txBody>
      </p:sp>
      <p:sp>
        <p:nvSpPr>
          <p:cNvPr id="3" name="内容占位符 2"/>
          <p:cNvSpPr>
            <a:spLocks noGrp="1"/>
          </p:cNvSpPr>
          <p:nvPr>
            <p:ph idx="1"/>
          </p:nvPr>
        </p:nvSpPr>
        <p:spPr/>
        <p:txBody>
          <a:bodyPr/>
          <a:lstStyle/>
          <a:p>
            <a:r>
              <a:rPr lang="zh-CN" altLang="en-US" b="1" dirty="0">
                <a:solidFill>
                  <a:srgbClr val="FF0066"/>
                </a:solidFill>
              </a:rPr>
              <a:t>二叉树的前序</a:t>
            </a:r>
            <a:r>
              <a:rPr lang="en-US" altLang="zh-CN" b="1" dirty="0">
                <a:solidFill>
                  <a:srgbClr val="FF0066"/>
                </a:solidFill>
              </a:rPr>
              <a:t>/</a:t>
            </a:r>
            <a:r>
              <a:rPr lang="zh-CN" altLang="en-US" b="1" dirty="0">
                <a:solidFill>
                  <a:srgbClr val="FF0066"/>
                </a:solidFill>
              </a:rPr>
              <a:t>后序</a:t>
            </a:r>
            <a:r>
              <a:rPr lang="en-US" altLang="zh-CN" b="1" dirty="0">
                <a:solidFill>
                  <a:srgbClr val="FF0066"/>
                </a:solidFill>
              </a:rPr>
              <a:t>/</a:t>
            </a:r>
            <a:r>
              <a:rPr lang="zh-CN" altLang="en-US" b="1" dirty="0">
                <a:solidFill>
                  <a:srgbClr val="FF0066"/>
                </a:solidFill>
              </a:rPr>
              <a:t>层次序遍历和中序遍历可以唯一确定一棵二叉树</a:t>
            </a:r>
            <a:endParaRPr lang="en-US" altLang="zh-CN" b="1" dirty="0">
              <a:solidFill>
                <a:srgbClr val="FF0066"/>
              </a:solidFill>
            </a:endParaRPr>
          </a:p>
          <a:p>
            <a:pPr lvl="1"/>
            <a:r>
              <a:rPr lang="zh-CN" altLang="en-US" dirty="0"/>
              <a:t>若只给出一棵二叉树的前</a:t>
            </a:r>
            <a:r>
              <a:rPr lang="en-US" altLang="zh-CN" dirty="0"/>
              <a:t>/</a:t>
            </a:r>
            <a:r>
              <a:rPr lang="zh-CN" altLang="en-US" dirty="0"/>
              <a:t>中</a:t>
            </a:r>
            <a:r>
              <a:rPr lang="en-US" altLang="zh-CN" dirty="0"/>
              <a:t>/</a:t>
            </a:r>
            <a:r>
              <a:rPr lang="zh-CN" altLang="en-US" dirty="0"/>
              <a:t>后</a:t>
            </a:r>
            <a:r>
              <a:rPr lang="en-US" altLang="zh-CN" dirty="0"/>
              <a:t>/</a:t>
            </a:r>
            <a:r>
              <a:rPr lang="zh-CN" altLang="en-US" dirty="0"/>
              <a:t>层序遍历序列中的一种，不能唯一确定一棵二叉树</a:t>
            </a:r>
            <a:endParaRPr lang="en-US" altLang="zh-CN" dirty="0"/>
          </a:p>
          <a:p>
            <a:pPr lvl="1"/>
            <a:r>
              <a:rPr lang="zh-CN" altLang="en-US" b="1" dirty="0">
                <a:solidFill>
                  <a:srgbClr val="FF0000"/>
                </a:solidFill>
              </a:rPr>
              <a:t>思路：前序</a:t>
            </a:r>
            <a:r>
              <a:rPr lang="en-US" altLang="zh-CN" b="1" dirty="0">
                <a:solidFill>
                  <a:srgbClr val="FF0000"/>
                </a:solidFill>
              </a:rPr>
              <a:t>/</a:t>
            </a:r>
            <a:r>
              <a:rPr lang="zh-CN" altLang="en-US" b="1" dirty="0">
                <a:solidFill>
                  <a:srgbClr val="FF0000"/>
                </a:solidFill>
              </a:rPr>
              <a:t>后序</a:t>
            </a:r>
            <a:r>
              <a:rPr lang="en-US" altLang="zh-CN" b="1" dirty="0">
                <a:solidFill>
                  <a:srgbClr val="FF0000"/>
                </a:solidFill>
              </a:rPr>
              <a:t>/</a:t>
            </a:r>
            <a:r>
              <a:rPr lang="zh-CN" altLang="en-US" b="1" dirty="0">
                <a:solidFill>
                  <a:srgbClr val="FF0000"/>
                </a:solidFill>
              </a:rPr>
              <a:t>层次序定根，中序定左右</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线索二叉树的两种实现思路</a:t>
            </a:r>
          </a:p>
        </p:txBody>
      </p:sp>
      <p:sp>
        <p:nvSpPr>
          <p:cNvPr id="3" name="内容占位符 2"/>
          <p:cNvSpPr>
            <a:spLocks noGrp="1"/>
          </p:cNvSpPr>
          <p:nvPr>
            <p:ph idx="1"/>
          </p:nvPr>
        </p:nvSpPr>
        <p:spPr/>
        <p:txBody>
          <a:bodyPr/>
          <a:lstStyle/>
          <a:p>
            <a:r>
              <a:rPr lang="zh-CN" altLang="en-US" dirty="0"/>
              <a:t>思路二：利用原空链域存放前驱和后继指针，另增加标志位</a:t>
            </a:r>
          </a:p>
          <a:p>
            <a:pPr lvl="1"/>
            <a:r>
              <a:rPr lang="zh-CN" altLang="en-US" dirty="0"/>
              <a:t>一般约定，利用空的</a:t>
            </a:r>
            <a:r>
              <a:rPr lang="en-US" altLang="zh-CN" dirty="0" err="1"/>
              <a:t>leftChild</a:t>
            </a:r>
            <a:r>
              <a:rPr lang="zh-CN" altLang="en-US" dirty="0"/>
              <a:t>域存放结点的前驱结点指针，利用空的</a:t>
            </a:r>
            <a:r>
              <a:rPr lang="en-US" altLang="zh-CN" dirty="0" err="1"/>
              <a:t>rightChild</a:t>
            </a:r>
            <a:r>
              <a:rPr lang="zh-CN" altLang="en-US" dirty="0"/>
              <a:t>域存放结点的后继结点指针</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3647728" y="3290696"/>
            <a:ext cx="5302944" cy="3284208"/>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855640" y="1262293"/>
            <a:ext cx="6887120" cy="540021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KMP</a:t>
            </a:r>
            <a:r>
              <a:rPr lang="zh-CN" altLang="en-US" dirty="0"/>
              <a:t>算法</a:t>
            </a:r>
          </a:p>
        </p:txBody>
      </p:sp>
      <p:sp>
        <p:nvSpPr>
          <p:cNvPr id="3" name="内容占位符 2"/>
          <p:cNvSpPr>
            <a:spLocks noGrp="1"/>
          </p:cNvSpPr>
          <p:nvPr>
            <p:ph idx="1"/>
          </p:nvPr>
        </p:nvSpPr>
        <p:spPr/>
        <p:txBody>
          <a:bodyPr/>
          <a:lstStyle/>
          <a:p>
            <a:r>
              <a:rPr lang="zh-CN" altLang="en-US" dirty="0"/>
              <a:t>已知字符串</a:t>
            </a:r>
            <a:r>
              <a:rPr lang="en-US" altLang="zh-CN" dirty="0"/>
              <a:t>S</a:t>
            </a:r>
            <a:r>
              <a:rPr lang="zh-CN" altLang="en-US" dirty="0"/>
              <a:t>为</a:t>
            </a:r>
            <a:r>
              <a:rPr lang="en-US" altLang="zh-CN" dirty="0"/>
              <a:t>”</a:t>
            </a:r>
            <a:r>
              <a:rPr lang="en-US" altLang="zh-CN" dirty="0" err="1"/>
              <a:t>abaabaabacacaabaabcc</a:t>
            </a:r>
            <a:r>
              <a:rPr lang="en-US" altLang="zh-CN" dirty="0"/>
              <a:t>”</a:t>
            </a:r>
            <a:r>
              <a:rPr lang="zh-CN" altLang="en-US" dirty="0"/>
              <a:t>，模式串</a:t>
            </a:r>
            <a:r>
              <a:rPr lang="en-US" altLang="zh-CN" dirty="0"/>
              <a:t>t</a:t>
            </a:r>
            <a:r>
              <a:rPr lang="zh-CN" altLang="en-US" dirty="0"/>
              <a:t>为</a:t>
            </a:r>
            <a:r>
              <a:rPr lang="en-US" altLang="zh-CN" dirty="0"/>
              <a:t>”</a:t>
            </a:r>
            <a:r>
              <a:rPr lang="en-US" altLang="zh-CN" dirty="0" err="1"/>
              <a:t>abaabc</a:t>
            </a:r>
            <a:r>
              <a:rPr lang="en-US" altLang="zh-CN" dirty="0"/>
              <a:t>”</a:t>
            </a:r>
            <a:r>
              <a:rPr lang="zh-CN" altLang="en-US" dirty="0"/>
              <a:t>。采用</a:t>
            </a:r>
            <a:r>
              <a:rPr lang="en-US" altLang="zh-CN" dirty="0"/>
              <a:t>KMP</a:t>
            </a:r>
            <a:r>
              <a:rPr lang="zh-CN" altLang="en-US" dirty="0"/>
              <a:t>算法进行匹配，第一次出现失配（</a:t>
            </a:r>
            <a:r>
              <a:rPr lang="en-US" altLang="zh-CN" dirty="0"/>
              <a:t>s[</a:t>
            </a:r>
            <a:r>
              <a:rPr lang="en-US" altLang="zh-CN" dirty="0" err="1"/>
              <a:t>i</a:t>
            </a:r>
            <a:r>
              <a:rPr lang="en-US" altLang="zh-CN" dirty="0"/>
              <a:t>]≠t[j]</a:t>
            </a:r>
            <a:r>
              <a:rPr lang="zh-CN" altLang="en-US" dirty="0"/>
              <a:t>）时，</a:t>
            </a:r>
            <a:r>
              <a:rPr lang="en-US" altLang="zh-CN" dirty="0" err="1"/>
              <a:t>i</a:t>
            </a:r>
            <a:r>
              <a:rPr lang="en-US" altLang="zh-CN" dirty="0"/>
              <a:t>=j=5</a:t>
            </a:r>
            <a:r>
              <a:rPr lang="zh-CN" altLang="en-US" dirty="0"/>
              <a:t>，则下次开始匹配时</a:t>
            </a:r>
            <a:r>
              <a:rPr lang="en-US" altLang="zh-CN" dirty="0" err="1"/>
              <a:t>i</a:t>
            </a:r>
            <a:r>
              <a:rPr lang="zh-CN" altLang="en-US" dirty="0"/>
              <a:t>和</a:t>
            </a:r>
            <a:r>
              <a:rPr lang="en-US" altLang="zh-CN" dirty="0"/>
              <a:t>j</a:t>
            </a:r>
            <a:r>
              <a:rPr lang="zh-CN" altLang="en-US" dirty="0"/>
              <a:t>的值分别是（）。</a:t>
            </a:r>
            <a:endParaRPr lang="en-US" altLang="zh-CN" dirty="0"/>
          </a:p>
          <a:p>
            <a:pPr marL="914400" lvl="1" indent="-457200">
              <a:buFont typeface="+mj-lt"/>
              <a:buAutoNum type="alphaUcPeriod"/>
            </a:pPr>
            <a:r>
              <a:rPr lang="en-US" altLang="zh-CN" dirty="0" err="1"/>
              <a:t>i</a:t>
            </a:r>
            <a:r>
              <a:rPr lang="en-US" altLang="zh-CN" dirty="0"/>
              <a:t>=1,j=0</a:t>
            </a:r>
          </a:p>
          <a:p>
            <a:pPr marL="914400" lvl="1" indent="-457200">
              <a:buFont typeface="+mj-lt"/>
              <a:buAutoNum type="alphaUcPeriod"/>
            </a:pPr>
            <a:r>
              <a:rPr lang="en-US" altLang="zh-CN" dirty="0" err="1"/>
              <a:t>i</a:t>
            </a:r>
            <a:r>
              <a:rPr lang="en-US" altLang="zh-CN" dirty="0"/>
              <a:t>=5,j=0</a:t>
            </a:r>
          </a:p>
          <a:p>
            <a:pPr marL="914400" lvl="1" indent="-457200">
              <a:buFont typeface="+mj-lt"/>
              <a:buAutoNum type="alphaUcPeriod"/>
            </a:pPr>
            <a:r>
              <a:rPr lang="en-US" altLang="zh-CN" dirty="0" err="1">
                <a:solidFill>
                  <a:srgbClr val="00B050"/>
                </a:solidFill>
              </a:rPr>
              <a:t>i</a:t>
            </a:r>
            <a:r>
              <a:rPr lang="en-US" altLang="zh-CN" dirty="0">
                <a:solidFill>
                  <a:srgbClr val="00B050"/>
                </a:solidFill>
              </a:rPr>
              <a:t>=5,j=2</a:t>
            </a:r>
          </a:p>
          <a:p>
            <a:pPr marL="914400" lvl="1" indent="-457200">
              <a:buFont typeface="+mj-lt"/>
              <a:buAutoNum type="alphaUcPeriod"/>
            </a:pPr>
            <a:r>
              <a:rPr lang="en-US" altLang="zh-CN" dirty="0" err="1"/>
              <a:t>i</a:t>
            </a:r>
            <a:r>
              <a:rPr lang="en-US" altLang="zh-CN" dirty="0"/>
              <a:t>=6,j=2</a:t>
            </a:r>
            <a:endParaRPr lang="zh-CN" altLang="en-US" dirty="0"/>
          </a:p>
        </p:txBody>
      </p:sp>
    </p:spTree>
    <p:extLst>
      <p:ext uri="{BB962C8B-B14F-4D97-AF65-F5344CB8AC3E}">
        <p14:creationId xmlns:p14="http://schemas.microsoft.com/office/powerpoint/2010/main" val="49549480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07179" y="1447800"/>
            <a:ext cx="9184042" cy="5029200"/>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87129" y="1447800"/>
            <a:ext cx="10024142" cy="5029200"/>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树的常考性质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59497" y="1504646"/>
            <a:ext cx="9479406" cy="4915508"/>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并查集的操作和改进</a:t>
            </a:r>
          </a:p>
        </p:txBody>
      </p:sp>
      <p:sp>
        <p:nvSpPr>
          <p:cNvPr id="3" name="内容占位符 2"/>
          <p:cNvSpPr>
            <a:spLocks noGrp="1"/>
          </p:cNvSpPr>
          <p:nvPr>
            <p:ph idx="1"/>
          </p:nvPr>
        </p:nvSpPr>
        <p:spPr/>
        <p:txBody>
          <a:bodyPr/>
          <a:lstStyle/>
          <a:p>
            <a:r>
              <a:rPr lang="zh-CN" altLang="en-US" sz="3200" dirty="0"/>
              <a:t>改进的方法</a:t>
            </a:r>
          </a:p>
          <a:p>
            <a:pPr lvl="1"/>
            <a:r>
              <a:rPr lang="zh-CN" altLang="en-US" sz="2800" dirty="0"/>
              <a:t>按树的结点个数合并</a:t>
            </a:r>
          </a:p>
          <a:p>
            <a:pPr lvl="1"/>
            <a:r>
              <a:rPr lang="zh-CN" altLang="en-US" sz="2800" dirty="0"/>
              <a:t>按树的高度合并</a:t>
            </a:r>
          </a:p>
          <a:p>
            <a:pPr lvl="1"/>
            <a:r>
              <a:rPr lang="zh-CN" altLang="en-US" sz="2800" dirty="0"/>
              <a:t>压缩元素的路径长度</a:t>
            </a:r>
          </a:p>
          <a:p>
            <a:endParaRPr lang="zh-CN" altLang="en-US" sz="3200"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3" name="内容占位符 2"/>
          <p:cNvSpPr>
            <a:spLocks noGrp="1"/>
          </p:cNvSpPr>
          <p:nvPr>
            <p:ph idx="1"/>
          </p:nvPr>
        </p:nvSpPr>
        <p:spPr/>
        <p:txBody>
          <a:bodyPr/>
          <a:lstStyle/>
          <a:p>
            <a:r>
              <a:rPr lang="zh-CN" altLang="en-US" dirty="0"/>
              <a:t>采用把结点少的树合并到结点多的树的优化策略，若合并后的树中有</a:t>
            </a:r>
            <a:r>
              <a:rPr lang="en-US" altLang="zh-CN" dirty="0"/>
              <a:t>n</a:t>
            </a:r>
            <a:r>
              <a:rPr lang="zh-CN" altLang="en-US" dirty="0"/>
              <a:t>个结点，则其深度是</a:t>
            </a:r>
            <a:endParaRPr lang="en-US" altLang="zh-CN" dirty="0"/>
          </a:p>
          <a:p>
            <a:pPr marL="914400" lvl="1" indent="-457200">
              <a:buFont typeface="+mj-lt"/>
              <a:buAutoNum type="alphaUcPeriod"/>
            </a:pPr>
            <a:r>
              <a:rPr lang="en-US" altLang="zh-CN" dirty="0"/>
              <a:t>O(1)</a:t>
            </a:r>
          </a:p>
          <a:p>
            <a:pPr marL="914400" lvl="1" indent="-457200">
              <a:buFont typeface="+mj-lt"/>
              <a:buAutoNum type="alphaUcPeriod"/>
            </a:pPr>
            <a:r>
              <a:rPr lang="en-US" altLang="zh-CN" dirty="0"/>
              <a:t>O(log</a:t>
            </a:r>
            <a:r>
              <a:rPr lang="en-US" altLang="zh-CN" baseline="-25000" dirty="0"/>
              <a:t>2</a:t>
            </a:r>
            <a:r>
              <a:rPr lang="en-US" altLang="zh-CN" dirty="0"/>
              <a:t>n)</a:t>
            </a:r>
          </a:p>
          <a:p>
            <a:pPr marL="914400" lvl="1" indent="-457200">
              <a:buFont typeface="+mj-lt"/>
              <a:buAutoNum type="alphaUcPeriod"/>
            </a:pPr>
            <a:r>
              <a:rPr lang="en-US" altLang="zh-CN" dirty="0"/>
              <a:t>O(n)</a:t>
            </a:r>
          </a:p>
          <a:p>
            <a:pPr marL="914400" lvl="1" indent="-457200">
              <a:buFont typeface="+mj-lt"/>
              <a:buAutoNum type="alphaUcPeriod"/>
            </a:pPr>
            <a:r>
              <a:rPr lang="en-US" altLang="zh-CN" dirty="0"/>
              <a:t>O(nlog</a:t>
            </a:r>
            <a:r>
              <a:rPr lang="en-US" altLang="zh-CN" baseline="-25000" dirty="0"/>
              <a:t>2</a:t>
            </a:r>
            <a:r>
              <a:rPr lang="en-US" altLang="zh-CN" dirty="0"/>
              <a:t>n)</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547C23F-B010-47A4-83DD-0E81B2155903}"/>
                  </a:ext>
                </a:extLst>
              </p:cNvPr>
              <p:cNvSpPr/>
              <p:nvPr/>
            </p:nvSpPr>
            <p:spPr>
              <a:xfrm>
                <a:off x="1402656" y="4941168"/>
                <a:ext cx="9793088" cy="1200329"/>
              </a:xfrm>
              <a:prstGeom prst="rect">
                <a:avLst/>
              </a:prstGeom>
            </p:spPr>
            <p:txBody>
              <a:bodyPr wrap="square">
                <a:spAutoFit/>
              </a:bodyPr>
              <a:lstStyle/>
              <a:p>
                <a:r>
                  <a:rPr lang="zh-CN" altLang="en-US" sz="2400" dirty="0">
                    <a:solidFill>
                      <a:srgbClr val="00B050"/>
                    </a:solidFill>
                  </a:rPr>
                  <a:t>只有当某个结点所在的树</a:t>
                </a:r>
                <a:r>
                  <a:rPr lang="zh-CN" altLang="en-US" sz="2400" b="1" dirty="0">
                    <a:solidFill>
                      <a:srgbClr val="00B050"/>
                    </a:solidFill>
                  </a:rPr>
                  <a:t>规模至少翻倍</a:t>
                </a:r>
                <a:r>
                  <a:rPr lang="zh-CN" altLang="en-US" sz="2400" dirty="0">
                    <a:solidFill>
                      <a:srgbClr val="00B050"/>
                    </a:solidFill>
                  </a:rPr>
                  <a:t>时，它的深度才会增加 </a:t>
                </a:r>
                <a:r>
                  <a:rPr lang="en-US" altLang="zh-CN" sz="2400" dirty="0">
                    <a:solidFill>
                      <a:srgbClr val="00B050"/>
                    </a:solidFill>
                  </a:rPr>
                  <a:t>1</a:t>
                </a:r>
                <a:r>
                  <a:rPr lang="zh-CN" altLang="en-US" sz="2400" dirty="0">
                    <a:solidFill>
                      <a:srgbClr val="00B050"/>
                    </a:solidFill>
                  </a:rPr>
                  <a:t>；</a:t>
                </a:r>
                <a:endParaRPr lang="en-US" altLang="zh-CN" sz="2400" dirty="0">
                  <a:solidFill>
                    <a:srgbClr val="00B050"/>
                  </a:solidFill>
                </a:endParaRPr>
              </a:p>
              <a:p>
                <a:r>
                  <a:rPr lang="zh-CN" altLang="en-US" sz="2400" dirty="0">
                    <a:solidFill>
                      <a:srgbClr val="00B050"/>
                    </a:solidFill>
                  </a:rPr>
                  <a:t>一个结点的树规模从 </a:t>
                </a:r>
                <a:r>
                  <a:rPr lang="en-US" altLang="zh-CN" sz="2400" dirty="0">
                    <a:solidFill>
                      <a:srgbClr val="00B050"/>
                    </a:solidFill>
                  </a:rPr>
                  <a:t>1 </a:t>
                </a:r>
                <a:r>
                  <a:rPr lang="zh-CN" altLang="en-US" sz="2400" dirty="0">
                    <a:solidFill>
                      <a:srgbClr val="00B050"/>
                    </a:solidFill>
                  </a:rPr>
                  <a:t>增长到 𝑛，最多翻倍</a:t>
                </a:r>
                <a14:m>
                  <m:oMath xmlns:m="http://schemas.openxmlformats.org/officeDocument/2006/math">
                    <m:r>
                      <a:rPr lang="en-US" altLang="zh-CN" sz="2400" i="1" dirty="0" smtClean="0">
                        <a:solidFill>
                          <a:srgbClr val="00B050"/>
                        </a:solidFill>
                        <a:latin typeface="Cambria Math" panose="02040503050406030204" pitchFamily="18" charset="0"/>
                      </a:rPr>
                      <m:t>1→2→4→8→⋯→</m:t>
                    </m:r>
                    <m:r>
                      <a:rPr lang="zh-CN" altLang="en-US" sz="2400" i="1" dirty="0" smtClean="0">
                        <a:solidFill>
                          <a:srgbClr val="00B050"/>
                        </a:solidFill>
                        <a:latin typeface="Cambria Math" panose="02040503050406030204" pitchFamily="18" charset="0"/>
                      </a:rPr>
                      <m:t>𝑛</m:t>
                    </m:r>
                  </m:oMath>
                </a14:m>
                <a:endParaRPr lang="en-US" altLang="zh-CN" sz="2400" dirty="0">
                  <a:solidFill>
                    <a:srgbClr val="00B050"/>
                  </a:solidFill>
                </a:endParaRPr>
              </a:p>
              <a:p>
                <a:r>
                  <a:rPr lang="zh-CN" altLang="en-US" sz="2400" dirty="0">
                    <a:solidFill>
                      <a:srgbClr val="00B050"/>
                    </a:solidFill>
                  </a:rPr>
                  <a:t>翻倍次数不超过 </a:t>
                </a:r>
                <a14:m>
                  <m:oMath xmlns:m="http://schemas.openxmlformats.org/officeDocument/2006/math">
                    <m:func>
                      <m:funcPr>
                        <m:ctrlPr>
                          <a:rPr lang="en-US" altLang="zh-CN" sz="2400" b="0" i="1" dirty="0" smtClean="0">
                            <a:solidFill>
                              <a:srgbClr val="00B050"/>
                            </a:solidFill>
                            <a:latin typeface="Cambria Math" panose="02040503050406030204" pitchFamily="18" charset="0"/>
                          </a:rPr>
                        </m:ctrlPr>
                      </m:funcPr>
                      <m:fName>
                        <m:sSub>
                          <m:sSubPr>
                            <m:ctrlPr>
                              <a:rPr lang="en-US" altLang="zh-CN" sz="2400" b="0" i="1" dirty="0" smtClean="0">
                                <a:solidFill>
                                  <a:srgbClr val="00B050"/>
                                </a:solidFill>
                                <a:latin typeface="Cambria Math" panose="02040503050406030204" pitchFamily="18" charset="0"/>
                              </a:rPr>
                            </m:ctrlPr>
                          </m:sSubPr>
                          <m:e>
                            <m:r>
                              <m:rPr>
                                <m:sty m:val="p"/>
                              </m:rPr>
                              <a:rPr lang="en-US" altLang="zh-CN" sz="2400" i="0" dirty="0">
                                <a:solidFill>
                                  <a:srgbClr val="00B050"/>
                                </a:solidFill>
                                <a:latin typeface="Cambria Math" panose="02040503050406030204" pitchFamily="18" charset="0"/>
                              </a:rPr>
                              <m:t>log</m:t>
                            </m:r>
                          </m:e>
                          <m:sub>
                            <m:r>
                              <a:rPr lang="en-US" altLang="zh-CN" sz="2400" i="1" dirty="0">
                                <a:solidFill>
                                  <a:srgbClr val="00B050"/>
                                </a:solidFill>
                                <a:latin typeface="Cambria Math" panose="02040503050406030204" pitchFamily="18" charset="0"/>
                              </a:rPr>
                              <m:t>2</m:t>
                            </m:r>
                          </m:sub>
                        </m:sSub>
                      </m:fName>
                      <m:e>
                        <m:r>
                          <a:rPr lang="en-US" altLang="zh-CN" sz="2400" b="0" i="1" dirty="0" smtClean="0">
                            <a:solidFill>
                              <a:srgbClr val="00B050"/>
                            </a:solidFill>
                            <a:latin typeface="Cambria Math" panose="02040503050406030204" pitchFamily="18" charset="0"/>
                          </a:rPr>
                          <m:t>𝑛</m:t>
                        </m:r>
                      </m:e>
                    </m:func>
                  </m:oMath>
                </a14:m>
                <a:r>
                  <a:rPr lang="zh-CN" altLang="en-US" sz="2400" dirty="0">
                    <a:solidFill>
                      <a:srgbClr val="00B050"/>
                    </a:solidFill>
                  </a:rPr>
                  <a:t>，因此该结点的深度增长次数也不超过 </a:t>
                </a:r>
                <a14:m>
                  <m:oMath xmlns:m="http://schemas.openxmlformats.org/officeDocument/2006/math">
                    <m:func>
                      <m:funcPr>
                        <m:ctrlPr>
                          <a:rPr lang="en-US" altLang="zh-CN" sz="2400" i="1" dirty="0">
                            <a:solidFill>
                              <a:srgbClr val="00B050"/>
                            </a:solidFill>
                            <a:latin typeface="Cambria Math" panose="02040503050406030204" pitchFamily="18" charset="0"/>
                          </a:rPr>
                        </m:ctrlPr>
                      </m:funcPr>
                      <m:fName>
                        <m:sSub>
                          <m:sSubPr>
                            <m:ctrlPr>
                              <a:rPr lang="en-US" altLang="zh-CN" sz="2400" i="1" dirty="0">
                                <a:solidFill>
                                  <a:srgbClr val="00B050"/>
                                </a:solidFill>
                                <a:latin typeface="Cambria Math" panose="02040503050406030204" pitchFamily="18" charset="0"/>
                              </a:rPr>
                            </m:ctrlPr>
                          </m:sSubPr>
                          <m:e>
                            <m:r>
                              <m:rPr>
                                <m:sty m:val="p"/>
                              </m:rPr>
                              <a:rPr lang="en-US" altLang="zh-CN" sz="2400" dirty="0">
                                <a:solidFill>
                                  <a:srgbClr val="00B050"/>
                                </a:solidFill>
                                <a:latin typeface="Cambria Math" panose="02040503050406030204" pitchFamily="18" charset="0"/>
                              </a:rPr>
                              <m:t>log</m:t>
                            </m:r>
                          </m:e>
                          <m:sub>
                            <m:r>
                              <a:rPr lang="en-US" altLang="zh-CN" sz="2400" i="1" dirty="0">
                                <a:solidFill>
                                  <a:srgbClr val="00B050"/>
                                </a:solidFill>
                                <a:latin typeface="Cambria Math" panose="02040503050406030204" pitchFamily="18" charset="0"/>
                              </a:rPr>
                              <m:t>2</m:t>
                            </m:r>
                          </m:sub>
                        </m:sSub>
                      </m:fName>
                      <m:e>
                        <m:r>
                          <a:rPr lang="en-US" altLang="zh-CN" sz="2400" i="1" dirty="0">
                            <a:solidFill>
                              <a:srgbClr val="00B050"/>
                            </a:solidFill>
                            <a:latin typeface="Cambria Math" panose="02040503050406030204" pitchFamily="18" charset="0"/>
                          </a:rPr>
                          <m:t>𝑛</m:t>
                        </m:r>
                      </m:e>
                    </m:func>
                    <m:r>
                      <a:rPr lang="en-US" altLang="zh-CN" sz="2400" i="1" dirty="0">
                        <a:solidFill>
                          <a:srgbClr val="00B050"/>
                        </a:solidFill>
                        <a:latin typeface="Cambria Math" panose="02040503050406030204" pitchFamily="18" charset="0"/>
                      </a:rPr>
                      <m:t> </m:t>
                    </m:r>
                  </m:oMath>
                </a14:m>
                <a:r>
                  <a:rPr lang="zh-CN" altLang="en-US" sz="2400" dirty="0">
                    <a:solidFill>
                      <a:srgbClr val="00B050"/>
                    </a:solidFill>
                  </a:rPr>
                  <a:t>。</a:t>
                </a:r>
              </a:p>
            </p:txBody>
          </p:sp>
        </mc:Choice>
        <mc:Fallback xmlns="">
          <p:sp>
            <p:nvSpPr>
              <p:cNvPr id="5" name="矩形 4">
                <a:extLst>
                  <a:ext uri="{FF2B5EF4-FFF2-40B4-BE49-F238E27FC236}">
                    <a16:creationId xmlns:a16="http://schemas.microsoft.com/office/drawing/2014/main" id="{8547C23F-B010-47A4-83DD-0E81B2155903}"/>
                  </a:ext>
                </a:extLst>
              </p:cNvPr>
              <p:cNvSpPr>
                <a:spLocks noRot="1" noChangeAspect="1" noMove="1" noResize="1" noEditPoints="1" noAdjustHandles="1" noChangeArrowheads="1" noChangeShapeType="1" noTextEdit="1"/>
              </p:cNvSpPr>
              <p:nvPr/>
            </p:nvSpPr>
            <p:spPr>
              <a:xfrm>
                <a:off x="1402656" y="4941168"/>
                <a:ext cx="9793088" cy="1200329"/>
              </a:xfrm>
              <a:prstGeom prst="rect">
                <a:avLst/>
              </a:prstGeom>
              <a:blipFill>
                <a:blip r:embed="rId2"/>
                <a:stretch>
                  <a:fillRect l="-933" t="-5612" b="-9694"/>
                </a:stretch>
              </a:blipFill>
            </p:spPr>
            <p:txBody>
              <a:bodyPr/>
              <a:lstStyle/>
              <a:p>
                <a:r>
                  <a:rPr lang="zh-CN" altLang="en-US">
                    <a:noFill/>
                  </a:rPr>
                  <a:t> </a:t>
                </a:r>
              </a:p>
            </p:txBody>
          </p:sp>
        </mc:Fallback>
      </mc:AlternateContent>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图的基本概念</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26397" y="1484784"/>
            <a:ext cx="9945606" cy="4955232"/>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十字链表法</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343473" y="1552848"/>
            <a:ext cx="9911454" cy="4819104"/>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十字链表法的性能分析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74663" y="1556792"/>
            <a:ext cx="10049074" cy="4811216"/>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邻接多重表存储无向图</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903426" y="1556792"/>
            <a:ext cx="8873094" cy="4811216"/>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邻接多重表存储无向图</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852490" y="1556792"/>
            <a:ext cx="8924030" cy="48112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重点难点</a:t>
            </a:r>
          </a:p>
        </p:txBody>
      </p:sp>
      <p:sp>
        <p:nvSpPr>
          <p:cNvPr id="3" name="内容占位符 2"/>
          <p:cNvSpPr>
            <a:spLocks noGrp="1"/>
          </p:cNvSpPr>
          <p:nvPr>
            <p:ph sz="half" idx="1"/>
          </p:nvPr>
        </p:nvSpPr>
        <p:spPr/>
        <p:txBody>
          <a:bodyPr/>
          <a:lstStyle/>
          <a:p>
            <a:r>
              <a:rPr lang="zh-CN" altLang="en-US" dirty="0"/>
              <a:t>概念</a:t>
            </a:r>
            <a:endParaRPr lang="en-US" altLang="zh-CN" dirty="0"/>
          </a:p>
          <a:p>
            <a:pPr lvl="1"/>
            <a:r>
              <a:rPr lang="zh-CN" altLang="en-US" dirty="0"/>
              <a:t>时间复杂度</a:t>
            </a:r>
            <a:endParaRPr lang="en-US" altLang="zh-CN" dirty="0"/>
          </a:p>
          <a:p>
            <a:endParaRPr lang="zh-CN" altLang="en-US" dirty="0"/>
          </a:p>
        </p:txBody>
      </p:sp>
      <p:sp>
        <p:nvSpPr>
          <p:cNvPr id="4" name="内容占位符 3"/>
          <p:cNvSpPr>
            <a:spLocks noGrp="1"/>
          </p:cNvSpPr>
          <p:nvPr>
            <p:ph sz="half" idx="2"/>
          </p:nvPr>
        </p:nvSpPr>
        <p:spPr/>
        <p:txBody>
          <a:bodyPr/>
          <a:lstStyle/>
          <a:p>
            <a:r>
              <a:rPr lang="zh-CN" altLang="en-US" dirty="0"/>
              <a:t>线性表</a:t>
            </a:r>
            <a:endParaRPr lang="en-US" altLang="zh-CN" dirty="0"/>
          </a:p>
          <a:p>
            <a:pPr lvl="1"/>
            <a:r>
              <a:rPr lang="zh-CN" altLang="en-US" dirty="0"/>
              <a:t>链表操作</a:t>
            </a:r>
            <a:endParaRPr lang="en-US" altLang="zh-CN" dirty="0"/>
          </a:p>
          <a:p>
            <a:pPr lvl="1"/>
            <a:r>
              <a:rPr lang="zh-CN" altLang="en-US" dirty="0"/>
              <a:t>栈的概念和应用</a:t>
            </a:r>
            <a:endParaRPr lang="en-US" altLang="zh-CN" dirty="0"/>
          </a:p>
          <a:p>
            <a:pPr lvl="1"/>
            <a:r>
              <a:rPr lang="zh-CN" altLang="en-US" dirty="0"/>
              <a:t>环形队列</a:t>
            </a:r>
            <a:endParaRPr lang="en-US" altLang="zh-CN" dirty="0"/>
          </a:p>
          <a:p>
            <a:pPr lvl="1"/>
            <a:r>
              <a:rPr lang="zh-CN" altLang="en-US" dirty="0"/>
              <a:t>特殊矩阵存储</a:t>
            </a:r>
            <a:endParaRPr lang="en-US" altLang="zh-CN" dirty="0"/>
          </a:p>
          <a:p>
            <a:pPr lvl="1"/>
            <a:r>
              <a:rPr lang="zh-CN" altLang="en-US" dirty="0"/>
              <a:t>串的匹配</a:t>
            </a:r>
            <a:endParaRPr lang="en-US" altLang="zh-CN" dirty="0"/>
          </a:p>
          <a:p>
            <a:pPr lvl="1"/>
            <a:r>
              <a:rPr lang="zh-CN" altLang="en-US" dirty="0"/>
              <a:t>广义表</a:t>
            </a:r>
            <a:r>
              <a:rPr lang="en-US" altLang="zh-CN" dirty="0"/>
              <a:t>*</a:t>
            </a:r>
          </a:p>
        </p:txBody>
      </p:sp>
    </p:spTree>
    <p:extLst>
      <p:ext uri="{BB962C8B-B14F-4D97-AF65-F5344CB8AC3E}">
        <p14:creationId xmlns:p14="http://schemas.microsoft.com/office/powerpoint/2010/main" val="1273227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KMP</a:t>
            </a:r>
            <a:r>
              <a:rPr lang="zh-CN" altLang="en-US" dirty="0"/>
              <a:t>算法</a:t>
            </a:r>
            <a:r>
              <a:rPr lang="zh-CN" altLang="en-US" dirty="0">
                <a:solidFill>
                  <a:srgbClr val="00B050"/>
                </a:solidFill>
              </a:rPr>
              <a:t>（</a:t>
            </a:r>
            <a:r>
              <a:rPr lang="en-US" altLang="zh-CN" dirty="0">
                <a:solidFill>
                  <a:srgbClr val="00B050"/>
                </a:solidFill>
              </a:rPr>
              <a:t>2024</a:t>
            </a:r>
            <a:r>
              <a:rPr lang="zh-CN" altLang="en-US" dirty="0">
                <a:solidFill>
                  <a:srgbClr val="00B050"/>
                </a:solidFill>
              </a:rPr>
              <a:t>期末）</a:t>
            </a:r>
          </a:p>
        </p:txBody>
      </p:sp>
      <p:sp>
        <p:nvSpPr>
          <p:cNvPr id="3" name="内容占位符 2"/>
          <p:cNvSpPr>
            <a:spLocks noGrp="1"/>
          </p:cNvSpPr>
          <p:nvPr>
            <p:ph idx="1"/>
          </p:nvPr>
        </p:nvSpPr>
        <p:spPr/>
        <p:txBody>
          <a:bodyPr/>
          <a:lstStyle/>
          <a:p>
            <a:r>
              <a:rPr lang="zh-CN" altLang="en-US" dirty="0"/>
              <a:t>已知字符串</a:t>
            </a:r>
            <a:r>
              <a:rPr lang="en-US" altLang="zh-CN" dirty="0"/>
              <a:t>S</a:t>
            </a:r>
            <a:r>
              <a:rPr lang="zh-CN" altLang="en-US" dirty="0"/>
              <a:t>为</a:t>
            </a:r>
            <a:r>
              <a:rPr lang="en-US" altLang="zh-CN" dirty="0"/>
              <a:t>”</a:t>
            </a:r>
            <a:r>
              <a:rPr lang="en-US" altLang="zh-CN" dirty="0" err="1"/>
              <a:t>abaabaabcabaabc</a:t>
            </a:r>
            <a:r>
              <a:rPr lang="en-US" altLang="zh-CN" dirty="0"/>
              <a:t>”</a:t>
            </a:r>
            <a:r>
              <a:rPr lang="zh-CN" altLang="en-US" dirty="0"/>
              <a:t>，模式串</a:t>
            </a:r>
            <a:r>
              <a:rPr lang="en-US" altLang="zh-CN" dirty="0"/>
              <a:t>t</a:t>
            </a:r>
            <a:r>
              <a:rPr lang="zh-CN" altLang="en-US" dirty="0"/>
              <a:t>为</a:t>
            </a:r>
            <a:r>
              <a:rPr lang="en-US" altLang="zh-CN" dirty="0"/>
              <a:t>”</a:t>
            </a:r>
            <a:r>
              <a:rPr lang="en-US" altLang="zh-CN" dirty="0" err="1"/>
              <a:t>abaabc</a:t>
            </a:r>
            <a:r>
              <a:rPr lang="en-US" altLang="zh-CN" dirty="0"/>
              <a:t>”</a:t>
            </a:r>
            <a:r>
              <a:rPr lang="zh-CN" altLang="en-US" dirty="0"/>
              <a:t>。采用</a:t>
            </a:r>
            <a:r>
              <a:rPr lang="en-US" altLang="zh-CN" dirty="0"/>
              <a:t>KMP</a:t>
            </a:r>
            <a:r>
              <a:rPr lang="zh-CN" altLang="en-US" dirty="0"/>
              <a:t>算法进行匹配，到匹配成功时为止，在匹配过程中进行的单个字符间比较次数是（）。</a:t>
            </a:r>
            <a:endParaRPr lang="en-US" altLang="zh-CN" dirty="0"/>
          </a:p>
          <a:p>
            <a:pPr marL="914400" lvl="1" indent="-457200">
              <a:buFont typeface="+mj-lt"/>
              <a:buAutoNum type="alphaUcPeriod"/>
            </a:pPr>
            <a:r>
              <a:rPr lang="en-US" altLang="zh-CN" dirty="0"/>
              <a:t>9</a:t>
            </a:r>
          </a:p>
          <a:p>
            <a:pPr marL="914400" lvl="1" indent="-457200">
              <a:buFont typeface="+mj-lt"/>
              <a:buAutoNum type="alphaUcPeriod"/>
            </a:pPr>
            <a:r>
              <a:rPr lang="en-US" altLang="zh-CN" dirty="0">
                <a:solidFill>
                  <a:srgbClr val="00B050"/>
                </a:solidFill>
              </a:rPr>
              <a:t>10</a:t>
            </a:r>
          </a:p>
          <a:p>
            <a:pPr marL="914400" lvl="1" indent="-457200">
              <a:buFont typeface="+mj-lt"/>
              <a:buAutoNum type="alphaUcPeriod"/>
            </a:pPr>
            <a:r>
              <a:rPr lang="en-US" altLang="zh-CN" dirty="0"/>
              <a:t>12</a:t>
            </a:r>
          </a:p>
          <a:p>
            <a:pPr marL="914400" lvl="1" indent="-457200">
              <a:buFont typeface="+mj-lt"/>
              <a:buAutoNum type="alphaUcPeriod"/>
            </a:pPr>
            <a:r>
              <a:rPr lang="en-US" altLang="zh-CN" dirty="0"/>
              <a:t>15</a:t>
            </a:r>
          </a:p>
          <a:p>
            <a:pPr marL="914400" lvl="1" indent="-457200">
              <a:buFont typeface="+mj-lt"/>
              <a:buAutoNum type="alphaUcPeriod"/>
            </a:pPr>
            <a:endParaRPr lang="en-US" altLang="zh-CN" dirty="0"/>
          </a:p>
          <a:p>
            <a:pPr marL="514350" indent="-457200"/>
            <a:r>
              <a:rPr lang="en-US" altLang="zh-CN" dirty="0" err="1">
                <a:solidFill>
                  <a:srgbClr val="00B050"/>
                </a:solidFill>
              </a:rPr>
              <a:t>abaab</a:t>
            </a:r>
            <a:r>
              <a:rPr lang="en-US" altLang="zh-CN" dirty="0">
                <a:solidFill>
                  <a:srgbClr val="00B050"/>
                </a:solidFill>
              </a:rPr>
              <a:t> a</a:t>
            </a:r>
            <a:r>
              <a:rPr lang="zh-CN" altLang="en-US" dirty="0">
                <a:solidFill>
                  <a:srgbClr val="00B050"/>
                </a:solidFill>
              </a:rPr>
              <a:t>失配 </a:t>
            </a:r>
            <a:r>
              <a:rPr lang="en-US" altLang="zh-CN" dirty="0">
                <a:solidFill>
                  <a:srgbClr val="00B050"/>
                </a:solidFill>
              </a:rPr>
              <a:t>a </a:t>
            </a:r>
            <a:r>
              <a:rPr lang="en-US" altLang="zh-CN" dirty="0" err="1">
                <a:solidFill>
                  <a:srgbClr val="00B050"/>
                </a:solidFill>
              </a:rPr>
              <a:t>abc</a:t>
            </a:r>
            <a:endParaRPr lang="zh-CN" altLang="en-US" dirty="0">
              <a:solidFill>
                <a:srgbClr val="00B050"/>
              </a:solidFill>
            </a:endParaRPr>
          </a:p>
        </p:txBody>
      </p:sp>
    </p:spTree>
    <p:extLst>
      <p:ext uri="{BB962C8B-B14F-4D97-AF65-F5344CB8AC3E}">
        <p14:creationId xmlns:p14="http://schemas.microsoft.com/office/powerpoint/2010/main" val="132121500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邻接多重表存储无向图</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83432" y="1642205"/>
            <a:ext cx="10631536" cy="4640390"/>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AutoShape 2"/>
          <p:cNvSpPr>
            <a:spLocks noGrp="1" noChangeArrowheads="1"/>
          </p:cNvSpPr>
          <p:nvPr>
            <p:ph type="title"/>
          </p:nvPr>
        </p:nvSpPr>
        <p:spPr/>
        <p:txBody>
          <a:bodyPr/>
          <a:lstStyle/>
          <a:p>
            <a:r>
              <a:rPr lang="zh-CN" altLang="en-US" b="1" dirty="0">
                <a:solidFill>
                  <a:srgbClr val="FF0066"/>
                </a:solidFill>
              </a:rPr>
              <a:t>图的遍历</a:t>
            </a:r>
            <a:endParaRPr lang="en-US" altLang="zh-CN" b="1" dirty="0">
              <a:solidFill>
                <a:srgbClr val="FF0066"/>
              </a:solidFill>
            </a:endParaRPr>
          </a:p>
        </p:txBody>
      </p:sp>
      <p:sp>
        <p:nvSpPr>
          <p:cNvPr id="108547" name="Rectangle 3"/>
          <p:cNvSpPr>
            <a:spLocks noGrp="1" noChangeArrowheads="1"/>
          </p:cNvSpPr>
          <p:nvPr>
            <p:ph idx="1"/>
          </p:nvPr>
        </p:nvSpPr>
        <p:spPr/>
        <p:txBody>
          <a:bodyPr/>
          <a:lstStyle/>
          <a:p>
            <a:r>
              <a:rPr lang="zh-CN" altLang="en-US" dirty="0"/>
              <a:t>对于</a:t>
            </a:r>
            <a:r>
              <a:rPr lang="zh-CN" altLang="en-US" b="1" dirty="0">
                <a:solidFill>
                  <a:srgbClr val="FF0066"/>
                </a:solidFill>
              </a:rPr>
              <a:t>深度优先遍历</a:t>
            </a:r>
            <a:r>
              <a:rPr lang="zh-CN" altLang="en-US" dirty="0"/>
              <a:t>，顶点集合是一个</a:t>
            </a:r>
            <a:r>
              <a:rPr lang="zh-CN" altLang="en-US" b="1" dirty="0">
                <a:solidFill>
                  <a:srgbClr val="FF0066"/>
                </a:solidFill>
              </a:rPr>
              <a:t>栈</a:t>
            </a:r>
            <a:r>
              <a:rPr lang="zh-CN" altLang="en-US" dirty="0"/>
              <a:t>类型集合</a:t>
            </a:r>
          </a:p>
          <a:p>
            <a:pPr lvl="1"/>
            <a:r>
              <a:rPr lang="zh-CN" altLang="en-US" dirty="0"/>
              <a:t>其最优先元素为栈顶元素</a:t>
            </a:r>
          </a:p>
          <a:p>
            <a:pPr lvl="1"/>
            <a:r>
              <a:rPr lang="zh-CN" altLang="en-US" dirty="0"/>
              <a:t>也可以使用递归方法</a:t>
            </a:r>
          </a:p>
          <a:p>
            <a:endParaRPr lang="zh-CN" altLang="en-US" dirty="0"/>
          </a:p>
          <a:p>
            <a:r>
              <a:rPr lang="zh-CN" altLang="en-US" dirty="0"/>
              <a:t>对于</a:t>
            </a:r>
            <a:r>
              <a:rPr lang="zh-CN" altLang="en-US" b="1" dirty="0">
                <a:solidFill>
                  <a:srgbClr val="FF0066"/>
                </a:solidFill>
              </a:rPr>
              <a:t>广度优先遍历</a:t>
            </a:r>
            <a:r>
              <a:rPr lang="zh-CN" altLang="en-US" dirty="0"/>
              <a:t>，顶点集合为一个</a:t>
            </a:r>
            <a:r>
              <a:rPr lang="zh-CN" altLang="en-US" b="1" dirty="0">
                <a:solidFill>
                  <a:srgbClr val="FF0066"/>
                </a:solidFill>
              </a:rPr>
              <a:t>队列</a:t>
            </a:r>
            <a:r>
              <a:rPr lang="zh-CN" altLang="en-US" dirty="0"/>
              <a:t>类型集合</a:t>
            </a:r>
          </a:p>
          <a:p>
            <a:pPr lvl="1"/>
            <a:r>
              <a:rPr lang="zh-CN" altLang="en-US" dirty="0"/>
              <a:t>其最优先元素为队列最前元素</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AutoShape 2"/>
          <p:cNvSpPr>
            <a:spLocks noGrp="1" noChangeArrowheads="1"/>
          </p:cNvSpPr>
          <p:nvPr>
            <p:ph type="title"/>
          </p:nvPr>
        </p:nvSpPr>
        <p:spPr/>
        <p:txBody>
          <a:bodyPr/>
          <a:lstStyle/>
          <a:p>
            <a:r>
              <a:rPr lang="zh-CN" altLang="en-US" b="1" dirty="0">
                <a:solidFill>
                  <a:srgbClr val="FF0066"/>
                </a:solidFill>
              </a:rPr>
              <a:t>最小生成树算法</a:t>
            </a:r>
            <a:endParaRPr lang="en-US" altLang="zh-CN" b="1" dirty="0">
              <a:solidFill>
                <a:srgbClr val="FF0066"/>
              </a:solidFill>
            </a:endParaRPr>
          </a:p>
        </p:txBody>
      </p:sp>
      <p:sp>
        <p:nvSpPr>
          <p:cNvPr id="689155" name="Rectangle 3"/>
          <p:cNvSpPr>
            <a:spLocks noGrp="1" noChangeArrowheads="1"/>
          </p:cNvSpPr>
          <p:nvPr>
            <p:ph type="body" idx="1"/>
          </p:nvPr>
        </p:nvSpPr>
        <p:spPr/>
        <p:txBody>
          <a:bodyPr/>
          <a:lstStyle/>
          <a:p>
            <a:r>
              <a:rPr lang="zh-CN" altLang="en-US" dirty="0"/>
              <a:t>两种算法</a:t>
            </a:r>
            <a:endParaRPr lang="en-US" altLang="zh-CN" dirty="0"/>
          </a:p>
          <a:p>
            <a:pPr lvl="1"/>
            <a:r>
              <a:rPr lang="en-US" altLang="zh-CN" b="1" dirty="0"/>
              <a:t>Prim</a:t>
            </a:r>
            <a:r>
              <a:rPr lang="zh-CN" altLang="en-US" b="1" dirty="0"/>
              <a:t>算法</a:t>
            </a:r>
            <a:endParaRPr lang="en-US" altLang="zh-CN" b="1" dirty="0"/>
          </a:p>
          <a:p>
            <a:pPr lvl="2"/>
            <a:r>
              <a:rPr lang="zh-CN" altLang="en-US" dirty="0"/>
              <a:t>逐步增长的方式建成一棵树</a:t>
            </a:r>
          </a:p>
          <a:p>
            <a:pPr lvl="2"/>
            <a:r>
              <a:rPr lang="zh-CN" altLang="en-US" dirty="0"/>
              <a:t>每次挑选一条代价最小且不会构成回路的边加入正在建造的</a:t>
            </a:r>
            <a:r>
              <a:rPr lang="en-US" altLang="zh-CN" dirty="0"/>
              <a:t>MST</a:t>
            </a:r>
            <a:r>
              <a:rPr lang="zh-CN" altLang="en-US" dirty="0"/>
              <a:t>树</a:t>
            </a:r>
          </a:p>
          <a:p>
            <a:pPr lvl="1"/>
            <a:r>
              <a:rPr lang="en-US" altLang="zh-CN" b="1" dirty="0" err="1"/>
              <a:t>Kruskal</a:t>
            </a:r>
            <a:r>
              <a:rPr lang="zh-CN" altLang="en-US" b="1" dirty="0"/>
              <a:t>算法</a:t>
            </a:r>
            <a:r>
              <a:rPr lang="en-US" altLang="zh-CN" b="1" dirty="0"/>
              <a:t> </a:t>
            </a:r>
          </a:p>
          <a:p>
            <a:pPr lvl="2"/>
            <a:r>
              <a:rPr lang="zh-CN" altLang="en-US" dirty="0"/>
              <a:t>先建造一个最小代价边构成的森林，最后合并为一棵树</a:t>
            </a:r>
          </a:p>
          <a:p>
            <a:pPr lvl="2"/>
            <a:r>
              <a:rPr lang="zh-CN" altLang="en-US" dirty="0"/>
              <a:t>每次挑选顶点落在图中不同连通分量上且不会构成回路的代价最小的边，直至树建成</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两种算法比较</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0" y="1923659"/>
            <a:ext cx="10972800" cy="4077482"/>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66"/>
                </a:solidFill>
              </a:rPr>
              <a:t>Floyd</a:t>
            </a:r>
            <a:r>
              <a:rPr lang="zh-CN" altLang="en-US" b="1" dirty="0">
                <a:solidFill>
                  <a:srgbClr val="FF0066"/>
                </a:solidFill>
              </a:rPr>
              <a:t>算法核心代码</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51200" y="1447800"/>
            <a:ext cx="10296000" cy="5029200"/>
          </a:xfrm>
          <a:prstGeom prst="rect">
            <a:avLst/>
          </a:prstGeom>
        </p:spPr>
      </p:pic>
    </p:spTree>
    <p:extLst>
      <p:ext uri="{BB962C8B-B14F-4D97-AF65-F5344CB8AC3E}">
        <p14:creationId xmlns:p14="http://schemas.microsoft.com/office/powerpoint/2010/main" val="7483426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66"/>
                </a:solidFill>
              </a:rPr>
              <a:t>AOV</a:t>
            </a:r>
            <a:r>
              <a:rPr lang="zh-CN" altLang="en-US" b="1" dirty="0">
                <a:solidFill>
                  <a:srgbClr val="FF0066"/>
                </a:solidFill>
              </a:rPr>
              <a:t>网的定义</a:t>
            </a:r>
          </a:p>
        </p:txBody>
      </p:sp>
      <p:sp>
        <p:nvSpPr>
          <p:cNvPr id="3" name="内容占位符 2"/>
          <p:cNvSpPr>
            <a:spLocks noGrp="1"/>
          </p:cNvSpPr>
          <p:nvPr>
            <p:ph idx="1"/>
          </p:nvPr>
        </p:nvSpPr>
        <p:spPr/>
        <p:txBody>
          <a:bodyPr/>
          <a:lstStyle/>
          <a:p>
            <a:r>
              <a:rPr lang="en-US" altLang="zh-CN" dirty="0"/>
              <a:t>Activity On Vertex Network</a:t>
            </a:r>
            <a:r>
              <a:rPr lang="zh-CN" altLang="en-US" dirty="0"/>
              <a:t>，用顶点表示活动的网</a:t>
            </a:r>
            <a:endParaRPr lang="en-US" altLang="zh-CN" dirty="0"/>
          </a:p>
          <a:p>
            <a:pPr lvl="1"/>
            <a:r>
              <a:rPr lang="zh-CN" altLang="en-US" dirty="0"/>
              <a:t>一般是用</a:t>
            </a:r>
            <a:r>
              <a:rPr lang="en-US" altLang="zh-CN" dirty="0"/>
              <a:t>DAG</a:t>
            </a:r>
            <a:r>
              <a:rPr lang="zh-CN" altLang="en-US" dirty="0"/>
              <a:t>表示一个工程，其中顶点表示活动，有向边</a:t>
            </a:r>
            <a:r>
              <a:rPr lang="en-US" altLang="zh-CN" dirty="0"/>
              <a:t>&lt;V</a:t>
            </a:r>
            <a:r>
              <a:rPr lang="en-US" altLang="zh-CN" baseline="-25000" dirty="0"/>
              <a:t>i</a:t>
            </a:r>
            <a:r>
              <a:rPr lang="en-US" altLang="zh-CN" dirty="0"/>
              <a:t>, </a:t>
            </a:r>
            <a:r>
              <a:rPr lang="en-US" altLang="zh-CN" dirty="0" err="1"/>
              <a:t>V</a:t>
            </a:r>
            <a:r>
              <a:rPr lang="en-US" altLang="zh-CN" baseline="-25000" dirty="0" err="1"/>
              <a:t>j</a:t>
            </a:r>
            <a:r>
              <a:rPr lang="en-US" altLang="zh-CN" dirty="0"/>
              <a:t>&gt;</a:t>
            </a:r>
            <a:r>
              <a:rPr lang="zh-CN" altLang="en-US" dirty="0"/>
              <a:t>表示活动</a:t>
            </a:r>
            <a:r>
              <a:rPr lang="en-US" altLang="zh-CN" dirty="0"/>
              <a:t>V</a:t>
            </a:r>
            <a:r>
              <a:rPr lang="en-US" altLang="zh-CN" baseline="-25000" dirty="0"/>
              <a:t>i</a:t>
            </a:r>
            <a:r>
              <a:rPr lang="zh-CN" altLang="en-US" dirty="0"/>
              <a:t>必须先于活动</a:t>
            </a:r>
            <a:r>
              <a:rPr lang="en-US" altLang="zh-CN" dirty="0" err="1"/>
              <a:t>V</a:t>
            </a:r>
            <a:r>
              <a:rPr lang="en-US" altLang="zh-CN" baseline="-25000" dirty="0" err="1"/>
              <a:t>j</a:t>
            </a:r>
            <a:r>
              <a:rPr lang="zh-CN" altLang="en-US" dirty="0"/>
              <a:t>进行</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1037060" y="3284984"/>
            <a:ext cx="5137968" cy="3115520"/>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6096000" y="3429000"/>
            <a:ext cx="5753620" cy="2590800"/>
          </a:xfrm>
          <a:prstGeom prst="rect">
            <a:avLst/>
          </a:prstGeom>
        </p:spPr>
      </p:pic>
    </p:spTree>
    <p:extLst>
      <p:ext uri="{BB962C8B-B14F-4D97-AF65-F5344CB8AC3E}">
        <p14:creationId xmlns:p14="http://schemas.microsoft.com/office/powerpoint/2010/main" val="33532990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拓扑排序的实现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004603" y="1447800"/>
            <a:ext cx="8589194" cy="5029200"/>
          </a:xfrm>
          <a:prstGeom prst="rect">
            <a:avLst/>
          </a:prstGeom>
        </p:spPr>
      </p:pic>
    </p:spTree>
    <p:extLst>
      <p:ext uri="{BB962C8B-B14F-4D97-AF65-F5344CB8AC3E}">
        <p14:creationId xmlns:p14="http://schemas.microsoft.com/office/powerpoint/2010/main" val="295977110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拓扑排序的实现</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117600" y="2807855"/>
            <a:ext cx="5080000" cy="2309090"/>
          </a:xfrm>
          <a:prstGeom prst="rect">
            <a:avLst/>
          </a:prstGeom>
        </p:spPr>
      </p:pic>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2371762"/>
            <a:ext cx="5080000" cy="3181275"/>
          </a:xfrm>
          <a:prstGeom prst="rect">
            <a:avLst/>
          </a:prstGeom>
        </p:spPr>
      </p:pic>
    </p:spTree>
    <p:extLst>
      <p:ext uri="{BB962C8B-B14F-4D97-AF65-F5344CB8AC3E}">
        <p14:creationId xmlns:p14="http://schemas.microsoft.com/office/powerpoint/2010/main" val="91757420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拓扑排序的实现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16938" y="1447800"/>
            <a:ext cx="9364524" cy="5029200"/>
          </a:xfrm>
          <a:prstGeom prst="rect">
            <a:avLst/>
          </a:prstGeom>
        </p:spPr>
      </p:pic>
    </p:spTree>
    <p:extLst>
      <p:ext uri="{BB962C8B-B14F-4D97-AF65-F5344CB8AC3E}">
        <p14:creationId xmlns:p14="http://schemas.microsoft.com/office/powerpoint/2010/main" val="148128501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逆拓扑排序的实现（</a:t>
            </a:r>
            <a:r>
              <a:rPr lang="en-US" altLang="zh-CN" b="1" dirty="0">
                <a:solidFill>
                  <a:srgbClr val="FF0066"/>
                </a:solidFill>
              </a:rPr>
              <a:t>DFS</a:t>
            </a:r>
            <a:r>
              <a:rPr lang="zh-CN" altLang="en-US" b="1" dirty="0">
                <a:solidFill>
                  <a:srgbClr val="FF0066"/>
                </a:solidFill>
              </a:rPr>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098560" y="1905000"/>
            <a:ext cx="8401280" cy="4114800"/>
          </a:xfrm>
          <a:prstGeom prst="rect">
            <a:avLst/>
          </a:prstGeom>
        </p:spPr>
      </p:pic>
    </p:spTree>
    <p:extLst>
      <p:ext uri="{BB962C8B-B14F-4D97-AF65-F5344CB8AC3E}">
        <p14:creationId xmlns:p14="http://schemas.microsoft.com/office/powerpoint/2010/main" val="322069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a:t>
            </a:r>
          </a:p>
        </p:txBody>
      </p:sp>
      <p:sp>
        <p:nvSpPr>
          <p:cNvPr id="3" name="内容占位符 2"/>
          <p:cNvSpPr>
            <a:spLocks noGrp="1"/>
          </p:cNvSpPr>
          <p:nvPr>
            <p:ph sz="half" idx="1"/>
          </p:nvPr>
        </p:nvSpPr>
        <p:spPr/>
        <p:txBody>
          <a:bodyPr/>
          <a:lstStyle/>
          <a:p>
            <a:r>
              <a:rPr lang="zh-CN" altLang="en-US" dirty="0"/>
              <a:t>在一棵度为</a:t>
            </a:r>
            <a:r>
              <a:rPr lang="en-US" altLang="zh-CN" dirty="0"/>
              <a:t>4</a:t>
            </a:r>
            <a:r>
              <a:rPr lang="zh-CN" altLang="en-US" dirty="0"/>
              <a:t>的树</a:t>
            </a:r>
            <a:r>
              <a:rPr lang="en-US" altLang="zh-CN" dirty="0"/>
              <a:t>T</a:t>
            </a:r>
            <a:r>
              <a:rPr lang="zh-CN" altLang="en-US" dirty="0"/>
              <a:t>中，若有</a:t>
            </a:r>
            <a:r>
              <a:rPr lang="en-US" altLang="zh-CN" dirty="0"/>
              <a:t>20</a:t>
            </a:r>
            <a:r>
              <a:rPr lang="zh-CN" altLang="en-US" dirty="0"/>
              <a:t>个度为</a:t>
            </a:r>
            <a:r>
              <a:rPr lang="en-US" altLang="zh-CN" dirty="0"/>
              <a:t>4</a:t>
            </a:r>
            <a:r>
              <a:rPr lang="zh-CN" altLang="en-US" dirty="0"/>
              <a:t>的节点，</a:t>
            </a:r>
            <a:r>
              <a:rPr lang="en-US" altLang="zh-CN" dirty="0"/>
              <a:t>10</a:t>
            </a:r>
            <a:r>
              <a:rPr lang="zh-CN" altLang="en-US" dirty="0"/>
              <a:t>个度为</a:t>
            </a:r>
            <a:r>
              <a:rPr lang="en-US" altLang="zh-CN" dirty="0"/>
              <a:t>3</a:t>
            </a:r>
            <a:r>
              <a:rPr lang="zh-CN" altLang="en-US" dirty="0"/>
              <a:t>的节点，</a:t>
            </a:r>
            <a:r>
              <a:rPr lang="en-US" altLang="zh-CN" dirty="0"/>
              <a:t>1</a:t>
            </a:r>
            <a:r>
              <a:rPr lang="zh-CN" altLang="en-US" dirty="0"/>
              <a:t>个度为</a:t>
            </a:r>
            <a:r>
              <a:rPr lang="en-US" altLang="zh-CN" dirty="0"/>
              <a:t>2</a:t>
            </a:r>
            <a:r>
              <a:rPr lang="zh-CN" altLang="en-US" dirty="0"/>
              <a:t>的节点，</a:t>
            </a:r>
            <a:r>
              <a:rPr lang="en-US" altLang="zh-CN" dirty="0"/>
              <a:t>10</a:t>
            </a:r>
            <a:r>
              <a:rPr lang="zh-CN" altLang="en-US" dirty="0"/>
              <a:t>个度为</a:t>
            </a:r>
            <a:r>
              <a:rPr lang="en-US" altLang="zh-CN" dirty="0"/>
              <a:t>1</a:t>
            </a:r>
            <a:r>
              <a:rPr lang="zh-CN" altLang="en-US" dirty="0"/>
              <a:t>的节点，则树</a:t>
            </a:r>
            <a:r>
              <a:rPr lang="en-US" altLang="zh-CN" dirty="0"/>
              <a:t>T</a:t>
            </a:r>
            <a:r>
              <a:rPr lang="zh-CN" altLang="en-US" dirty="0"/>
              <a:t>的叶子节点个数为（）。</a:t>
            </a:r>
            <a:endParaRPr lang="en-US" altLang="zh-CN" dirty="0"/>
          </a:p>
          <a:p>
            <a:pPr marL="914400" lvl="1" indent="-457200">
              <a:buFont typeface="+mj-lt"/>
              <a:buAutoNum type="alphaUcPeriod"/>
            </a:pPr>
            <a:r>
              <a:rPr lang="en-US" altLang="zh-CN" dirty="0"/>
              <a:t>41</a:t>
            </a:r>
          </a:p>
          <a:p>
            <a:pPr marL="914400" lvl="1" indent="-457200">
              <a:buFont typeface="+mj-lt"/>
              <a:buAutoNum type="alphaUcPeriod"/>
            </a:pPr>
            <a:r>
              <a:rPr lang="en-US" altLang="zh-CN" dirty="0">
                <a:solidFill>
                  <a:srgbClr val="00B050"/>
                </a:solidFill>
              </a:rPr>
              <a:t>82</a:t>
            </a:r>
          </a:p>
          <a:p>
            <a:pPr marL="914400" lvl="1" indent="-457200">
              <a:buFont typeface="+mj-lt"/>
              <a:buAutoNum type="alphaUcPeriod"/>
            </a:pPr>
            <a:r>
              <a:rPr lang="en-US" altLang="zh-CN" dirty="0"/>
              <a:t>113</a:t>
            </a:r>
          </a:p>
          <a:p>
            <a:pPr marL="914400" lvl="1" indent="-457200">
              <a:buFont typeface="+mj-lt"/>
              <a:buAutoNum type="alphaUcPeriod"/>
            </a:pPr>
            <a:r>
              <a:rPr lang="en-US" altLang="zh-CN" dirty="0"/>
              <a:t>122</a:t>
            </a:r>
          </a:p>
          <a:p>
            <a:pPr marL="914400" lvl="1" indent="-457200">
              <a:buFont typeface="+mj-lt"/>
              <a:buAutoNum type="alphaUcPeriod"/>
            </a:pPr>
            <a:endParaRPr lang="en-US" altLang="zh-CN"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A7E066A4-CA11-446A-B83D-2E04886E0884}"/>
                  </a:ext>
                </a:extLst>
              </p:cNvPr>
              <p:cNvSpPr>
                <a:spLocks noGrp="1"/>
              </p:cNvSpPr>
              <p:nvPr>
                <p:ph sz="half" idx="2"/>
              </p:nvPr>
            </p:nvSpPr>
            <p:spPr/>
            <p:txBody>
              <a:bodyPr/>
              <a:lstStyle/>
              <a:p>
                <a:pPr marL="57150" indent="0">
                  <a:buNone/>
                </a:pPr>
                <a:r>
                  <a:rPr lang="zh-CN" altLang="en-US" sz="2400" dirty="0">
                    <a:solidFill>
                      <a:srgbClr val="00B050"/>
                    </a:solidFill>
                  </a:rPr>
                  <a:t>方法一：构造法；</a:t>
                </a:r>
                <a:endParaRPr lang="en-US" altLang="zh-CN" sz="2400" dirty="0">
                  <a:solidFill>
                    <a:srgbClr val="00B050"/>
                  </a:solidFill>
                </a:endParaRPr>
              </a:p>
              <a:p>
                <a:pPr marL="57150" indent="0">
                  <a:buNone/>
                </a:pPr>
                <a:r>
                  <a:rPr lang="zh-CN" altLang="en-US" sz="2400" dirty="0">
                    <a:solidFill>
                      <a:srgbClr val="00B050"/>
                    </a:solidFill>
                  </a:rPr>
                  <a:t>方法二：</a:t>
                </a:r>
                <a:endParaRPr lang="en-US" altLang="zh-CN" sz="2400" dirty="0">
                  <a:solidFill>
                    <a:srgbClr val="00B050"/>
                  </a:solidFill>
                </a:endParaRPr>
              </a:p>
              <a:p>
                <a:pPr marL="514350" indent="-457200"/>
                <a:r>
                  <a:rPr lang="zh-CN" altLang="en-US" sz="2400" b="1" dirty="0">
                    <a:solidFill>
                      <a:srgbClr val="FF0066"/>
                    </a:solidFill>
                  </a:rPr>
                  <a:t>所有结点的度之和</a:t>
                </a:r>
                <a:r>
                  <a:rPr lang="en-US" altLang="zh-CN" sz="2400" b="1" dirty="0">
                    <a:solidFill>
                      <a:srgbClr val="FF0066"/>
                    </a:solidFill>
                  </a:rPr>
                  <a:t>=</a:t>
                </a:r>
                <a:r>
                  <a:rPr lang="zh-CN" altLang="en-US" sz="2400" b="1" dirty="0">
                    <a:solidFill>
                      <a:srgbClr val="FF0066"/>
                    </a:solidFill>
                  </a:rPr>
                  <a:t>总结点数−</a:t>
                </a:r>
                <a:r>
                  <a:rPr lang="en-US" altLang="zh-CN" sz="2400" b="1" dirty="0">
                    <a:solidFill>
                      <a:srgbClr val="FF0066"/>
                    </a:solidFill>
                  </a:rPr>
                  <a:t>1</a:t>
                </a:r>
              </a:p>
              <a:p>
                <a:pPr marL="514350" indent="-457200"/>
                <a:r>
                  <a:rPr lang="zh-CN" altLang="en-US" sz="2400" dirty="0">
                    <a:solidFill>
                      <a:srgbClr val="00B050"/>
                    </a:solidFill>
                  </a:rPr>
                  <a:t>总结点数：</a:t>
                </a:r>
                <a14:m>
                  <m:oMath xmlns:m="http://schemas.openxmlformats.org/officeDocument/2006/math">
                    <m:r>
                      <a:rPr lang="zh-CN" altLang="en-US" sz="2400" i="1" dirty="0">
                        <a:solidFill>
                          <a:srgbClr val="00B050"/>
                        </a:solidFill>
                        <a:latin typeface="Cambria Math" panose="02040503050406030204" pitchFamily="18" charset="0"/>
                      </a:rPr>
                      <m:t>𝑛</m:t>
                    </m:r>
                    <m:r>
                      <a:rPr lang="en-US" altLang="zh-CN" sz="2400" i="1" dirty="0">
                        <a:solidFill>
                          <a:srgbClr val="00B050"/>
                        </a:solidFill>
                        <a:latin typeface="Cambria Math" panose="02040503050406030204" pitchFamily="18" charset="0"/>
                      </a:rPr>
                      <m:t>=20+10+1+10+</m:t>
                    </m:r>
                    <m:r>
                      <a:rPr lang="zh-CN" altLang="en-US" sz="2400" i="1" dirty="0">
                        <a:solidFill>
                          <a:srgbClr val="00B050"/>
                        </a:solidFill>
                        <a:latin typeface="Cambria Math" panose="02040503050406030204" pitchFamily="18" charset="0"/>
                      </a:rPr>
                      <m:t>𝑥</m:t>
                    </m:r>
                    <m:r>
                      <a:rPr lang="en-US" altLang="zh-CN" sz="2400" i="1" dirty="0">
                        <a:solidFill>
                          <a:srgbClr val="00B050"/>
                        </a:solidFill>
                        <a:latin typeface="Cambria Math" panose="02040503050406030204" pitchFamily="18" charset="0"/>
                      </a:rPr>
                      <m:t>=41+</m:t>
                    </m:r>
                    <m:r>
                      <a:rPr lang="zh-CN" altLang="en-US" sz="2400" i="1" dirty="0">
                        <a:solidFill>
                          <a:srgbClr val="00B050"/>
                        </a:solidFill>
                        <a:latin typeface="Cambria Math" panose="02040503050406030204" pitchFamily="18" charset="0"/>
                      </a:rPr>
                      <m:t>𝑥</m:t>
                    </m:r>
                  </m:oMath>
                </a14:m>
                <a:endParaRPr lang="en-US" altLang="zh-CN" sz="2400" dirty="0">
                  <a:solidFill>
                    <a:srgbClr val="00B050"/>
                  </a:solidFill>
                </a:endParaRPr>
              </a:p>
              <a:p>
                <a:pPr marL="514350" indent="-457200"/>
                <a:r>
                  <a:rPr lang="zh-CN" altLang="en-US" sz="2400" dirty="0">
                    <a:solidFill>
                      <a:srgbClr val="00B050"/>
                    </a:solidFill>
                  </a:rPr>
                  <a:t>度数总和：</a:t>
                </a:r>
                <a14:m>
                  <m:oMath xmlns:m="http://schemas.openxmlformats.org/officeDocument/2006/math">
                    <m:r>
                      <a:rPr lang="en-US" altLang="zh-CN" sz="2400" i="1" dirty="0">
                        <a:solidFill>
                          <a:srgbClr val="00B050"/>
                        </a:solidFill>
                        <a:latin typeface="Cambria Math" panose="02040503050406030204" pitchFamily="18" charset="0"/>
                      </a:rPr>
                      <m:t>4×20+3×10+2×1+1×10+0×</m:t>
                    </m:r>
                    <m:r>
                      <a:rPr lang="zh-CN" altLang="en-US" sz="2400" i="1" dirty="0">
                        <a:solidFill>
                          <a:srgbClr val="00B050"/>
                        </a:solidFill>
                        <a:latin typeface="Cambria Math" panose="02040503050406030204" pitchFamily="18" charset="0"/>
                      </a:rPr>
                      <m:t>𝑥</m:t>
                    </m:r>
                    <m:r>
                      <a:rPr lang="en-US" altLang="zh-CN" sz="2400" i="1" dirty="0">
                        <a:solidFill>
                          <a:srgbClr val="00B050"/>
                        </a:solidFill>
                        <a:latin typeface="Cambria Math" panose="02040503050406030204" pitchFamily="18" charset="0"/>
                      </a:rPr>
                      <m:t>=122</m:t>
                    </m:r>
                  </m:oMath>
                </a14:m>
                <a:endParaRPr lang="en-US" altLang="zh-CN" sz="2400" dirty="0">
                  <a:solidFill>
                    <a:srgbClr val="00B050"/>
                  </a:solidFill>
                </a:endParaRPr>
              </a:p>
              <a:p>
                <a:pPr marL="514350" indent="-457200"/>
                <a:r>
                  <a:rPr lang="zh-CN" altLang="en-US" sz="2400" dirty="0">
                    <a:solidFill>
                      <a:srgbClr val="00B050"/>
                    </a:solidFill>
                  </a:rPr>
                  <a:t>所以 </a:t>
                </a:r>
                <a14:m>
                  <m:oMath xmlns:m="http://schemas.openxmlformats.org/officeDocument/2006/math">
                    <m:r>
                      <a:rPr lang="en-US" altLang="zh-CN" sz="2400" i="1" dirty="0">
                        <a:solidFill>
                          <a:srgbClr val="00B050"/>
                        </a:solidFill>
                        <a:latin typeface="Cambria Math" panose="02040503050406030204" pitchFamily="18" charset="0"/>
                      </a:rPr>
                      <m:t>122=</m:t>
                    </m:r>
                    <m:d>
                      <m:dPr>
                        <m:ctrlPr>
                          <a:rPr lang="en-US" altLang="zh-CN" sz="2400" i="1" dirty="0">
                            <a:solidFill>
                              <a:srgbClr val="00B050"/>
                            </a:solidFill>
                            <a:latin typeface="Cambria Math" panose="02040503050406030204" pitchFamily="18" charset="0"/>
                          </a:rPr>
                        </m:ctrlPr>
                      </m:dPr>
                      <m:e>
                        <m:r>
                          <a:rPr lang="en-US" altLang="zh-CN" sz="2400" i="1" dirty="0">
                            <a:solidFill>
                              <a:srgbClr val="00B050"/>
                            </a:solidFill>
                            <a:latin typeface="Cambria Math" panose="02040503050406030204" pitchFamily="18" charset="0"/>
                          </a:rPr>
                          <m:t>41+</m:t>
                        </m:r>
                        <m:r>
                          <a:rPr lang="en-US" altLang="zh-CN" sz="2400" i="1" dirty="0">
                            <a:solidFill>
                              <a:srgbClr val="00B050"/>
                            </a:solidFill>
                            <a:latin typeface="Cambria Math" panose="02040503050406030204" pitchFamily="18" charset="0"/>
                          </a:rPr>
                          <m:t>𝑥</m:t>
                        </m:r>
                      </m:e>
                    </m:d>
                    <m:r>
                      <a:rPr lang="en-US" altLang="zh-CN" sz="2400" i="1" dirty="0">
                        <a:solidFill>
                          <a:srgbClr val="00B050"/>
                        </a:solidFill>
                        <a:latin typeface="Cambria Math" panose="02040503050406030204" pitchFamily="18" charset="0"/>
                      </a:rPr>
                      <m:t>−1</m:t>
                    </m:r>
                  </m:oMath>
                </a14:m>
                <a:endParaRPr lang="en-US" altLang="zh-CN" sz="2400" dirty="0">
                  <a:solidFill>
                    <a:srgbClr val="00B050"/>
                  </a:solidFill>
                </a:endParaRPr>
              </a:p>
              <a:p>
                <a:pPr marL="514350" indent="-457200"/>
                <a:r>
                  <a:rPr lang="zh-CN" altLang="en-US" sz="2400" dirty="0">
                    <a:solidFill>
                      <a:srgbClr val="00B050"/>
                    </a:solidFill>
                  </a:rPr>
                  <a:t>解得 </a:t>
                </a:r>
                <a14:m>
                  <m:oMath xmlns:m="http://schemas.openxmlformats.org/officeDocument/2006/math">
                    <m:r>
                      <a:rPr lang="en-US" altLang="zh-CN" sz="2400" i="1">
                        <a:solidFill>
                          <a:srgbClr val="00B050"/>
                        </a:solidFill>
                        <a:latin typeface="Cambria Math" panose="02040503050406030204" pitchFamily="18" charset="0"/>
                      </a:rPr>
                      <m:t>𝑥</m:t>
                    </m:r>
                    <m:r>
                      <a:rPr lang="en-US" altLang="zh-CN" sz="2400" i="1">
                        <a:solidFill>
                          <a:srgbClr val="00B050"/>
                        </a:solidFill>
                        <a:latin typeface="Cambria Math" panose="02040503050406030204" pitchFamily="18" charset="0"/>
                      </a:rPr>
                      <m:t>=82</m:t>
                    </m:r>
                  </m:oMath>
                </a14:m>
                <a:endParaRPr lang="zh-CN" altLang="en-US" sz="2400" dirty="0">
                  <a:solidFill>
                    <a:srgbClr val="00B050"/>
                  </a:solidFill>
                </a:endParaRPr>
              </a:p>
              <a:p>
                <a:endParaRPr lang="zh-CN" altLang="en-US" sz="2400" dirty="0"/>
              </a:p>
            </p:txBody>
          </p:sp>
        </mc:Choice>
        <mc:Fallback xmlns="">
          <p:sp>
            <p:nvSpPr>
              <p:cNvPr id="5" name="内容占位符 4">
                <a:extLst>
                  <a:ext uri="{FF2B5EF4-FFF2-40B4-BE49-F238E27FC236}">
                    <a16:creationId xmlns:a16="http://schemas.microsoft.com/office/drawing/2014/main" id="{A7E066A4-CA11-446A-B83D-2E04886E0884}"/>
                  </a:ext>
                </a:extLst>
              </p:cNvPr>
              <p:cNvSpPr>
                <a:spLocks noGrp="1" noRot="1" noChangeAspect="1" noMove="1" noResize="1" noEditPoints="1" noAdjustHandles="1" noChangeArrowheads="1" noChangeShapeType="1" noTextEdit="1"/>
              </p:cNvSpPr>
              <p:nvPr>
                <p:ph sz="half" idx="2"/>
              </p:nvPr>
            </p:nvSpPr>
            <p:spPr>
              <a:blipFill>
                <a:blip r:embed="rId3"/>
                <a:stretch>
                  <a:fillRect l="-720" t="-1481" r="-1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169327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拓展</a:t>
            </a:r>
          </a:p>
        </p:txBody>
      </p:sp>
      <p:sp>
        <p:nvSpPr>
          <p:cNvPr id="6" name="内容占位符 5"/>
          <p:cNvSpPr>
            <a:spLocks noGrp="1"/>
          </p:cNvSpPr>
          <p:nvPr>
            <p:ph idx="1"/>
          </p:nvPr>
        </p:nvSpPr>
        <p:spPr/>
        <p:txBody>
          <a:bodyPr/>
          <a:lstStyle/>
          <a:p>
            <a:r>
              <a:rPr lang="zh-CN" altLang="en-US" b="1" dirty="0">
                <a:solidFill>
                  <a:srgbClr val="FF0066"/>
                </a:solidFill>
              </a:rPr>
              <a:t>修改递归方式实现的图的</a:t>
            </a:r>
            <a:r>
              <a:rPr lang="en-US" altLang="zh-CN" b="1" dirty="0">
                <a:solidFill>
                  <a:srgbClr val="FF0066"/>
                </a:solidFill>
              </a:rPr>
              <a:t>DFS</a:t>
            </a:r>
            <a:r>
              <a:rPr lang="zh-CN" altLang="en-US" b="1" dirty="0">
                <a:solidFill>
                  <a:srgbClr val="FF0066"/>
                </a:solidFill>
              </a:rPr>
              <a:t>算法，将输出（访问）顶点信息的语句移到退出递归前（即执行输出语句后立刻退出递归）。</a:t>
            </a:r>
            <a:r>
              <a:rPr lang="zh-CN" altLang="en-US" dirty="0"/>
              <a:t>采用修改后的算法遍历有向无环图</a:t>
            </a:r>
            <a:r>
              <a:rPr lang="en-US" altLang="zh-CN" dirty="0"/>
              <a:t>G</a:t>
            </a:r>
            <a:r>
              <a:rPr lang="zh-CN" altLang="en-US" dirty="0"/>
              <a:t>，若输出结果中包含的全部顶点，则输出的顶点序列是</a:t>
            </a:r>
            <a:r>
              <a:rPr lang="en-US" altLang="zh-CN" dirty="0"/>
              <a:t>G</a:t>
            </a:r>
            <a:r>
              <a:rPr lang="zh-CN" altLang="en-US" dirty="0"/>
              <a:t>的（）。</a:t>
            </a:r>
            <a:endParaRPr lang="en-US" altLang="zh-CN" dirty="0"/>
          </a:p>
          <a:p>
            <a:pPr marL="914400" lvl="1" indent="-457200">
              <a:buFont typeface="+mj-lt"/>
              <a:buAutoNum type="alphaUcPeriod"/>
            </a:pPr>
            <a:r>
              <a:rPr lang="zh-CN" altLang="en-US" dirty="0"/>
              <a:t>拓扑有序序列</a:t>
            </a:r>
            <a:endParaRPr lang="en-US" altLang="zh-CN" dirty="0"/>
          </a:p>
          <a:p>
            <a:pPr marL="914400" lvl="1" indent="-457200">
              <a:buFont typeface="+mj-lt"/>
              <a:buAutoNum type="alphaUcPeriod"/>
            </a:pPr>
            <a:r>
              <a:rPr lang="zh-CN" altLang="en-US" dirty="0"/>
              <a:t>逆拓扑有序序列</a:t>
            </a:r>
            <a:endParaRPr lang="en-US" altLang="zh-CN" dirty="0"/>
          </a:p>
          <a:p>
            <a:pPr marL="914400" lvl="1" indent="-457200">
              <a:buFont typeface="+mj-lt"/>
              <a:buAutoNum type="alphaUcPeriod"/>
            </a:pPr>
            <a:r>
              <a:rPr lang="zh-CN" altLang="en-US" dirty="0"/>
              <a:t>广度优先搜索序列</a:t>
            </a:r>
            <a:endParaRPr lang="en-US" altLang="zh-CN" dirty="0"/>
          </a:p>
          <a:p>
            <a:pPr marL="914400" lvl="1" indent="-457200">
              <a:buFont typeface="+mj-lt"/>
              <a:buAutoNum type="alphaUcPeriod"/>
            </a:pPr>
            <a:r>
              <a:rPr lang="zh-CN" altLang="en-US" dirty="0"/>
              <a:t>深度优先搜索序列</a:t>
            </a:r>
          </a:p>
        </p:txBody>
      </p:sp>
    </p:spTree>
    <p:extLst>
      <p:ext uri="{BB962C8B-B14F-4D97-AF65-F5344CB8AC3E}">
        <p14:creationId xmlns:p14="http://schemas.microsoft.com/office/powerpoint/2010/main" val="26112444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FF0066"/>
                </a:solidFill>
              </a:rPr>
              <a:t>AOE</a:t>
            </a:r>
            <a:r>
              <a:rPr lang="zh-CN" altLang="en-US" b="1" dirty="0">
                <a:solidFill>
                  <a:srgbClr val="FF0066"/>
                </a:solidFill>
              </a:rPr>
              <a:t>网的定义</a:t>
            </a:r>
          </a:p>
        </p:txBody>
      </p:sp>
      <p:sp>
        <p:nvSpPr>
          <p:cNvPr id="3" name="内容占位符 2"/>
          <p:cNvSpPr>
            <a:spLocks noGrp="1"/>
          </p:cNvSpPr>
          <p:nvPr>
            <p:ph idx="1"/>
          </p:nvPr>
        </p:nvSpPr>
        <p:spPr/>
        <p:txBody>
          <a:bodyPr/>
          <a:lstStyle/>
          <a:p>
            <a:r>
              <a:rPr lang="en-US" altLang="zh-CN" dirty="0"/>
              <a:t>Activity On Edge Network</a:t>
            </a:r>
            <a:r>
              <a:rPr lang="zh-CN" altLang="en-US" dirty="0"/>
              <a:t>，用边表示活动的网</a:t>
            </a:r>
            <a:endParaRPr lang="en-US" altLang="zh-CN" dirty="0"/>
          </a:p>
          <a:p>
            <a:pPr lvl="1"/>
            <a:r>
              <a:rPr lang="zh-CN" altLang="en-US" dirty="0"/>
              <a:t>在带权</a:t>
            </a:r>
            <a:r>
              <a:rPr lang="en-US" altLang="zh-CN" dirty="0"/>
              <a:t>DAG</a:t>
            </a:r>
            <a:r>
              <a:rPr lang="zh-CN" altLang="en-US" dirty="0"/>
              <a:t>中，以</a:t>
            </a:r>
            <a:r>
              <a:rPr lang="zh-CN" altLang="en-US" dirty="0">
                <a:solidFill>
                  <a:srgbClr val="FF0000"/>
                </a:solidFill>
              </a:rPr>
              <a:t>顶点</a:t>
            </a:r>
            <a:r>
              <a:rPr lang="zh-CN" altLang="en-US" dirty="0"/>
              <a:t>表示事件，以</a:t>
            </a:r>
            <a:r>
              <a:rPr lang="zh-CN" altLang="en-US" dirty="0">
                <a:solidFill>
                  <a:srgbClr val="FF0000"/>
                </a:solidFill>
              </a:rPr>
              <a:t>有向边</a:t>
            </a:r>
            <a:r>
              <a:rPr lang="zh-CN" altLang="en-US" dirty="0"/>
              <a:t>表示活动，以</a:t>
            </a:r>
            <a:r>
              <a:rPr lang="zh-CN" altLang="en-US" dirty="0">
                <a:solidFill>
                  <a:srgbClr val="FF0000"/>
                </a:solidFill>
              </a:rPr>
              <a:t>边上的权值</a:t>
            </a:r>
            <a:r>
              <a:rPr lang="zh-CN" altLang="en-US" dirty="0"/>
              <a:t>表示完成该活动的开销（如完成活动所需的时间）</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2855641" y="3212976"/>
            <a:ext cx="6887118" cy="3416098"/>
          </a:xfrm>
          <a:prstGeom prst="rect">
            <a:avLst/>
          </a:prstGeom>
        </p:spPr>
      </p:pic>
    </p:spTree>
    <p:extLst>
      <p:ext uri="{BB962C8B-B14F-4D97-AF65-F5344CB8AC3E}">
        <p14:creationId xmlns:p14="http://schemas.microsoft.com/office/powerpoint/2010/main" val="36439444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求关键路径的步骤</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639616" y="1329388"/>
            <a:ext cx="7319168" cy="5528612"/>
          </a:xfrm>
          <a:prstGeom prst="rect">
            <a:avLst/>
          </a:prstGeom>
        </p:spPr>
      </p:pic>
    </p:spTree>
    <p:extLst>
      <p:ext uri="{BB962C8B-B14F-4D97-AF65-F5344CB8AC3E}">
        <p14:creationId xmlns:p14="http://schemas.microsoft.com/office/powerpoint/2010/main" val="24348657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AutoShape 2"/>
          <p:cNvSpPr>
            <a:spLocks noGrp="1" noChangeArrowheads="1"/>
          </p:cNvSpPr>
          <p:nvPr>
            <p:ph type="title"/>
          </p:nvPr>
        </p:nvSpPr>
        <p:spPr/>
        <p:txBody>
          <a:bodyPr/>
          <a:lstStyle/>
          <a:p>
            <a:r>
              <a:rPr lang="zh-CN" altLang="en-US" b="1" dirty="0">
                <a:solidFill>
                  <a:srgbClr val="FF0066"/>
                </a:solidFill>
              </a:rPr>
              <a:t>插值查找法</a:t>
            </a:r>
          </a:p>
        </p:txBody>
      </p:sp>
      <mc:AlternateContent xmlns:mc="http://schemas.openxmlformats.org/markup-compatibility/2006" xmlns:a14="http://schemas.microsoft.com/office/drawing/2010/main">
        <mc:Choice Requires="a14">
          <p:sp>
            <p:nvSpPr>
              <p:cNvPr id="477187" name="Rectangle 3"/>
              <p:cNvSpPr>
                <a:spLocks noGrp="1" noChangeArrowheads="1"/>
              </p:cNvSpPr>
              <p:nvPr>
                <p:ph type="body" idx="1"/>
              </p:nvPr>
            </p:nvSpPr>
            <p:spPr/>
            <p:txBody>
              <a:bodyPr/>
              <a:lstStyle/>
              <a:p>
                <a:r>
                  <a:rPr lang="zh-CN" altLang="en-US" dirty="0"/>
                  <a:t>基本思想</a:t>
                </a:r>
                <a:endParaRPr lang="en-US" altLang="zh-CN" dirty="0"/>
              </a:p>
              <a:p>
                <a:pPr lvl="1"/>
                <a:r>
                  <a:rPr lang="zh-CN" altLang="en-US" dirty="0"/>
                  <a:t>将</a:t>
                </a:r>
                <a14:m>
                  <m:oMath xmlns:m="http://schemas.openxmlformats.org/officeDocument/2006/math">
                    <m:r>
                      <a:rPr lang="en-US" altLang="zh-CN" i="1" dirty="0" smtClean="0">
                        <a:latin typeface="Cambria Math" panose="02040503050406030204" pitchFamily="18" charset="0"/>
                      </a:rPr>
                      <m:t>𝑘𝑒𝑦</m:t>
                    </m:r>
                  </m:oMath>
                </a14:m>
                <a:r>
                  <a:rPr lang="zh-CN" altLang="en-US" dirty="0"/>
                  <a:t>与</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m:t>
                    </m:r>
                    <m:r>
                      <a:rPr lang="en-US" altLang="zh-CN" i="1" dirty="0" err="1">
                        <a:latin typeface="Cambria Math" panose="02040503050406030204" pitchFamily="18" charset="0"/>
                      </a:rPr>
                      <m:t>𝑖</m:t>
                    </m:r>
                    <m:r>
                      <a:rPr lang="en-US" altLang="zh-CN" i="1" dirty="0">
                        <a:latin typeface="Cambria Math" panose="02040503050406030204" pitchFamily="18" charset="0"/>
                      </a:rPr>
                      <m:t>]</m:t>
                    </m:r>
                  </m:oMath>
                </a14:m>
                <a:r>
                  <a:rPr lang="zh-CN" altLang="en-US" dirty="0"/>
                  <a:t>进行比较，</a:t>
                </a:r>
                <a14:m>
                  <m:oMath xmlns:m="http://schemas.openxmlformats.org/officeDocument/2006/math">
                    <m:r>
                      <a:rPr lang="en-US" altLang="zh-CN" i="1" dirty="0" smtClean="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𝑘𝑒𝑦</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𝑙</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h</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𝑙</m:t>
                    </m:r>
                    <m:r>
                      <a:rPr lang="en-US" altLang="zh-CN" i="1" dirty="0">
                        <a:latin typeface="Cambria Math" panose="02040503050406030204" pitchFamily="18" charset="0"/>
                      </a:rPr>
                      <m:t>])}∗(</m:t>
                    </m:r>
                    <m:r>
                      <a:rPr lang="en-US" altLang="zh-CN" i="1" dirty="0">
                        <a:latin typeface="Cambria Math" panose="02040503050406030204" pitchFamily="18" charset="0"/>
                      </a:rPr>
                      <m:t>h</m:t>
                    </m:r>
                    <m:r>
                      <a:rPr lang="en-US" altLang="zh-CN" i="1" dirty="0">
                        <a:latin typeface="Cambria Math" panose="02040503050406030204" pitchFamily="18" charset="0"/>
                      </a:rPr>
                      <m:t>−</m:t>
                    </m:r>
                    <m:r>
                      <a:rPr lang="en-US" altLang="zh-CN" i="1" dirty="0">
                        <a:latin typeface="Cambria Math" panose="02040503050406030204" pitchFamily="18" charset="0"/>
                      </a:rPr>
                      <m:t>𝑙</m:t>
                    </m:r>
                    <m:r>
                      <a:rPr lang="en-US" altLang="zh-CN" i="1" dirty="0">
                        <a:latin typeface="Cambria Math" panose="02040503050406030204" pitchFamily="18" charset="0"/>
                      </a:rPr>
                      <m:t>+1)</m:t>
                    </m:r>
                  </m:oMath>
                </a14:m>
                <a:r>
                  <a:rPr lang="zh-CN" altLang="en-US" dirty="0"/>
                  <a:t>，其中</a:t>
                </a:r>
                <a14:m>
                  <m:oMath xmlns:m="http://schemas.openxmlformats.org/officeDocument/2006/math">
                    <m:r>
                      <a:rPr lang="en-US" altLang="zh-CN" i="1" dirty="0" smtClean="0">
                        <a:latin typeface="Cambria Math" panose="02040503050406030204" pitchFamily="18" charset="0"/>
                      </a:rPr>
                      <m:t>𝑙</m:t>
                    </m:r>
                  </m:oMath>
                </a14:m>
                <a:r>
                  <a:rPr lang="zh-CN" altLang="en-US" dirty="0"/>
                  <a:t>和</a:t>
                </a:r>
                <a14:m>
                  <m:oMath xmlns:m="http://schemas.openxmlformats.org/officeDocument/2006/math">
                    <m:r>
                      <a:rPr lang="en-US" altLang="zh-CN" i="1" dirty="0" smtClean="0">
                        <a:latin typeface="Cambria Math" panose="02040503050406030204" pitchFamily="18" charset="0"/>
                      </a:rPr>
                      <m:t>h</m:t>
                    </m:r>
                  </m:oMath>
                </a14:m>
                <a:r>
                  <a:rPr lang="zh-CN" altLang="en-US" dirty="0"/>
                  <a:t>为表中值最小、最大记录</a:t>
                </a:r>
              </a:p>
              <a:p>
                <a:pPr lvl="1"/>
                <a:r>
                  <a:rPr lang="zh-CN" altLang="en-US" dirty="0"/>
                  <a:t>只合适于关键字均匀分布的表</a:t>
                </a:r>
              </a:p>
              <a:p>
                <a:pPr lvl="1"/>
                <a:r>
                  <a:rPr lang="zh-CN" altLang="en-US" dirty="0"/>
                  <a:t>对表长较大查找表，平均性能比折半查找好</a:t>
                </a:r>
                <a:endParaRPr lang="en-US" altLang="zh-CN" dirty="0"/>
              </a:p>
              <a:p>
                <a:r>
                  <a:rPr lang="zh-CN" altLang="en-US" dirty="0"/>
                  <a:t>示例：在有序顺序表</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9</a:t>
                </a:r>
                <a:r>
                  <a:rPr lang="zh-CN" altLang="en-US" dirty="0"/>
                  <a:t>，</a:t>
                </a:r>
                <a:r>
                  <a:rPr lang="en-US" altLang="zh-CN" dirty="0"/>
                  <a:t>10</a:t>
                </a:r>
                <a:r>
                  <a:rPr lang="zh-CN" altLang="en-US" dirty="0"/>
                  <a:t>，</a:t>
                </a:r>
                <a:r>
                  <a:rPr lang="en-US" altLang="zh-CN" dirty="0"/>
                  <a:t>11}</a:t>
                </a:r>
                <a:r>
                  <a:rPr lang="zh-CN" altLang="en-US" dirty="0"/>
                  <a:t>中搜索</a:t>
                </a:r>
                <a:r>
                  <a:rPr lang="en-US" altLang="zh-CN" dirty="0"/>
                  <a:t>8</a:t>
                </a:r>
              </a:p>
              <a:p>
                <a:pPr lvl="1"/>
                <a:r>
                  <a:rPr lang="zh-CN" altLang="en-US" dirty="0"/>
                  <a:t>由于</a:t>
                </a:r>
                <a:r>
                  <a:rPr lang="en-US" altLang="zh-CN" dirty="0"/>
                  <a:t>8</a:t>
                </a:r>
                <a:r>
                  <a:rPr lang="zh-CN" altLang="en-US" dirty="0"/>
                  <a:t>在</a:t>
                </a:r>
                <a:r>
                  <a:rPr lang="en-US" altLang="zh-CN" dirty="0"/>
                  <a:t>0-11</a:t>
                </a:r>
                <a:r>
                  <a:rPr lang="zh-CN" altLang="en-US" dirty="0"/>
                  <a:t>的区间中的位置是</a:t>
                </a:r>
                <a:r>
                  <a:rPr lang="en-US" altLang="zh-CN" dirty="0"/>
                  <a:t>66.6%</a:t>
                </a:r>
                <a:r>
                  <a:rPr lang="zh-CN" altLang="en-US" dirty="0"/>
                  <a:t>，首先和表中位于</a:t>
                </a:r>
                <a:r>
                  <a:rPr lang="en-US" altLang="zh-CN" dirty="0"/>
                  <a:t>66.6%</a:t>
                </a:r>
                <a:r>
                  <a:rPr lang="zh-CN" altLang="en-US" dirty="0"/>
                  <a:t>位置的数据进行比较</a:t>
                </a:r>
              </a:p>
              <a:p>
                <a:pPr lvl="1"/>
                <a:r>
                  <a:rPr lang="zh-CN" altLang="en-US" dirty="0"/>
                  <a:t>在这个位置上的数据就是</a:t>
                </a:r>
                <a:r>
                  <a:rPr lang="en-US" altLang="zh-CN" dirty="0"/>
                  <a:t>8</a:t>
                </a:r>
                <a:r>
                  <a:rPr lang="zh-CN" altLang="en-US" dirty="0"/>
                  <a:t>，</a:t>
                </a:r>
                <a:r>
                  <a:rPr lang="en-US" altLang="zh-CN" dirty="0"/>
                  <a:t>1</a:t>
                </a:r>
                <a:r>
                  <a:rPr lang="zh-CN" altLang="en-US" dirty="0"/>
                  <a:t>次比较就找到了</a:t>
                </a:r>
              </a:p>
              <a:p>
                <a:endParaRPr lang="zh-CN" altLang="en-US" dirty="0"/>
              </a:p>
            </p:txBody>
          </p:sp>
        </mc:Choice>
        <mc:Fallback xmlns="">
          <p:sp>
            <p:nvSpPr>
              <p:cNvPr id="477187" name="Rectangle 3"/>
              <p:cNvSpPr>
                <a:spLocks noGrp="1" noRot="1" noChangeAspect="1" noMove="1" noResize="1" noEditPoints="1" noAdjustHandles="1" noChangeArrowheads="1" noChangeShapeType="1" noTextEdit="1"/>
              </p:cNvSpPr>
              <p:nvPr>
                <p:ph type="body" idx="1"/>
              </p:nvPr>
            </p:nvSpPr>
            <p:spPr>
              <a:blipFill>
                <a:blip r:embed="rId3"/>
                <a:stretch>
                  <a:fillRect l="-941" t="-1926" b="-9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26020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斐波那契查找法</a:t>
            </a:r>
          </a:p>
        </p:txBody>
      </p:sp>
      <p:sp>
        <p:nvSpPr>
          <p:cNvPr id="3" name="内容占位符 2"/>
          <p:cNvSpPr>
            <a:spLocks noGrp="1"/>
          </p:cNvSpPr>
          <p:nvPr>
            <p:ph idx="1"/>
          </p:nvPr>
        </p:nvSpPr>
        <p:spPr>
          <a:xfrm>
            <a:off x="1117600" y="1905000"/>
            <a:ext cx="10635785" cy="4114800"/>
          </a:xfrm>
        </p:spPr>
        <p:txBody>
          <a:bodyPr/>
          <a:lstStyle/>
          <a:p>
            <a:r>
              <a:rPr lang="zh-CN" altLang="en-US" dirty="0"/>
              <a:t>一般情况下，关键字分布未必均匀</a:t>
            </a:r>
            <a:endParaRPr lang="en-US" altLang="zh-CN" dirty="0"/>
          </a:p>
          <a:p>
            <a:r>
              <a:rPr lang="zh-CN" altLang="en-US" dirty="0"/>
              <a:t>利用斐波那契序列的特点对表进行分割</a:t>
            </a:r>
          </a:p>
          <a:p>
            <a:r>
              <a:rPr lang="zh-CN" altLang="en-US" dirty="0"/>
              <a:t>基本思想</a:t>
            </a:r>
            <a:endParaRPr lang="en-US" altLang="zh-CN" dirty="0"/>
          </a:p>
          <a:p>
            <a:pPr lvl="1"/>
            <a:r>
              <a:rPr lang="zh-CN" altLang="en-US" dirty="0"/>
              <a:t>设查找表长</a:t>
            </a:r>
            <a:r>
              <a:rPr lang="en-US" altLang="zh-CN" dirty="0"/>
              <a:t>n&lt;F</a:t>
            </a:r>
            <a:r>
              <a:rPr lang="en-US" altLang="zh-CN" baseline="-25000" dirty="0"/>
              <a:t>u</a:t>
            </a:r>
            <a:r>
              <a:rPr lang="en-US" altLang="zh-CN" dirty="0"/>
              <a:t>-1</a:t>
            </a:r>
            <a:r>
              <a:rPr lang="zh-CN" altLang="en-US" dirty="0"/>
              <a:t>，</a:t>
            </a:r>
            <a:r>
              <a:rPr lang="en-US" altLang="zh-CN" dirty="0"/>
              <a:t>F</a:t>
            </a:r>
            <a:r>
              <a:rPr lang="en-US" altLang="zh-CN" baseline="-25000" dirty="0"/>
              <a:t>u</a:t>
            </a:r>
            <a:r>
              <a:rPr lang="zh-CN" altLang="en-US" dirty="0"/>
              <a:t>为某个斐波那契数，则比较</a:t>
            </a:r>
            <a:r>
              <a:rPr lang="en-US" altLang="zh-CN" dirty="0"/>
              <a:t>key</a:t>
            </a:r>
            <a:r>
              <a:rPr lang="zh-CN" altLang="en-US" dirty="0"/>
              <a:t>与</a:t>
            </a:r>
            <a:r>
              <a:rPr lang="en-US" altLang="zh-CN" dirty="0"/>
              <a:t>a[F</a:t>
            </a:r>
            <a:r>
              <a:rPr lang="en-US" altLang="zh-CN" baseline="-25000" dirty="0"/>
              <a:t>u-1</a:t>
            </a:r>
            <a:r>
              <a:rPr lang="en-US" altLang="zh-CN" dirty="0"/>
              <a:t>]</a:t>
            </a:r>
            <a:r>
              <a:rPr lang="zh-CN" altLang="en-US" dirty="0"/>
              <a:t>的大小；若相等则查找成功，否则：</a:t>
            </a:r>
          </a:p>
          <a:p>
            <a:pPr lvl="1"/>
            <a:r>
              <a:rPr lang="zh-CN" altLang="en-US" dirty="0"/>
              <a:t>若</a:t>
            </a:r>
            <a:r>
              <a:rPr lang="en-US" altLang="zh-CN" dirty="0"/>
              <a:t>key&lt; a[F</a:t>
            </a:r>
            <a:r>
              <a:rPr lang="en-US" altLang="zh-CN" baseline="-25000" dirty="0"/>
              <a:t>u-1</a:t>
            </a:r>
            <a:r>
              <a:rPr lang="en-US" altLang="zh-CN" dirty="0"/>
              <a:t>]</a:t>
            </a:r>
            <a:r>
              <a:rPr lang="zh-CN" altLang="en-US" dirty="0"/>
              <a:t>，则在</a:t>
            </a:r>
            <a:r>
              <a:rPr lang="en-US" altLang="zh-CN" dirty="0"/>
              <a:t>a[1]</a:t>
            </a:r>
            <a:r>
              <a:rPr lang="zh-CN" altLang="en-US" dirty="0"/>
              <a:t>到</a:t>
            </a:r>
            <a:r>
              <a:rPr lang="en-US" altLang="zh-CN" dirty="0"/>
              <a:t>a[F</a:t>
            </a:r>
            <a:r>
              <a:rPr lang="en-US" altLang="zh-CN" baseline="-25000" dirty="0"/>
              <a:t>u-1</a:t>
            </a:r>
            <a:r>
              <a:rPr lang="en-US" altLang="zh-CN" dirty="0"/>
              <a:t>]</a:t>
            </a:r>
          </a:p>
          <a:p>
            <a:pPr lvl="1"/>
            <a:r>
              <a:rPr lang="zh-CN" altLang="en-US" dirty="0"/>
              <a:t>若</a:t>
            </a:r>
            <a:r>
              <a:rPr lang="en-US" altLang="zh-CN" dirty="0"/>
              <a:t>key&gt; a[F</a:t>
            </a:r>
            <a:r>
              <a:rPr lang="en-US" altLang="zh-CN" baseline="-25000" dirty="0"/>
              <a:t>u-1</a:t>
            </a:r>
            <a:r>
              <a:rPr lang="en-US" altLang="zh-CN" dirty="0"/>
              <a:t>]</a:t>
            </a:r>
            <a:r>
              <a:rPr lang="zh-CN" altLang="en-US" dirty="0"/>
              <a:t>，则在</a:t>
            </a:r>
            <a:r>
              <a:rPr lang="en-US" altLang="zh-CN" dirty="0"/>
              <a:t>a[F</a:t>
            </a:r>
            <a:r>
              <a:rPr lang="en-US" altLang="zh-CN" baseline="-25000" dirty="0"/>
              <a:t>u-1</a:t>
            </a:r>
            <a:r>
              <a:rPr lang="en-US" altLang="zh-CN" dirty="0"/>
              <a:t>+1]</a:t>
            </a:r>
            <a:r>
              <a:rPr lang="zh-CN" altLang="en-US" dirty="0"/>
              <a:t>到</a:t>
            </a:r>
            <a:r>
              <a:rPr lang="en-US" altLang="zh-CN" dirty="0"/>
              <a:t>a[F</a:t>
            </a:r>
            <a:r>
              <a:rPr lang="en-US" altLang="zh-CN" baseline="-25000" dirty="0"/>
              <a:t>u</a:t>
            </a:r>
            <a:r>
              <a:rPr lang="en-US" altLang="zh-CN" dirty="0"/>
              <a:t>-1]</a:t>
            </a:r>
            <a:r>
              <a:rPr lang="zh-CN" altLang="en-US" dirty="0"/>
              <a:t>中查找，这段长为</a:t>
            </a:r>
            <a:r>
              <a:rPr lang="en-US" altLang="zh-CN" dirty="0"/>
              <a:t>F</a:t>
            </a:r>
            <a:r>
              <a:rPr lang="en-US" altLang="zh-CN" baseline="-25000" dirty="0"/>
              <a:t>u-2</a:t>
            </a:r>
            <a:r>
              <a:rPr lang="en-US" altLang="zh-CN" dirty="0"/>
              <a:t>-1</a:t>
            </a:r>
          </a:p>
          <a:p>
            <a:endParaRPr lang="zh-CN" altLang="en-US" dirty="0"/>
          </a:p>
        </p:txBody>
      </p:sp>
    </p:spTree>
    <p:extLst>
      <p:ext uri="{BB962C8B-B14F-4D97-AF65-F5344CB8AC3E}">
        <p14:creationId xmlns:p14="http://schemas.microsoft.com/office/powerpoint/2010/main" val="308023627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二叉搜索树常见操作和算法难点</a:t>
            </a:r>
          </a:p>
        </p:txBody>
      </p:sp>
      <p:sp>
        <p:nvSpPr>
          <p:cNvPr id="3" name="内容占位符 2"/>
          <p:cNvSpPr>
            <a:spLocks noGrp="1"/>
          </p:cNvSpPr>
          <p:nvPr>
            <p:ph idx="1"/>
          </p:nvPr>
        </p:nvSpPr>
        <p:spPr>
          <a:xfrm>
            <a:off x="1127448" y="1700808"/>
            <a:ext cx="10363200" cy="4114800"/>
          </a:xfrm>
        </p:spPr>
        <p:txBody>
          <a:bodyPr/>
          <a:lstStyle/>
          <a:p>
            <a:r>
              <a:rPr lang="zh-CN" altLang="en-US" dirty="0"/>
              <a:t>查找：链式结构的两分</a:t>
            </a:r>
            <a:endParaRPr lang="en-US" altLang="zh-CN" dirty="0"/>
          </a:p>
          <a:p>
            <a:r>
              <a:rPr lang="zh-CN" altLang="en-US" dirty="0"/>
              <a:t>插入：得到插入位置</a:t>
            </a:r>
            <a:endParaRPr lang="en-US" altLang="zh-CN" dirty="0"/>
          </a:p>
          <a:p>
            <a:pPr lvl="1"/>
            <a:r>
              <a:rPr lang="zh-CN" altLang="en-US" b="1" dirty="0">
                <a:solidFill>
                  <a:srgbClr val="FF0000"/>
                </a:solidFill>
              </a:rPr>
              <a:t>新插入结点一定是叶子</a:t>
            </a:r>
            <a:endParaRPr lang="en-US" altLang="zh-CN" b="1" dirty="0">
              <a:solidFill>
                <a:srgbClr val="FF0000"/>
              </a:solidFill>
            </a:endParaRPr>
          </a:p>
          <a:p>
            <a:pPr lvl="1"/>
            <a:r>
              <a:rPr lang="zh-CN" altLang="en-US" b="1" dirty="0">
                <a:solidFill>
                  <a:srgbClr val="FF0000"/>
                </a:solidFill>
              </a:rPr>
              <a:t>插入在“该在而未在”的地方</a:t>
            </a:r>
            <a:endParaRPr lang="en-US" altLang="zh-CN" b="1" dirty="0">
              <a:solidFill>
                <a:srgbClr val="FF0000"/>
              </a:solidFill>
            </a:endParaRPr>
          </a:p>
          <a:p>
            <a:r>
              <a:rPr lang="zh-CN" altLang="en-US" dirty="0"/>
              <a:t>删除：为根的情况 </a:t>
            </a:r>
            <a:r>
              <a:rPr lang="en-US" altLang="zh-CN" dirty="0"/>
              <a:t>vs. </a:t>
            </a:r>
            <a:r>
              <a:rPr lang="zh-CN" altLang="en-US" dirty="0"/>
              <a:t>不为根的情况</a:t>
            </a:r>
          </a:p>
          <a:p>
            <a:pPr lvl="1"/>
            <a:r>
              <a:rPr lang="zh-CN" altLang="en-US" dirty="0"/>
              <a:t>无左右子树</a:t>
            </a:r>
          </a:p>
          <a:p>
            <a:pPr lvl="1"/>
            <a:r>
              <a:rPr lang="zh-CN" altLang="en-US" dirty="0"/>
              <a:t>有左右子树之一</a:t>
            </a:r>
          </a:p>
          <a:p>
            <a:pPr lvl="1"/>
            <a:r>
              <a:rPr lang="zh-CN" altLang="en-US" dirty="0"/>
              <a:t>左右子树均存在</a:t>
            </a:r>
            <a:endParaRPr lang="en-US" altLang="zh-CN" dirty="0"/>
          </a:p>
          <a:p>
            <a:pPr lvl="2"/>
            <a:r>
              <a:rPr lang="zh-CN" altLang="en-US" b="1" dirty="0">
                <a:solidFill>
                  <a:srgbClr val="FF0000"/>
                </a:solidFill>
              </a:rPr>
              <a:t>将拟删除结点与中序遍历后继结点对换后，在新位置上删除</a:t>
            </a:r>
            <a:endParaRPr lang="en-US" altLang="zh-CN" b="1" dirty="0">
              <a:solidFill>
                <a:srgbClr val="FF0000"/>
              </a:solidFill>
            </a:endParaRPr>
          </a:p>
          <a:p>
            <a:pPr lvl="2"/>
            <a:r>
              <a:rPr lang="zh-CN" altLang="en-US" dirty="0"/>
              <a:t>如何找到后继结点？</a:t>
            </a:r>
            <a:endParaRPr lang="en-US" altLang="zh-CN" dirty="0"/>
          </a:p>
          <a:p>
            <a:pPr lvl="2"/>
            <a:r>
              <a:rPr lang="zh-CN" altLang="en-US" dirty="0"/>
              <a:t>算法为什么正确？</a:t>
            </a:r>
          </a:p>
          <a:p>
            <a:endParaRPr lang="en-US" altLang="zh-CN" dirty="0"/>
          </a:p>
          <a:p>
            <a:pPr lvl="1"/>
            <a:endParaRPr lang="zh-CN" altLang="en-US"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AutoShape 2"/>
          <p:cNvSpPr>
            <a:spLocks noGrp="1" noChangeArrowheads="1"/>
          </p:cNvSpPr>
          <p:nvPr>
            <p:ph type="title"/>
          </p:nvPr>
        </p:nvSpPr>
        <p:spPr/>
        <p:txBody>
          <a:bodyPr/>
          <a:lstStyle/>
          <a:p>
            <a:r>
              <a:rPr lang="zh-CN" altLang="en-US" dirty="0"/>
              <a:t>二叉搜索树的效率分析再讨论</a:t>
            </a:r>
            <a:endParaRPr lang="en-US" altLang="zh-CN" dirty="0"/>
          </a:p>
        </p:txBody>
      </p:sp>
      <p:sp>
        <p:nvSpPr>
          <p:cNvPr id="490499" name="Rectangle 3"/>
          <p:cNvSpPr>
            <a:spLocks noGrp="1" noChangeArrowheads="1"/>
          </p:cNvSpPr>
          <p:nvPr>
            <p:ph type="body" idx="1"/>
          </p:nvPr>
        </p:nvSpPr>
        <p:spPr/>
        <p:txBody>
          <a:bodyPr/>
          <a:lstStyle/>
          <a:p>
            <a:r>
              <a:rPr lang="zh-CN" altLang="en-US" dirty="0"/>
              <a:t>几个基本概念</a:t>
            </a:r>
            <a:endParaRPr lang="en-US" altLang="zh-CN" dirty="0"/>
          </a:p>
          <a:p>
            <a:pPr lvl="1"/>
            <a:r>
              <a:rPr lang="zh-CN" altLang="en-US" dirty="0"/>
              <a:t>树的</a:t>
            </a:r>
            <a:r>
              <a:rPr lang="en-US" altLang="zh-CN" dirty="0"/>
              <a:t>"</a:t>
            </a:r>
            <a:r>
              <a:rPr lang="zh-CN" altLang="en-US" dirty="0"/>
              <a:t>平衡</a:t>
            </a:r>
            <a:r>
              <a:rPr lang="en-US" altLang="zh-CN" dirty="0"/>
              <a:t>"(balanced)</a:t>
            </a:r>
          </a:p>
          <a:p>
            <a:pPr lvl="2"/>
            <a:r>
              <a:rPr lang="zh-CN" altLang="en-US" dirty="0"/>
              <a:t>树中每个节点左右子树高度差不大</a:t>
            </a:r>
          </a:p>
          <a:p>
            <a:pPr lvl="2"/>
            <a:r>
              <a:rPr lang="zh-CN" altLang="en-US" dirty="0"/>
              <a:t>要求严格的话则变为丰满树</a:t>
            </a:r>
          </a:p>
          <a:p>
            <a:pPr lvl="1"/>
            <a:r>
              <a:rPr lang="zh-CN" altLang="en-US" dirty="0"/>
              <a:t>平衡与丰满关系</a:t>
            </a:r>
            <a:endParaRPr lang="en-US" altLang="zh-CN" dirty="0"/>
          </a:p>
          <a:p>
            <a:pPr lvl="2"/>
            <a:r>
              <a:rPr lang="zh-CN" altLang="en-US" dirty="0"/>
              <a:t>丰满树一定是平衡的</a:t>
            </a:r>
          </a:p>
          <a:p>
            <a:pPr lvl="2"/>
            <a:r>
              <a:rPr lang="zh-CN" altLang="en-US" dirty="0"/>
              <a:t>平衡的树未必是丰满的</a:t>
            </a:r>
          </a:p>
          <a:p>
            <a:pPr lvl="1"/>
            <a:r>
              <a:rPr lang="zh-CN" altLang="en-US" b="1" dirty="0">
                <a:solidFill>
                  <a:srgbClr val="FF0066"/>
                </a:solidFill>
                <a:highlight>
                  <a:srgbClr val="FFFF00"/>
                </a:highlight>
              </a:rPr>
              <a:t>平衡因子</a:t>
            </a:r>
            <a:r>
              <a:rPr lang="en-US" altLang="zh-CN" b="1" dirty="0">
                <a:solidFill>
                  <a:srgbClr val="FF0066"/>
                </a:solidFill>
                <a:highlight>
                  <a:srgbClr val="FFFF00"/>
                </a:highlight>
              </a:rPr>
              <a:t>(balanced factor)/</a:t>
            </a:r>
            <a:r>
              <a:rPr lang="zh-CN" altLang="en-US" b="1" dirty="0">
                <a:solidFill>
                  <a:srgbClr val="FF0066"/>
                </a:solidFill>
                <a:highlight>
                  <a:srgbClr val="FFFF00"/>
                </a:highlight>
              </a:rPr>
              <a:t>平衡度</a:t>
            </a:r>
          </a:p>
          <a:p>
            <a:pPr lvl="2"/>
            <a:r>
              <a:rPr lang="zh-CN" altLang="en-US" dirty="0">
                <a:highlight>
                  <a:srgbClr val="FFFF00"/>
                </a:highlight>
              </a:rPr>
              <a:t>二叉树上任一节点的左子树高度减去右子树高度的差</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平衡二叉树的插入</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52753" y="1340768"/>
            <a:ext cx="9892894" cy="5387280"/>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AutoShape 2"/>
          <p:cNvSpPr>
            <a:spLocks noGrp="1" noChangeArrowheads="1"/>
          </p:cNvSpPr>
          <p:nvPr>
            <p:ph type="title"/>
          </p:nvPr>
        </p:nvSpPr>
        <p:spPr/>
        <p:txBody>
          <a:bodyPr/>
          <a:lstStyle/>
          <a:p>
            <a:r>
              <a:rPr lang="zh-CN" altLang="en-US" b="1" dirty="0">
                <a:solidFill>
                  <a:srgbClr val="FF0066"/>
                </a:solidFill>
              </a:rPr>
              <a:t>伸展树</a:t>
            </a:r>
            <a:endParaRPr lang="en-US" altLang="zh-CN" b="1" dirty="0">
              <a:solidFill>
                <a:srgbClr val="FF0066"/>
              </a:solidFill>
            </a:endParaRPr>
          </a:p>
        </p:txBody>
      </p:sp>
      <p:sp>
        <p:nvSpPr>
          <p:cNvPr id="556035" name="Rectangle 3"/>
          <p:cNvSpPr>
            <a:spLocks noGrp="1" noChangeArrowheads="1"/>
          </p:cNvSpPr>
          <p:nvPr>
            <p:ph type="body" idx="1"/>
          </p:nvPr>
        </p:nvSpPr>
        <p:spPr/>
        <p:txBody>
          <a:bodyPr/>
          <a:lstStyle/>
          <a:p>
            <a:r>
              <a:rPr lang="en-US" altLang="zh-CN" dirty="0"/>
              <a:t>Splay Tree</a:t>
            </a:r>
            <a:r>
              <a:rPr lang="zh-CN" altLang="en-US" dirty="0"/>
              <a:t>，自调整树的一个例子</a:t>
            </a:r>
          </a:p>
          <a:p>
            <a:pPr lvl="1"/>
            <a:r>
              <a:rPr lang="en-US" altLang="zh-CN" dirty="0"/>
              <a:t>1985</a:t>
            </a:r>
            <a:r>
              <a:rPr lang="zh-CN" altLang="en-US" dirty="0"/>
              <a:t>年，</a:t>
            </a:r>
            <a:r>
              <a:rPr lang="en-US" altLang="zh-CN" dirty="0"/>
              <a:t>John Edward Hopcroft</a:t>
            </a:r>
            <a:r>
              <a:rPr lang="zh-CN" altLang="en-US" dirty="0"/>
              <a:t>和</a:t>
            </a:r>
            <a:r>
              <a:rPr lang="en-US" altLang="zh-CN" dirty="0"/>
              <a:t>Robert </a:t>
            </a:r>
            <a:r>
              <a:rPr lang="en-US" altLang="zh-CN" dirty="0" err="1"/>
              <a:t>Endre</a:t>
            </a:r>
            <a:r>
              <a:rPr lang="en-US" altLang="zh-CN" dirty="0"/>
              <a:t> </a:t>
            </a:r>
            <a:r>
              <a:rPr lang="en-US" altLang="zh-CN" dirty="0" err="1"/>
              <a:t>Tarjan</a:t>
            </a:r>
            <a:r>
              <a:rPr lang="zh-CN" altLang="en-US" dirty="0"/>
              <a:t>发明</a:t>
            </a:r>
            <a:endParaRPr lang="en-US" altLang="zh-CN" dirty="0"/>
          </a:p>
          <a:p>
            <a:pPr lvl="1"/>
            <a:r>
              <a:rPr lang="zh-CN" altLang="en-US" dirty="0"/>
              <a:t>不是一种数据结构，是一组改进</a:t>
            </a:r>
            <a:r>
              <a:rPr lang="en-US" altLang="zh-CN" dirty="0"/>
              <a:t>BST</a:t>
            </a:r>
            <a:r>
              <a:rPr lang="zh-CN" altLang="en-US" dirty="0"/>
              <a:t>性能的规则</a:t>
            </a:r>
          </a:p>
          <a:p>
            <a:r>
              <a:rPr lang="zh-CN" altLang="en-US" dirty="0"/>
              <a:t>基本思想</a:t>
            </a:r>
            <a:endParaRPr lang="en-US" altLang="zh-CN" dirty="0"/>
          </a:p>
          <a:p>
            <a:pPr lvl="1"/>
            <a:r>
              <a:rPr lang="zh-CN" altLang="en-US" dirty="0"/>
              <a:t>当访问、插入和删除某个结点时，将其或者其父节点通过一系列伸展操作升至</a:t>
            </a:r>
            <a:r>
              <a:rPr lang="zh-CN" altLang="en-US" dirty="0">
                <a:solidFill>
                  <a:srgbClr val="FF0000"/>
                </a:solidFill>
                <a:highlight>
                  <a:srgbClr val="FFFF00"/>
                </a:highlight>
              </a:rPr>
              <a:t>根节点</a:t>
            </a:r>
            <a:endParaRPr lang="en-US" altLang="zh-CN" dirty="0">
              <a:solidFill>
                <a:srgbClr val="FF0000"/>
              </a:solidFill>
            </a:endParaRPr>
          </a:p>
          <a:p>
            <a:pPr lvl="1"/>
            <a:r>
              <a:rPr lang="zh-CN" altLang="en-US" dirty="0"/>
              <a:t>所谓“伸展”其实是一组“旋转”（</a:t>
            </a:r>
            <a:r>
              <a:rPr lang="en-US" altLang="zh-CN" dirty="0"/>
              <a:t>rotation</a:t>
            </a:r>
            <a:r>
              <a:rPr lang="zh-CN" altLang="en-US" dirty="0"/>
              <a:t>）操作</a:t>
            </a:r>
            <a:endParaRPr lang="en-US" altLang="zh-CN" dirty="0"/>
          </a:p>
          <a:p>
            <a:pPr lvl="1"/>
            <a:endParaRPr lang="zh-CN" altLang="en-US"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AutoShape 2"/>
          <p:cNvSpPr>
            <a:spLocks noGrp="1" noChangeArrowheads="1"/>
          </p:cNvSpPr>
          <p:nvPr>
            <p:ph type="title"/>
          </p:nvPr>
        </p:nvSpPr>
        <p:spPr/>
        <p:txBody>
          <a:bodyPr/>
          <a:lstStyle/>
          <a:p>
            <a:r>
              <a:rPr lang="zh-CN" altLang="en-US" b="1" dirty="0">
                <a:solidFill>
                  <a:srgbClr val="FF0066"/>
                </a:solidFill>
              </a:rPr>
              <a:t>伸展树</a:t>
            </a:r>
            <a:endParaRPr lang="en-US" altLang="zh-CN" b="1" dirty="0">
              <a:solidFill>
                <a:srgbClr val="FF0066"/>
              </a:solidFill>
            </a:endParaRPr>
          </a:p>
        </p:txBody>
      </p:sp>
      <p:sp>
        <p:nvSpPr>
          <p:cNvPr id="559107" name="Rectangle 3"/>
          <p:cNvSpPr>
            <a:spLocks noGrp="1" noChangeArrowheads="1"/>
          </p:cNvSpPr>
          <p:nvPr>
            <p:ph type="body" idx="1"/>
          </p:nvPr>
        </p:nvSpPr>
        <p:spPr/>
        <p:txBody>
          <a:bodyPr/>
          <a:lstStyle/>
          <a:p>
            <a:r>
              <a:rPr lang="zh-CN" altLang="en-US" dirty="0"/>
              <a:t>三种旋转类型</a:t>
            </a:r>
            <a:endParaRPr lang="en-US" altLang="zh-CN" dirty="0"/>
          </a:p>
          <a:p>
            <a:pPr lvl="1"/>
            <a:r>
              <a:rPr lang="zh-CN" altLang="en-US" dirty="0"/>
              <a:t>设最新访问节点为</a:t>
            </a:r>
            <a:r>
              <a:rPr lang="en-US" altLang="zh-CN" dirty="0"/>
              <a:t>X</a:t>
            </a:r>
            <a:r>
              <a:rPr lang="zh-CN" altLang="en-US" dirty="0"/>
              <a:t>，</a:t>
            </a:r>
            <a:r>
              <a:rPr lang="en-US" altLang="zh-CN" dirty="0"/>
              <a:t>X</a:t>
            </a:r>
            <a:r>
              <a:rPr lang="zh-CN" altLang="en-US" dirty="0"/>
              <a:t>父节点为</a:t>
            </a:r>
            <a:r>
              <a:rPr lang="en-US" altLang="zh-CN" dirty="0"/>
              <a:t>P</a:t>
            </a:r>
            <a:r>
              <a:rPr lang="zh-CN" altLang="en-US" dirty="0"/>
              <a:t>，</a:t>
            </a:r>
            <a:r>
              <a:rPr lang="en-US" altLang="zh-CN" dirty="0"/>
              <a:t>P</a:t>
            </a:r>
            <a:r>
              <a:rPr lang="zh-CN" altLang="en-US" dirty="0"/>
              <a:t>父节点（</a:t>
            </a:r>
            <a:r>
              <a:rPr lang="en-US" altLang="zh-CN" dirty="0"/>
              <a:t>S</a:t>
            </a:r>
            <a:r>
              <a:rPr lang="zh-CN" altLang="en-US" dirty="0"/>
              <a:t>祖父节点）为</a:t>
            </a:r>
            <a:r>
              <a:rPr lang="en-US" altLang="zh-CN" dirty="0"/>
              <a:t>G</a:t>
            </a:r>
          </a:p>
          <a:p>
            <a:pPr lvl="1"/>
            <a:r>
              <a:rPr lang="zh-CN" altLang="en-US" dirty="0"/>
              <a:t>当</a:t>
            </a:r>
            <a:r>
              <a:rPr lang="en-US" altLang="zh-CN" dirty="0"/>
              <a:t>X</a:t>
            </a:r>
            <a:r>
              <a:rPr lang="zh-CN" altLang="en-US" dirty="0"/>
              <a:t>为根的子节点时，发生单旋转</a:t>
            </a:r>
            <a:r>
              <a:rPr lang="en-US" altLang="zh-CN" dirty="0"/>
              <a:t>(zig rotation / single rotation)</a:t>
            </a:r>
            <a:r>
              <a:rPr lang="zh-CN" altLang="en-US" dirty="0"/>
              <a:t>，否则发生双旋转</a:t>
            </a:r>
            <a:r>
              <a:rPr lang="en-US" altLang="zh-CN" dirty="0"/>
              <a:t>(double rotation)</a:t>
            </a:r>
          </a:p>
          <a:p>
            <a:pPr lvl="1"/>
            <a:r>
              <a:rPr lang="zh-CN" altLang="en-US" dirty="0"/>
              <a:t>当</a:t>
            </a:r>
            <a:r>
              <a:rPr lang="en-US" altLang="zh-CN" dirty="0"/>
              <a:t>X</a:t>
            </a:r>
            <a:r>
              <a:rPr lang="zh-CN" altLang="en-US" dirty="0"/>
              <a:t>、</a:t>
            </a:r>
            <a:r>
              <a:rPr lang="en-US" altLang="zh-CN" dirty="0"/>
              <a:t>G</a:t>
            </a:r>
            <a:r>
              <a:rPr lang="zh-CN" altLang="en-US" dirty="0"/>
              <a:t>在</a:t>
            </a:r>
            <a:r>
              <a:rPr lang="en-US" altLang="zh-CN" dirty="0"/>
              <a:t>P</a:t>
            </a:r>
            <a:r>
              <a:rPr lang="zh-CN" altLang="en-US" dirty="0"/>
              <a:t>两侧时，发生一字型旋转</a:t>
            </a:r>
            <a:r>
              <a:rPr lang="en-US" altLang="zh-CN" dirty="0"/>
              <a:t>(zig-zig rotation)</a:t>
            </a:r>
          </a:p>
          <a:p>
            <a:pPr lvl="2"/>
            <a:r>
              <a:rPr lang="zh-CN" altLang="en-US" dirty="0"/>
              <a:t>同构形状，</a:t>
            </a:r>
            <a:r>
              <a:rPr lang="en-US" altLang="zh-CN" dirty="0"/>
              <a:t>homogeneous configuration</a:t>
            </a:r>
          </a:p>
          <a:p>
            <a:pPr lvl="1"/>
            <a:r>
              <a:rPr lang="zh-CN" altLang="en-US" dirty="0"/>
              <a:t>当</a:t>
            </a:r>
            <a:r>
              <a:rPr lang="en-US" altLang="zh-CN" dirty="0"/>
              <a:t>X</a:t>
            </a:r>
            <a:r>
              <a:rPr lang="zh-CN" altLang="en-US" dirty="0"/>
              <a:t>、</a:t>
            </a:r>
            <a:r>
              <a:rPr lang="en-US" altLang="zh-CN" dirty="0"/>
              <a:t>G</a:t>
            </a:r>
            <a:r>
              <a:rPr lang="zh-CN" altLang="en-US" dirty="0"/>
              <a:t>在</a:t>
            </a:r>
            <a:r>
              <a:rPr lang="en-US" altLang="zh-CN" dirty="0"/>
              <a:t>P</a:t>
            </a:r>
            <a:r>
              <a:rPr lang="zh-CN" altLang="en-US" dirty="0"/>
              <a:t>一侧时，发生之字型旋转</a:t>
            </a:r>
            <a:r>
              <a:rPr lang="en-US" altLang="zh-CN" dirty="0"/>
              <a:t>(zig-zag rotation)</a:t>
            </a:r>
          </a:p>
          <a:p>
            <a:pPr lvl="2"/>
            <a:r>
              <a:rPr lang="zh-CN" altLang="en-US" dirty="0"/>
              <a:t>异构形状，</a:t>
            </a:r>
            <a:r>
              <a:rPr lang="en-US" altLang="zh-CN" dirty="0"/>
              <a:t> heterogeneous configuration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a:t>
            </a:r>
          </a:p>
        </p:txBody>
      </p:sp>
      <p:sp>
        <p:nvSpPr>
          <p:cNvPr id="3" name="内容占位符 2"/>
          <p:cNvSpPr>
            <a:spLocks noGrp="1"/>
          </p:cNvSpPr>
          <p:nvPr>
            <p:ph idx="1"/>
          </p:nvPr>
        </p:nvSpPr>
        <p:spPr/>
        <p:txBody>
          <a:bodyPr/>
          <a:lstStyle/>
          <a:p>
            <a:r>
              <a:rPr lang="zh-CN" altLang="en-US" dirty="0"/>
              <a:t>若三叉树</a:t>
            </a:r>
            <a:r>
              <a:rPr lang="en-US" altLang="zh-CN" dirty="0"/>
              <a:t>T</a:t>
            </a:r>
            <a:r>
              <a:rPr lang="zh-CN" altLang="en-US" dirty="0"/>
              <a:t>中有</a:t>
            </a:r>
            <a:r>
              <a:rPr lang="en-US" altLang="zh-CN" dirty="0"/>
              <a:t>244</a:t>
            </a:r>
            <a:r>
              <a:rPr lang="zh-CN" altLang="en-US" dirty="0"/>
              <a:t>个结点，叶结点高度为</a:t>
            </a:r>
            <a:r>
              <a:rPr lang="en-US" altLang="zh-CN" dirty="0"/>
              <a:t>1</a:t>
            </a:r>
            <a:r>
              <a:rPr lang="zh-CN" altLang="en-US" dirty="0"/>
              <a:t>，则</a:t>
            </a:r>
            <a:r>
              <a:rPr lang="en-US" altLang="zh-CN" dirty="0"/>
              <a:t>T</a:t>
            </a:r>
            <a:r>
              <a:rPr lang="zh-CN" altLang="en-US" dirty="0"/>
              <a:t>的高度至少为（）。</a:t>
            </a:r>
            <a:endParaRPr lang="en-US" altLang="zh-CN" dirty="0"/>
          </a:p>
          <a:p>
            <a:pPr marL="914400" lvl="1" indent="-457200">
              <a:buFont typeface="+mj-lt"/>
              <a:buAutoNum type="alphaUcPeriod"/>
            </a:pPr>
            <a:r>
              <a:rPr lang="en-US" altLang="zh-CN" dirty="0"/>
              <a:t>8</a:t>
            </a:r>
          </a:p>
          <a:p>
            <a:pPr marL="914400" lvl="1" indent="-457200">
              <a:buFont typeface="+mj-lt"/>
              <a:buAutoNum type="alphaUcPeriod"/>
            </a:pPr>
            <a:r>
              <a:rPr lang="en-US" altLang="zh-CN" dirty="0"/>
              <a:t>7</a:t>
            </a:r>
          </a:p>
          <a:p>
            <a:pPr marL="914400" lvl="1" indent="-457200">
              <a:buFont typeface="+mj-lt"/>
              <a:buAutoNum type="alphaUcPeriod"/>
            </a:pPr>
            <a:r>
              <a:rPr lang="en-US" altLang="zh-CN" dirty="0">
                <a:solidFill>
                  <a:srgbClr val="00B050"/>
                </a:solidFill>
              </a:rPr>
              <a:t>6</a:t>
            </a:r>
          </a:p>
          <a:p>
            <a:pPr marL="914400" lvl="1" indent="-457200">
              <a:buFont typeface="+mj-lt"/>
              <a:buAutoNum type="alphaUcPeriod"/>
            </a:pPr>
            <a:r>
              <a:rPr lang="en-US" altLang="zh-CN" dirty="0"/>
              <a:t>5</a:t>
            </a:r>
          </a:p>
          <a:p>
            <a:pPr marL="914400" lvl="1" indent="-457200">
              <a:buFont typeface="+mj-lt"/>
              <a:buAutoNum type="alphaUcPeriod"/>
            </a:pPr>
            <a:endParaRPr lang="en-US" altLang="zh-CN" dirty="0"/>
          </a:p>
          <a:p>
            <a:pPr marL="514350" indent="-457200"/>
            <a:r>
              <a:rPr lang="zh-CN" altLang="en-US" dirty="0">
                <a:solidFill>
                  <a:srgbClr val="00B050"/>
                </a:solidFill>
              </a:rPr>
              <a:t>高度为</a:t>
            </a:r>
            <a:r>
              <a:rPr lang="en-US" altLang="zh-CN" dirty="0">
                <a:solidFill>
                  <a:srgbClr val="00B050"/>
                </a:solidFill>
              </a:rPr>
              <a:t>5</a:t>
            </a:r>
            <a:r>
              <a:rPr lang="zh-CN" altLang="en-US" dirty="0">
                <a:solidFill>
                  <a:srgbClr val="00B050"/>
                </a:solidFill>
              </a:rPr>
              <a:t>的满三叉树结点为</a:t>
            </a:r>
            <a:r>
              <a:rPr lang="en-US" altLang="zh-CN" dirty="0">
                <a:solidFill>
                  <a:srgbClr val="00B050"/>
                </a:solidFill>
              </a:rPr>
              <a:t>121</a:t>
            </a:r>
            <a:r>
              <a:rPr lang="zh-CN" altLang="en-US" dirty="0">
                <a:solidFill>
                  <a:srgbClr val="00B050"/>
                </a:solidFill>
              </a:rPr>
              <a:t>，高度为</a:t>
            </a:r>
            <a:r>
              <a:rPr lang="en-US" altLang="zh-CN" dirty="0">
                <a:solidFill>
                  <a:srgbClr val="00B050"/>
                </a:solidFill>
              </a:rPr>
              <a:t>6</a:t>
            </a:r>
            <a:r>
              <a:rPr lang="zh-CN" altLang="en-US" dirty="0">
                <a:solidFill>
                  <a:srgbClr val="00B050"/>
                </a:solidFill>
              </a:rPr>
              <a:t>的结点数为</a:t>
            </a:r>
            <a:r>
              <a:rPr lang="en-US" altLang="zh-CN" dirty="0">
                <a:solidFill>
                  <a:srgbClr val="00B050"/>
                </a:solidFill>
              </a:rPr>
              <a:t>364</a:t>
            </a:r>
            <a:r>
              <a:rPr lang="zh-CN" altLang="en-US" dirty="0">
                <a:solidFill>
                  <a:srgbClr val="00B050"/>
                </a:solidFill>
              </a:rPr>
              <a:t>，</a:t>
            </a:r>
            <a:r>
              <a:rPr lang="en-US" altLang="zh-CN" dirty="0">
                <a:solidFill>
                  <a:srgbClr val="00B050"/>
                </a:solidFill>
              </a:rPr>
              <a:t>244</a:t>
            </a:r>
            <a:r>
              <a:rPr lang="zh-CN" altLang="en-US" dirty="0">
                <a:solidFill>
                  <a:srgbClr val="00B050"/>
                </a:solidFill>
              </a:rPr>
              <a:t>介于两者之间，所以至少是</a:t>
            </a:r>
            <a:r>
              <a:rPr lang="en-US" altLang="zh-CN" dirty="0">
                <a:solidFill>
                  <a:srgbClr val="00B050"/>
                </a:solidFill>
              </a:rPr>
              <a:t>6</a:t>
            </a:r>
            <a:r>
              <a:rPr lang="zh-CN" altLang="en-US" dirty="0">
                <a:solidFill>
                  <a:srgbClr val="00B050"/>
                </a:solidFill>
              </a:rPr>
              <a:t>。</a:t>
            </a:r>
            <a:endParaRPr lang="en-US" altLang="zh-CN" dirty="0">
              <a:solidFill>
                <a:srgbClr val="00B050"/>
              </a:solidFill>
            </a:endParaRPr>
          </a:p>
        </p:txBody>
      </p:sp>
    </p:spTree>
    <p:extLst>
      <p:ext uri="{BB962C8B-B14F-4D97-AF65-F5344CB8AC3E}">
        <p14:creationId xmlns:p14="http://schemas.microsoft.com/office/powerpoint/2010/main" val="374339616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伸展树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567608" y="1536976"/>
            <a:ext cx="7463184" cy="4850848"/>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除留余数法</a:t>
            </a:r>
          </a:p>
        </p:txBody>
      </p:sp>
      <p:sp>
        <p:nvSpPr>
          <p:cNvPr id="3" name="内容占位符 2"/>
          <p:cNvSpPr>
            <a:spLocks noGrp="1"/>
          </p:cNvSpPr>
          <p:nvPr>
            <p:ph idx="1"/>
          </p:nvPr>
        </p:nvSpPr>
        <p:spPr/>
        <p:txBody>
          <a:bodyPr/>
          <a:lstStyle/>
          <a:p>
            <a:r>
              <a:rPr lang="zh-CN" altLang="en-US" dirty="0"/>
              <a:t>选择一个适当的正整数</a:t>
            </a:r>
            <a:r>
              <a:rPr lang="en-US" altLang="zh-CN" dirty="0"/>
              <a:t>P</a:t>
            </a:r>
            <a:r>
              <a:rPr lang="zh-CN" altLang="en-US" dirty="0"/>
              <a:t>，用</a:t>
            </a:r>
            <a:r>
              <a:rPr lang="en-US" altLang="zh-CN" dirty="0"/>
              <a:t>P</a:t>
            </a:r>
            <a:r>
              <a:rPr lang="zh-CN" altLang="en-US" dirty="0"/>
              <a:t>去除关键字，取所得得余数作为散列地址，即：</a:t>
            </a:r>
            <a:r>
              <a:rPr lang="en-US" altLang="zh-CN" b="1" dirty="0">
                <a:solidFill>
                  <a:srgbClr val="FF0000"/>
                </a:solidFill>
              </a:rPr>
              <a:t>H(key) = </a:t>
            </a:r>
            <a:r>
              <a:rPr lang="en-US" altLang="zh-CN" b="1" dirty="0" err="1">
                <a:solidFill>
                  <a:srgbClr val="FF0000"/>
                </a:solidFill>
              </a:rPr>
              <a:t>key%P</a:t>
            </a:r>
            <a:endParaRPr lang="en-US" altLang="zh-CN" b="1" dirty="0">
              <a:solidFill>
                <a:srgbClr val="FF0000"/>
              </a:solidFill>
            </a:endParaRPr>
          </a:p>
          <a:p>
            <a:r>
              <a:rPr lang="zh-CN" altLang="en-US" dirty="0"/>
              <a:t>关键是要选取适当的</a:t>
            </a:r>
            <a:r>
              <a:rPr lang="en-US" altLang="zh-CN" dirty="0"/>
              <a:t>P</a:t>
            </a:r>
          </a:p>
          <a:p>
            <a:pPr lvl="1"/>
            <a:r>
              <a:rPr lang="en-US" altLang="zh-CN" dirty="0"/>
              <a:t>P</a:t>
            </a:r>
            <a:r>
              <a:rPr lang="zh-CN" altLang="en-US" dirty="0"/>
              <a:t>最好不要是偶数，也不要是基数（一般是</a:t>
            </a:r>
            <a:r>
              <a:rPr lang="en-US" altLang="zh-CN" dirty="0"/>
              <a:t>2</a:t>
            </a:r>
            <a:r>
              <a:rPr lang="zh-CN" altLang="en-US" dirty="0"/>
              <a:t>）的幂</a:t>
            </a:r>
            <a:endParaRPr lang="en-US" altLang="zh-CN" dirty="0"/>
          </a:p>
          <a:p>
            <a:pPr lvl="1"/>
            <a:r>
              <a:rPr lang="zh-CN" altLang="en-US" b="1" dirty="0">
                <a:solidFill>
                  <a:srgbClr val="FF0000"/>
                </a:solidFill>
              </a:rPr>
              <a:t>一般地选</a:t>
            </a:r>
            <a:r>
              <a:rPr lang="en-US" altLang="zh-CN" b="1" dirty="0">
                <a:solidFill>
                  <a:srgbClr val="FF0000"/>
                </a:solidFill>
              </a:rPr>
              <a:t>P</a:t>
            </a:r>
            <a:r>
              <a:rPr lang="zh-CN" altLang="en-US" b="1" dirty="0">
                <a:solidFill>
                  <a:srgbClr val="FF0000"/>
                </a:solidFill>
              </a:rPr>
              <a:t>为小于或等于散列表长度</a:t>
            </a:r>
            <a:r>
              <a:rPr lang="en-US" altLang="zh-CN" b="1" dirty="0">
                <a:solidFill>
                  <a:srgbClr val="FF0000"/>
                </a:solidFill>
              </a:rPr>
              <a:t>m</a:t>
            </a:r>
            <a:r>
              <a:rPr lang="zh-CN" altLang="en-US" b="1" dirty="0">
                <a:solidFill>
                  <a:srgbClr val="FF0000"/>
                </a:solidFill>
              </a:rPr>
              <a:t>的某个最大素数比较好</a:t>
            </a:r>
            <a:endParaRPr lang="en-US" altLang="zh-CN" b="1" dirty="0">
              <a:solidFill>
                <a:srgbClr val="FF0000"/>
              </a:solidFill>
            </a:endParaRPr>
          </a:p>
          <a:p>
            <a:pPr lvl="2"/>
            <a:r>
              <a:rPr lang="en-US" altLang="zh-CN" dirty="0"/>
              <a:t>m = 8</a:t>
            </a:r>
            <a:r>
              <a:rPr lang="zh-CN" altLang="en-US" dirty="0"/>
              <a:t>，</a:t>
            </a:r>
            <a:r>
              <a:rPr lang="en-US" altLang="zh-CN" dirty="0"/>
              <a:t>16</a:t>
            </a:r>
            <a:r>
              <a:rPr lang="zh-CN" altLang="en-US" dirty="0"/>
              <a:t>，</a:t>
            </a:r>
            <a:r>
              <a:rPr lang="en-US" altLang="zh-CN" dirty="0"/>
              <a:t>32</a:t>
            </a:r>
            <a:r>
              <a:rPr lang="zh-CN" altLang="en-US" dirty="0"/>
              <a:t>，</a:t>
            </a:r>
            <a:r>
              <a:rPr lang="en-US" altLang="zh-CN" dirty="0"/>
              <a:t>64</a:t>
            </a:r>
            <a:r>
              <a:rPr lang="zh-CN" altLang="en-US" dirty="0"/>
              <a:t>，</a:t>
            </a:r>
            <a:r>
              <a:rPr lang="en-US" altLang="zh-CN" dirty="0"/>
              <a:t>128</a:t>
            </a:r>
            <a:r>
              <a:rPr lang="zh-CN" altLang="en-US" dirty="0"/>
              <a:t>，</a:t>
            </a:r>
            <a:r>
              <a:rPr lang="en-US" altLang="zh-CN" dirty="0"/>
              <a:t>256</a:t>
            </a:r>
            <a:r>
              <a:rPr lang="zh-CN" altLang="en-US" dirty="0"/>
              <a:t>，</a:t>
            </a:r>
            <a:r>
              <a:rPr lang="en-US" altLang="zh-CN" dirty="0"/>
              <a:t>512</a:t>
            </a:r>
            <a:r>
              <a:rPr lang="zh-CN" altLang="en-US" dirty="0"/>
              <a:t>，</a:t>
            </a:r>
            <a:r>
              <a:rPr lang="en-US" altLang="zh-CN" dirty="0"/>
              <a:t>1024</a:t>
            </a:r>
          </a:p>
          <a:p>
            <a:pPr lvl="2"/>
            <a:r>
              <a:rPr lang="en-US" altLang="zh-CN" dirty="0"/>
              <a:t>P  = 7</a:t>
            </a:r>
            <a:r>
              <a:rPr lang="zh-CN" altLang="en-US" dirty="0"/>
              <a:t>，</a:t>
            </a:r>
            <a:r>
              <a:rPr lang="en-US" altLang="zh-CN" dirty="0"/>
              <a:t>13</a:t>
            </a:r>
            <a:r>
              <a:rPr lang="zh-CN" altLang="en-US" dirty="0"/>
              <a:t>，</a:t>
            </a:r>
            <a:r>
              <a:rPr lang="en-US" altLang="zh-CN" dirty="0"/>
              <a:t>31</a:t>
            </a:r>
            <a:r>
              <a:rPr lang="zh-CN" altLang="en-US" dirty="0"/>
              <a:t>，</a:t>
            </a:r>
            <a:r>
              <a:rPr lang="en-US" altLang="zh-CN" dirty="0"/>
              <a:t>61</a:t>
            </a:r>
            <a:r>
              <a:rPr lang="zh-CN" altLang="en-US" dirty="0"/>
              <a:t>，</a:t>
            </a:r>
            <a:r>
              <a:rPr lang="en-US" altLang="zh-CN" dirty="0"/>
              <a:t>127</a:t>
            </a:r>
            <a:r>
              <a:rPr lang="zh-CN" altLang="en-US" dirty="0"/>
              <a:t>，</a:t>
            </a:r>
            <a:r>
              <a:rPr lang="en-US" altLang="zh-CN" dirty="0"/>
              <a:t>251</a:t>
            </a:r>
            <a:r>
              <a:rPr lang="zh-CN" altLang="en-US" dirty="0"/>
              <a:t>，</a:t>
            </a:r>
            <a:r>
              <a:rPr lang="en-US" altLang="zh-CN" dirty="0"/>
              <a:t>503</a:t>
            </a:r>
            <a:r>
              <a:rPr lang="zh-CN" altLang="en-US" dirty="0"/>
              <a:t>，</a:t>
            </a:r>
            <a:r>
              <a:rPr lang="en-US" altLang="zh-CN" dirty="0"/>
              <a:t>1019</a:t>
            </a:r>
          </a:p>
          <a:p>
            <a:pPr lvl="1"/>
            <a:r>
              <a:rPr lang="zh-CN" altLang="en-US" dirty="0"/>
              <a:t>注意：有些散列地址是不可能用散列函数计算出来的，只可能在处理冲突时达到这些地址</a:t>
            </a:r>
          </a:p>
          <a:p>
            <a:endParaRPr lang="zh-CN" altLang="en-US"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数字分析法</a:t>
            </a:r>
          </a:p>
        </p:txBody>
      </p:sp>
      <p:sp>
        <p:nvSpPr>
          <p:cNvPr id="3" name="内容占位符 2"/>
          <p:cNvSpPr>
            <a:spLocks noGrp="1"/>
          </p:cNvSpPr>
          <p:nvPr>
            <p:ph idx="1"/>
          </p:nvPr>
        </p:nvSpPr>
        <p:spPr/>
        <p:txBody>
          <a:bodyPr/>
          <a:lstStyle/>
          <a:p>
            <a:r>
              <a:rPr lang="zh-CN" altLang="en-US" dirty="0"/>
              <a:t>数字分析法中数位的选取是根据计算符号分布均匀度来选取的</a:t>
            </a:r>
            <a:endParaRPr lang="en-US" altLang="zh-CN" dirty="0"/>
          </a:p>
          <a:p>
            <a:pPr lvl="1"/>
            <a:r>
              <a:rPr lang="zh-CN" altLang="en-US" dirty="0"/>
              <a:t>计算第</a:t>
            </a:r>
            <a:r>
              <a:rPr lang="en-US" altLang="zh-CN" dirty="0"/>
              <a:t>k</a:t>
            </a:r>
            <a:r>
              <a:rPr lang="zh-CN" altLang="en-US" dirty="0"/>
              <a:t>位符号分布均匀度</a:t>
            </a:r>
            <a:r>
              <a:rPr lang="zh-CN" altLang="en-US" dirty="0">
                <a:sym typeface="Symbol" panose="05050102010706020507" pitchFamily="18" charset="2"/>
              </a:rPr>
              <a:t></a:t>
            </a:r>
            <a:r>
              <a:rPr lang="en-US" altLang="zh-CN" baseline="-25000" dirty="0"/>
              <a:t>k</a:t>
            </a:r>
            <a:r>
              <a:rPr lang="en-US" altLang="zh-CN" dirty="0"/>
              <a:t> </a:t>
            </a:r>
            <a:r>
              <a:rPr lang="zh-CN" altLang="en-US" dirty="0"/>
              <a:t>的公式为</a:t>
            </a:r>
            <a:endParaRPr lang="en-US" altLang="zh-CN" dirty="0"/>
          </a:p>
          <a:p>
            <a:pPr lvl="1"/>
            <a:endParaRPr lang="en-US" altLang="zh-CN" dirty="0"/>
          </a:p>
          <a:p>
            <a:pPr lvl="1"/>
            <a:endParaRPr lang="en-US" altLang="zh-CN" dirty="0"/>
          </a:p>
          <a:p>
            <a:pPr lvl="1"/>
            <a:r>
              <a:rPr lang="zh-CN" altLang="en-US" dirty="0"/>
              <a:t>其中，    表示第 </a:t>
            </a:r>
            <a:r>
              <a:rPr lang="en-US" altLang="zh-CN" dirty="0" err="1"/>
              <a:t>i</a:t>
            </a:r>
            <a:r>
              <a:rPr lang="en-US" altLang="zh-CN" dirty="0"/>
              <a:t> </a:t>
            </a:r>
            <a:r>
              <a:rPr lang="zh-CN" altLang="en-US" dirty="0"/>
              <a:t>个符号在第 </a:t>
            </a:r>
            <a:r>
              <a:rPr lang="en-US" altLang="zh-CN" dirty="0"/>
              <a:t>k </a:t>
            </a:r>
            <a:r>
              <a:rPr lang="zh-CN" altLang="en-US" dirty="0"/>
              <a:t>位上出现的次数，</a:t>
            </a:r>
            <a:r>
              <a:rPr lang="en-US" altLang="zh-CN" dirty="0"/>
              <a:t>n/r </a:t>
            </a:r>
            <a:r>
              <a:rPr lang="zh-CN" altLang="en-US" dirty="0"/>
              <a:t>表示</a:t>
            </a:r>
            <a:r>
              <a:rPr lang="en-US" altLang="zh-CN" dirty="0"/>
              <a:t>r</a:t>
            </a:r>
            <a:r>
              <a:rPr lang="zh-CN" altLang="en-US" dirty="0"/>
              <a:t>种符号在 </a:t>
            </a:r>
            <a:r>
              <a:rPr lang="en-US" altLang="zh-CN" dirty="0"/>
              <a:t>n </a:t>
            </a:r>
            <a:r>
              <a:rPr lang="zh-CN" altLang="en-US" dirty="0"/>
              <a:t>个数中均匀出现的期望值。计算出的</a:t>
            </a:r>
            <a:r>
              <a:rPr lang="zh-CN" altLang="en-US" dirty="0">
                <a:sym typeface="Symbol" panose="05050102010706020507" pitchFamily="18" charset="2"/>
              </a:rPr>
              <a:t></a:t>
            </a:r>
            <a:r>
              <a:rPr lang="en-US" altLang="zh-CN" baseline="-25000" dirty="0"/>
              <a:t>k</a:t>
            </a:r>
            <a:r>
              <a:rPr lang="zh-CN" altLang="en-US" dirty="0"/>
              <a:t>值越小，表明在该位 </a:t>
            </a:r>
            <a:r>
              <a:rPr lang="en-US" altLang="zh-CN" dirty="0"/>
              <a:t>(</a:t>
            </a:r>
            <a:r>
              <a:rPr lang="zh-CN" altLang="en-US" dirty="0"/>
              <a:t>第 </a:t>
            </a:r>
            <a:r>
              <a:rPr lang="en-US" altLang="zh-CN" dirty="0"/>
              <a:t>k </a:t>
            </a:r>
            <a:r>
              <a:rPr lang="zh-CN" altLang="en-US" dirty="0"/>
              <a:t>位</a:t>
            </a:r>
            <a:r>
              <a:rPr lang="en-US" altLang="zh-CN" dirty="0"/>
              <a:t>) </a:t>
            </a:r>
            <a:r>
              <a:rPr lang="zh-CN" altLang="en-US" dirty="0"/>
              <a:t>各种符号分布得越均匀</a:t>
            </a:r>
          </a:p>
        </p:txBody>
      </p:sp>
      <p:graphicFrame>
        <p:nvGraphicFramePr>
          <p:cNvPr id="4" name="Object 1"/>
          <p:cNvGraphicFramePr>
            <a:graphicFrameLocks noChangeAspect="1"/>
          </p:cNvGraphicFramePr>
          <p:nvPr/>
        </p:nvGraphicFramePr>
        <p:xfrm>
          <a:off x="2711624" y="3635375"/>
          <a:ext cx="571500" cy="654050"/>
        </p:xfrm>
        <a:graphic>
          <a:graphicData uri="http://schemas.openxmlformats.org/presentationml/2006/ole">
            <mc:AlternateContent xmlns:mc="http://schemas.openxmlformats.org/markup-compatibility/2006">
              <mc:Choice xmlns:v="urn:schemas-microsoft-com:vml" Requires="v">
                <p:oleObj spid="_x0000_s9228" name="公式" r:id="rId3" imgW="177800" imgH="241300" progId="Equation.3">
                  <p:embed/>
                </p:oleObj>
              </mc:Choice>
              <mc:Fallback>
                <p:oleObj name="公式" r:id="rId3" imgW="177800" imgH="241300" progId="Equation.3">
                  <p:embed/>
                  <p:pic>
                    <p:nvPicPr>
                      <p:cNvPr id="4"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624" y="3635375"/>
                        <a:ext cx="571500"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0"/>
          <p:cNvGraphicFramePr>
            <a:graphicFrameLocks noChangeAspect="1"/>
          </p:cNvGraphicFramePr>
          <p:nvPr/>
        </p:nvGraphicFramePr>
        <p:xfrm>
          <a:off x="3863975" y="2636838"/>
          <a:ext cx="3362325" cy="1185862"/>
        </p:xfrm>
        <a:graphic>
          <a:graphicData uri="http://schemas.openxmlformats.org/presentationml/2006/ole">
            <mc:AlternateContent xmlns:mc="http://schemas.openxmlformats.org/markup-compatibility/2006">
              <mc:Choice xmlns:v="urn:schemas-microsoft-com:vml" Requires="v">
                <p:oleObj spid="_x0000_s9229" name="公式" r:id="rId5" imgW="1244600" imgH="431800" progId="Equation.3">
                  <p:embed/>
                </p:oleObj>
              </mc:Choice>
              <mc:Fallback>
                <p:oleObj name="公式" r:id="rId5" imgW="1244600" imgH="431800" progId="Equation.3">
                  <p:embed/>
                  <p:pic>
                    <p:nvPicPr>
                      <p:cNvPr id="6"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975" y="2636838"/>
                        <a:ext cx="3362325" cy="11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折叠法</a:t>
            </a:r>
          </a:p>
        </p:txBody>
      </p:sp>
      <p:sp>
        <p:nvSpPr>
          <p:cNvPr id="3" name="内容占位符 2"/>
          <p:cNvSpPr>
            <a:spLocks noGrp="1"/>
          </p:cNvSpPr>
          <p:nvPr>
            <p:ph idx="1"/>
          </p:nvPr>
        </p:nvSpPr>
        <p:spPr>
          <a:xfrm>
            <a:off x="1055440" y="1700808"/>
            <a:ext cx="10595024" cy="4114800"/>
          </a:xfrm>
        </p:spPr>
        <p:txBody>
          <a:bodyPr/>
          <a:lstStyle/>
          <a:p>
            <a:r>
              <a:rPr lang="zh-CN" altLang="en-US" dirty="0"/>
              <a:t>设给定的关键码为</a:t>
            </a:r>
            <a:r>
              <a:rPr lang="en-US" altLang="zh-CN" dirty="0"/>
              <a:t>key = 23938587841</a:t>
            </a:r>
          </a:p>
          <a:p>
            <a:pPr lvl="1"/>
            <a:r>
              <a:rPr lang="zh-CN" altLang="en-US" dirty="0"/>
              <a:t>若存储空间限定 </a:t>
            </a:r>
            <a:r>
              <a:rPr lang="en-US" altLang="zh-CN" dirty="0"/>
              <a:t>3 </a:t>
            </a:r>
            <a:r>
              <a:rPr lang="zh-CN" altLang="en-US" dirty="0"/>
              <a:t>位，则划分结果为每段</a:t>
            </a:r>
            <a:r>
              <a:rPr lang="en-US" altLang="zh-CN" dirty="0"/>
              <a:t>3</a:t>
            </a:r>
            <a:r>
              <a:rPr lang="zh-CN" altLang="en-US" dirty="0"/>
              <a:t>位</a:t>
            </a:r>
            <a:endParaRPr lang="en-US" altLang="zh-CN" dirty="0"/>
          </a:p>
          <a:p>
            <a:pPr lvl="1"/>
            <a:r>
              <a:rPr lang="zh-CN" altLang="en-US" dirty="0"/>
              <a:t>上述关键码可划分为 </a:t>
            </a:r>
            <a:r>
              <a:rPr lang="en-US" altLang="zh-CN" dirty="0"/>
              <a:t>4</a:t>
            </a:r>
            <a:r>
              <a:rPr lang="zh-CN" altLang="en-US" dirty="0"/>
              <a:t>段：</a:t>
            </a:r>
            <a:r>
              <a:rPr lang="en-US" altLang="zh-CN" dirty="0"/>
              <a:t>239</a:t>
            </a:r>
            <a:r>
              <a:rPr lang="zh-CN" altLang="en-US" dirty="0"/>
              <a:t>、</a:t>
            </a:r>
            <a:r>
              <a:rPr lang="en-US" altLang="zh-CN" dirty="0"/>
              <a:t>385</a:t>
            </a:r>
            <a:r>
              <a:rPr lang="zh-CN" altLang="en-US" dirty="0"/>
              <a:t>、</a:t>
            </a:r>
            <a:r>
              <a:rPr lang="en-US" altLang="zh-CN" dirty="0"/>
              <a:t>878</a:t>
            </a:r>
            <a:r>
              <a:rPr lang="zh-CN" altLang="en-US" dirty="0"/>
              <a:t>、</a:t>
            </a:r>
            <a:r>
              <a:rPr lang="en-US" altLang="zh-CN" dirty="0"/>
              <a:t>41</a:t>
            </a:r>
          </a:p>
          <a:p>
            <a:pPr lvl="1"/>
            <a:r>
              <a:rPr lang="zh-CN" altLang="en-US" dirty="0"/>
              <a:t>把超出地址位数的最高位删去，仅保留最低的</a:t>
            </a:r>
            <a:r>
              <a:rPr lang="en-US" altLang="zh-CN" dirty="0"/>
              <a:t>3</a:t>
            </a:r>
            <a:r>
              <a:rPr lang="zh-CN" altLang="en-US" dirty="0"/>
              <a:t>位，做为可用的散列地址</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2257314" y="3645024"/>
            <a:ext cx="8191276" cy="2797512"/>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冲突处理方法</a:t>
            </a:r>
          </a:p>
        </p:txBody>
      </p:sp>
      <p:sp>
        <p:nvSpPr>
          <p:cNvPr id="3" name="内容占位符 2"/>
          <p:cNvSpPr>
            <a:spLocks noGrp="1"/>
          </p:cNvSpPr>
          <p:nvPr>
            <p:ph idx="1"/>
          </p:nvPr>
        </p:nvSpPr>
        <p:spPr>
          <a:xfrm>
            <a:off x="1127448" y="1700808"/>
            <a:ext cx="10363200" cy="4114800"/>
          </a:xfrm>
        </p:spPr>
        <p:txBody>
          <a:bodyPr/>
          <a:lstStyle/>
          <a:p>
            <a:r>
              <a:rPr lang="zh-CN" altLang="en-US" dirty="0"/>
              <a:t>共同思想：将具有相同函数值的记录存作一个链</a:t>
            </a:r>
          </a:p>
          <a:p>
            <a:endParaRPr lang="en-US" altLang="zh-CN" dirty="0"/>
          </a:p>
          <a:p>
            <a:r>
              <a:rPr lang="zh-CN" altLang="en-US" b="1" dirty="0"/>
              <a:t>闭散列方法：</a:t>
            </a:r>
            <a:r>
              <a:rPr lang="zh-CN" altLang="en-US" dirty="0"/>
              <a:t>冲突记录存储在表内</a:t>
            </a:r>
            <a:endParaRPr lang="en-US" altLang="zh-CN" dirty="0"/>
          </a:p>
          <a:p>
            <a:pPr lvl="1"/>
            <a:r>
              <a:rPr lang="en-US" altLang="zh-CN" b="1" dirty="0">
                <a:solidFill>
                  <a:srgbClr val="FF0066"/>
                </a:solidFill>
              </a:rPr>
              <a:t>close hashing</a:t>
            </a:r>
            <a:r>
              <a:rPr lang="zh-CN" altLang="en-US" dirty="0"/>
              <a:t>，又叫开地址方法</a:t>
            </a:r>
            <a:r>
              <a:rPr lang="en-US" altLang="zh-CN" dirty="0"/>
              <a:t>/</a:t>
            </a:r>
            <a:r>
              <a:rPr lang="zh-CN" altLang="en-US" dirty="0"/>
              <a:t>开址定址法</a:t>
            </a:r>
            <a:r>
              <a:rPr lang="en-US" altLang="zh-CN" dirty="0"/>
              <a:t>/</a:t>
            </a:r>
            <a:r>
              <a:rPr lang="zh-CN" altLang="en-US" dirty="0"/>
              <a:t>开放定址法</a:t>
            </a:r>
            <a:r>
              <a:rPr lang="en-US" altLang="zh-CN" dirty="0"/>
              <a:t>/</a:t>
            </a:r>
            <a:r>
              <a:rPr lang="zh-CN" altLang="en-US" dirty="0"/>
              <a:t>开式寻址法</a:t>
            </a:r>
            <a:r>
              <a:rPr lang="en-US" altLang="zh-CN" dirty="0"/>
              <a:t>(</a:t>
            </a:r>
            <a:r>
              <a:rPr lang="en-US" altLang="zh-CN" b="1" dirty="0">
                <a:solidFill>
                  <a:srgbClr val="FF0066"/>
                </a:solidFill>
              </a:rPr>
              <a:t>open addressing</a:t>
            </a:r>
            <a:r>
              <a:rPr lang="en-US" altLang="zh-CN" dirty="0"/>
              <a:t>)</a:t>
            </a:r>
          </a:p>
          <a:p>
            <a:pPr lvl="1"/>
            <a:endParaRPr lang="zh-CN" altLang="en-US" dirty="0"/>
          </a:p>
          <a:p>
            <a:r>
              <a:rPr lang="zh-CN" altLang="en-US" b="1" dirty="0"/>
              <a:t>开散列方法：</a:t>
            </a:r>
            <a:r>
              <a:rPr lang="zh-CN" altLang="en-US" dirty="0"/>
              <a:t>冲突记录存储在表外</a:t>
            </a:r>
          </a:p>
          <a:p>
            <a:pPr lvl="1"/>
            <a:r>
              <a:rPr lang="en-US" altLang="zh-CN" b="1" dirty="0">
                <a:solidFill>
                  <a:srgbClr val="FF0066"/>
                </a:solidFill>
              </a:rPr>
              <a:t>open hashing</a:t>
            </a:r>
            <a:r>
              <a:rPr lang="zh-CN" altLang="en-US" dirty="0"/>
              <a:t>，又叫单链方法</a:t>
            </a:r>
            <a:r>
              <a:rPr lang="en-US" altLang="zh-CN" dirty="0"/>
              <a:t>/</a:t>
            </a:r>
            <a:r>
              <a:rPr lang="zh-CN" altLang="en-US" dirty="0"/>
              <a:t>链地址法</a:t>
            </a:r>
            <a:r>
              <a:rPr lang="en-US" altLang="zh-CN" dirty="0"/>
              <a:t>/</a:t>
            </a:r>
            <a:r>
              <a:rPr lang="zh-CN" altLang="en-US" dirty="0"/>
              <a:t>拉链法</a:t>
            </a:r>
            <a:r>
              <a:rPr lang="en-US" altLang="zh-CN" dirty="0"/>
              <a:t>(</a:t>
            </a:r>
            <a:r>
              <a:rPr lang="en-US" altLang="zh-CN" b="1" dirty="0">
                <a:solidFill>
                  <a:srgbClr val="FF0066"/>
                </a:solidFill>
              </a:rPr>
              <a:t>[separate] chaining</a:t>
            </a:r>
            <a:r>
              <a:rPr lang="en-US" altLang="zh-CN" dirty="0"/>
              <a:t>)</a:t>
            </a:r>
          </a:p>
          <a:p>
            <a:endParaRPr lang="zh-CN" altLang="en-US"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AutoShape 2"/>
          <p:cNvSpPr>
            <a:spLocks noGrp="1" noChangeArrowheads="1"/>
          </p:cNvSpPr>
          <p:nvPr>
            <p:ph type="title"/>
          </p:nvPr>
        </p:nvSpPr>
        <p:spPr/>
        <p:txBody>
          <a:bodyPr/>
          <a:lstStyle/>
          <a:p>
            <a:r>
              <a:rPr lang="zh-CN" altLang="en-US" b="1" dirty="0">
                <a:solidFill>
                  <a:srgbClr val="FF0066"/>
                </a:solidFill>
              </a:rPr>
              <a:t>闭散列方法</a:t>
            </a:r>
            <a:endParaRPr lang="en-US" altLang="zh-CN" b="1" dirty="0">
              <a:solidFill>
                <a:srgbClr val="FF0066"/>
              </a:solidFill>
            </a:endParaRPr>
          </a:p>
        </p:txBody>
      </p:sp>
      <p:sp>
        <p:nvSpPr>
          <p:cNvPr id="156675" name="Rectangle 3"/>
          <p:cNvSpPr>
            <a:spLocks noGrp="1" noChangeArrowheads="1"/>
          </p:cNvSpPr>
          <p:nvPr>
            <p:ph idx="1"/>
          </p:nvPr>
        </p:nvSpPr>
        <p:spPr/>
        <p:txBody>
          <a:bodyPr/>
          <a:lstStyle/>
          <a:p>
            <a:r>
              <a:rPr lang="zh-CN" altLang="en-US" dirty="0"/>
              <a:t>基本思想</a:t>
            </a:r>
          </a:p>
          <a:p>
            <a:pPr lvl="1"/>
            <a:r>
              <a:rPr lang="zh-CN" altLang="en-US" b="1" dirty="0">
                <a:solidFill>
                  <a:srgbClr val="FF0066"/>
                </a:solidFill>
              </a:rPr>
              <a:t>当冲突发生时，使用某种方法在散列表中形成一个探查序列（也称之为“链”），按此序列逐个单元的查找，直到找到一个指定的关键字或碰到一个开放的地址（单元为空）为止</a:t>
            </a:r>
            <a:endParaRPr lang="en-US" altLang="zh-CN" b="1" dirty="0">
              <a:solidFill>
                <a:srgbClr val="FF0066"/>
              </a:solidFill>
            </a:endParaRPr>
          </a:p>
          <a:p>
            <a:pPr lvl="1"/>
            <a:r>
              <a:rPr lang="zh-CN" altLang="en-US" dirty="0"/>
              <a:t>亦即：</a:t>
            </a:r>
            <a:r>
              <a:rPr lang="zh-CN" altLang="en-US" b="1" dirty="0">
                <a:solidFill>
                  <a:srgbClr val="FF0066"/>
                </a:solidFill>
              </a:rPr>
              <a:t>可存放新表项的空闲地址既向它的同义词表项开放，又向它的非同义词表项开放（所以叫开放定址法）</a:t>
            </a:r>
          </a:p>
          <a:p>
            <a:pPr lvl="1"/>
            <a:r>
              <a:rPr lang="en-US" altLang="zh-CN" dirty="0" err="1"/>
              <a:t>H</a:t>
            </a:r>
            <a:r>
              <a:rPr lang="en-US" altLang="zh-CN" baseline="-25000" dirty="0" err="1"/>
              <a:t>j</a:t>
            </a:r>
            <a:r>
              <a:rPr lang="en-US" altLang="zh-CN" dirty="0"/>
              <a:t> = ( H(key) + </a:t>
            </a:r>
            <a:r>
              <a:rPr lang="en-US" altLang="zh-CN" dirty="0" err="1"/>
              <a:t>d</a:t>
            </a:r>
            <a:r>
              <a:rPr lang="en-US" altLang="zh-CN" baseline="-25000" dirty="0" err="1"/>
              <a:t>j</a:t>
            </a:r>
            <a:r>
              <a:rPr lang="en-US" altLang="zh-CN" dirty="0"/>
              <a:t> ) MOD m     </a:t>
            </a:r>
          </a:p>
          <a:p>
            <a:pPr lvl="2"/>
            <a:r>
              <a:rPr lang="en-US" altLang="zh-CN" dirty="0"/>
              <a:t>1 </a:t>
            </a:r>
            <a:r>
              <a:rPr lang="en-US" altLang="zh-CN" dirty="0">
                <a:sym typeface="Symbol" panose="05050102010706020507" pitchFamily="18" charset="2"/>
              </a:rPr>
              <a:t>j m-1</a:t>
            </a:r>
            <a:r>
              <a:rPr lang="zh-CN" altLang="en-US" dirty="0">
                <a:sym typeface="Symbol" panose="05050102010706020507" pitchFamily="18" charset="2"/>
              </a:rPr>
              <a:t>；</a:t>
            </a:r>
            <a:r>
              <a:rPr lang="en-US" altLang="zh-CN" dirty="0">
                <a:sym typeface="Symbol" panose="05050102010706020507" pitchFamily="18" charset="2"/>
              </a:rPr>
              <a:t>m</a:t>
            </a:r>
            <a:r>
              <a:rPr lang="zh-CN" altLang="en-US" dirty="0">
                <a:sym typeface="Symbol" panose="05050102010706020507" pitchFamily="18" charset="2"/>
              </a:rPr>
              <a:t>为</a:t>
            </a:r>
            <a:r>
              <a:rPr lang="en-US" altLang="zh-CN" dirty="0">
                <a:sym typeface="Symbol" panose="05050102010706020507" pitchFamily="18" charset="2"/>
              </a:rPr>
              <a:t>hash</a:t>
            </a:r>
            <a:r>
              <a:rPr lang="zh-CN" altLang="en-US" dirty="0">
                <a:sym typeface="Symbol" panose="05050102010706020507" pitchFamily="18" charset="2"/>
              </a:rPr>
              <a:t>表长度</a:t>
            </a:r>
          </a:p>
          <a:p>
            <a:pPr lvl="2"/>
            <a:r>
              <a:rPr lang="en-US" altLang="zh-CN" dirty="0" err="1"/>
              <a:t>d</a:t>
            </a:r>
            <a:r>
              <a:rPr lang="en-US" altLang="zh-CN" baseline="-25000" dirty="0" err="1"/>
              <a:t>j</a:t>
            </a:r>
            <a:r>
              <a:rPr lang="zh-CN" altLang="en-US" dirty="0">
                <a:sym typeface="Symbol" panose="05050102010706020507" pitchFamily="18" charset="2"/>
              </a:rPr>
              <a:t>为增量数列，各种方法的不同就区别在取不同的增量数列上</a:t>
            </a:r>
            <a:endParaRPr lang="en-US" altLang="zh-CN" dirty="0">
              <a:sym typeface="Symbol" panose="05050102010706020507" pitchFamily="18" charset="2"/>
            </a:endParaRPr>
          </a:p>
          <a:p>
            <a:pPr lvl="2"/>
            <a:r>
              <a:rPr lang="zh-CN" altLang="en-US" dirty="0">
                <a:sym typeface="Symbol" panose="05050102010706020507" pitchFamily="18" charset="2"/>
              </a:rPr>
              <a:t>这里的</a:t>
            </a:r>
            <a:r>
              <a:rPr lang="en-US" altLang="zh-CN" dirty="0">
                <a:sym typeface="Symbol" panose="05050102010706020507" pitchFamily="18" charset="2"/>
              </a:rPr>
              <a:t>j</a:t>
            </a:r>
            <a:r>
              <a:rPr lang="zh-CN" altLang="en-US" dirty="0">
                <a:sym typeface="Symbol" panose="05050102010706020507" pitchFamily="18" charset="2"/>
              </a:rPr>
              <a:t>可以理解为冲突的次数</a:t>
            </a:r>
            <a:endParaRPr lang="en-US" altLang="zh-CN" dirty="0">
              <a:sym typeface="Symbol" panose="05050102010706020507" pitchFamily="18" charset="2"/>
            </a:endParaRPr>
          </a:p>
          <a:p>
            <a:pPr lvl="1"/>
            <a:endParaRPr lang="zh-CN" altLang="en-US" dirty="0">
              <a:sym typeface="Symbol" panose="05050102010706020507" pitchFamily="18" charset="2"/>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AutoShape 2"/>
          <p:cNvSpPr>
            <a:spLocks noGrp="1" noChangeArrowheads="1"/>
          </p:cNvSpPr>
          <p:nvPr>
            <p:ph type="title"/>
          </p:nvPr>
        </p:nvSpPr>
        <p:spPr/>
        <p:txBody>
          <a:bodyPr/>
          <a:lstStyle/>
          <a:p>
            <a:r>
              <a:rPr lang="zh-CN" altLang="en-US" b="1" dirty="0">
                <a:solidFill>
                  <a:srgbClr val="FF0066"/>
                </a:solidFill>
              </a:rPr>
              <a:t>双散列法</a:t>
            </a:r>
            <a:endParaRPr lang="en-US" altLang="zh-CN" b="1" dirty="0">
              <a:solidFill>
                <a:srgbClr val="FF0066"/>
              </a:solidFill>
            </a:endParaRPr>
          </a:p>
        </p:txBody>
      </p:sp>
      <p:sp>
        <p:nvSpPr>
          <p:cNvPr id="167939" name="Rectangle 3"/>
          <p:cNvSpPr>
            <a:spLocks noGrp="1" noChangeArrowheads="1"/>
          </p:cNvSpPr>
          <p:nvPr>
            <p:ph type="body" idx="1"/>
          </p:nvPr>
        </p:nvSpPr>
        <p:spPr/>
        <p:txBody>
          <a:bodyPr/>
          <a:lstStyle/>
          <a:p>
            <a:r>
              <a:rPr lang="zh-CN" altLang="en-US" dirty="0"/>
              <a:t>又叫再哈希法、二次哈希法，</a:t>
            </a:r>
            <a:r>
              <a:rPr lang="en-US" altLang="zh-CN" dirty="0"/>
              <a:t>Rehash</a:t>
            </a:r>
            <a:endParaRPr lang="zh-CN" altLang="en-US" dirty="0"/>
          </a:p>
          <a:p>
            <a:pPr lvl="1"/>
            <a:r>
              <a:rPr lang="zh-CN" altLang="en-US" dirty="0">
                <a:sym typeface="Symbol" panose="05050102010706020507" pitchFamily="18" charset="2"/>
              </a:rPr>
              <a:t>若</a:t>
            </a:r>
            <a:r>
              <a:rPr lang="en-US" altLang="zh-CN" dirty="0">
                <a:sym typeface="Symbol" panose="05050102010706020507" pitchFamily="18" charset="2"/>
              </a:rPr>
              <a:t>H</a:t>
            </a:r>
            <a:r>
              <a:rPr lang="en-US" altLang="zh-CN" baseline="-25000" dirty="0">
                <a:sym typeface="Symbol" panose="05050102010706020507" pitchFamily="18" charset="2"/>
              </a:rPr>
              <a:t>1</a:t>
            </a:r>
            <a:r>
              <a:rPr lang="en-US" altLang="zh-CN" dirty="0">
                <a:sym typeface="Symbol" panose="05050102010706020507" pitchFamily="18" charset="2"/>
              </a:rPr>
              <a:t>(key)=d</a:t>
            </a:r>
            <a:r>
              <a:rPr lang="zh-CN" altLang="en-US" dirty="0">
                <a:sym typeface="Symbol" panose="05050102010706020507" pitchFamily="18" charset="2"/>
              </a:rPr>
              <a:t>时发生冲突，则再计算</a:t>
            </a:r>
            <a:r>
              <a:rPr lang="en-US" altLang="zh-CN" dirty="0">
                <a:sym typeface="Symbol" panose="05050102010706020507" pitchFamily="18" charset="2"/>
              </a:rPr>
              <a:t>H</a:t>
            </a:r>
            <a:r>
              <a:rPr lang="en-US" altLang="zh-CN" baseline="-25000" dirty="0">
                <a:sym typeface="Symbol" panose="05050102010706020507" pitchFamily="18" charset="2"/>
              </a:rPr>
              <a:t>2</a:t>
            </a:r>
            <a:r>
              <a:rPr lang="en-US" altLang="zh-CN" dirty="0">
                <a:sym typeface="Symbol" panose="05050102010706020507" pitchFamily="18" charset="2"/>
              </a:rPr>
              <a:t>(key)</a:t>
            </a:r>
            <a:r>
              <a:rPr lang="zh-CN" altLang="en-US" dirty="0">
                <a:sym typeface="Symbol" panose="05050102010706020507" pitchFamily="18" charset="2"/>
              </a:rPr>
              <a:t>，得到的探查序列为</a:t>
            </a:r>
            <a:r>
              <a:rPr lang="en-US" altLang="zh-CN" dirty="0">
                <a:sym typeface="Symbol" panose="05050102010706020507" pitchFamily="18" charset="2"/>
              </a:rPr>
              <a:t>d+H</a:t>
            </a:r>
            <a:r>
              <a:rPr lang="en-US" altLang="zh-CN" baseline="-25000" dirty="0">
                <a:sym typeface="Symbol" panose="05050102010706020507" pitchFamily="18" charset="2"/>
              </a:rPr>
              <a:t>2</a:t>
            </a:r>
            <a:r>
              <a:rPr lang="en-US" altLang="zh-CN" dirty="0">
                <a:sym typeface="Symbol" panose="05050102010706020507" pitchFamily="18" charset="2"/>
              </a:rPr>
              <a:t>(key))%m</a:t>
            </a:r>
            <a:r>
              <a:rPr lang="zh-CN" altLang="en-US" dirty="0">
                <a:sym typeface="Symbol" panose="05050102010706020507" pitchFamily="18" charset="2"/>
              </a:rPr>
              <a:t>，</a:t>
            </a:r>
            <a:r>
              <a:rPr lang="en-US" altLang="zh-CN" dirty="0">
                <a:sym typeface="Symbol" panose="05050102010706020507" pitchFamily="18" charset="2"/>
              </a:rPr>
              <a:t>(d+2H</a:t>
            </a:r>
            <a:r>
              <a:rPr lang="en-US" altLang="zh-CN" baseline="-25000" dirty="0">
                <a:sym typeface="Symbol" panose="05050102010706020507" pitchFamily="18" charset="2"/>
              </a:rPr>
              <a:t>2</a:t>
            </a:r>
            <a:r>
              <a:rPr lang="en-US" altLang="zh-CN" dirty="0">
                <a:sym typeface="Symbol" panose="05050102010706020507" pitchFamily="18" charset="2"/>
              </a:rPr>
              <a:t>(key))%m</a:t>
            </a:r>
            <a:r>
              <a:rPr lang="zh-CN" altLang="en-US" dirty="0">
                <a:sym typeface="Symbol" panose="05050102010706020507" pitchFamily="18" charset="2"/>
              </a:rPr>
              <a:t>，</a:t>
            </a:r>
            <a:r>
              <a:rPr lang="en-US" altLang="zh-CN" dirty="0">
                <a:sym typeface="Symbol" panose="05050102010706020507" pitchFamily="18" charset="2"/>
              </a:rPr>
              <a:t>(d+3H</a:t>
            </a:r>
            <a:r>
              <a:rPr lang="en-US" altLang="zh-CN" baseline="-25000" dirty="0">
                <a:sym typeface="Symbol" panose="05050102010706020507" pitchFamily="18" charset="2"/>
              </a:rPr>
              <a:t>2</a:t>
            </a:r>
            <a:r>
              <a:rPr lang="en-US" altLang="zh-CN" dirty="0">
                <a:sym typeface="Symbol" panose="05050102010706020507" pitchFamily="18" charset="2"/>
              </a:rPr>
              <a:t>(key))%m</a:t>
            </a:r>
            <a:r>
              <a:rPr lang="zh-CN" altLang="en-US" dirty="0">
                <a:sym typeface="Symbol" panose="05050102010706020507" pitchFamily="18" charset="2"/>
              </a:rPr>
              <a:t>，</a:t>
            </a:r>
            <a:r>
              <a:rPr lang="en-US" altLang="zh-CN" dirty="0">
                <a:sym typeface="Symbol" panose="05050102010706020507" pitchFamily="18" charset="2"/>
              </a:rPr>
              <a:t>...</a:t>
            </a:r>
          </a:p>
          <a:p>
            <a:pPr lvl="1"/>
            <a:r>
              <a:rPr lang="zh-CN" altLang="en-US" dirty="0">
                <a:sym typeface="Symbol" panose="05050102010706020507" pitchFamily="18" charset="2"/>
              </a:rPr>
              <a:t>由此可得双散列函数探查法求下一个开放地址的公式为： </a:t>
            </a:r>
            <a:r>
              <a:rPr lang="en-US" altLang="zh-CN" b="1" dirty="0">
                <a:solidFill>
                  <a:srgbClr val="FF0066"/>
                </a:solidFill>
                <a:sym typeface="Symbol" panose="05050102010706020507" pitchFamily="18" charset="2"/>
              </a:rPr>
              <a:t>di=(d+iH</a:t>
            </a:r>
            <a:r>
              <a:rPr lang="en-US" altLang="zh-CN" b="1" baseline="-25000" dirty="0">
                <a:solidFill>
                  <a:srgbClr val="FF0066"/>
                </a:solidFill>
                <a:sym typeface="Symbol" panose="05050102010706020507" pitchFamily="18" charset="2"/>
              </a:rPr>
              <a:t>2</a:t>
            </a:r>
            <a:r>
              <a:rPr lang="en-US" altLang="zh-CN" b="1" dirty="0">
                <a:solidFill>
                  <a:srgbClr val="FF0066"/>
                </a:solidFill>
                <a:sym typeface="Symbol" panose="05050102010706020507" pitchFamily="18" charset="2"/>
              </a:rPr>
              <a:t>(key))%m</a:t>
            </a:r>
          </a:p>
          <a:p>
            <a:pPr lvl="2"/>
            <a:r>
              <a:rPr lang="zh-CN" altLang="en-US" dirty="0">
                <a:sym typeface="Symbol" panose="05050102010706020507" pitchFamily="18" charset="2"/>
              </a:rPr>
              <a:t>或</a:t>
            </a:r>
            <a:r>
              <a:rPr lang="en-US" altLang="zh-CN" dirty="0">
                <a:sym typeface="Symbol" panose="05050102010706020507" pitchFamily="18" charset="2"/>
              </a:rPr>
              <a:t> j = H0 = Hash(key)</a:t>
            </a:r>
            <a:r>
              <a:rPr lang="zh-CN" altLang="en-US" dirty="0">
                <a:sym typeface="Symbol" panose="05050102010706020507" pitchFamily="18" charset="2"/>
              </a:rPr>
              <a:t>，  </a:t>
            </a:r>
            <a:r>
              <a:rPr lang="en-US" altLang="zh-CN" dirty="0">
                <a:sym typeface="Symbol" panose="05050102010706020507" pitchFamily="18" charset="2"/>
              </a:rPr>
              <a:t>p = </a:t>
            </a:r>
            <a:r>
              <a:rPr lang="en-US" altLang="zh-CN" dirty="0" err="1">
                <a:sym typeface="Symbol" panose="05050102010706020507" pitchFamily="18" charset="2"/>
              </a:rPr>
              <a:t>ReHash</a:t>
            </a:r>
            <a:r>
              <a:rPr lang="en-US" altLang="zh-CN" dirty="0">
                <a:sym typeface="Symbol" panose="05050102010706020507" pitchFamily="18" charset="2"/>
              </a:rPr>
              <a:t>(key)</a:t>
            </a:r>
            <a:r>
              <a:rPr lang="zh-CN" altLang="en-US" dirty="0">
                <a:sym typeface="Symbol" panose="05050102010706020507" pitchFamily="18" charset="2"/>
              </a:rPr>
              <a:t>；</a:t>
            </a:r>
            <a:r>
              <a:rPr lang="en-US" altLang="zh-CN" dirty="0">
                <a:sym typeface="Symbol" panose="05050102010706020507" pitchFamily="18" charset="2"/>
              </a:rPr>
              <a:t>j = ( j + p ) % m</a:t>
            </a:r>
            <a:r>
              <a:rPr lang="zh-CN" altLang="en-US" dirty="0">
                <a:sym typeface="Symbol" panose="05050102010706020507" pitchFamily="18" charset="2"/>
              </a:rPr>
              <a:t>； </a:t>
            </a:r>
          </a:p>
          <a:p>
            <a:pPr lvl="2"/>
            <a:r>
              <a:rPr lang="zh-CN" altLang="en-US" dirty="0">
                <a:sym typeface="Symbol" panose="05050102010706020507" pitchFamily="18" charset="2"/>
              </a:rPr>
              <a:t>其中，</a:t>
            </a:r>
            <a:r>
              <a:rPr lang="en-US" altLang="zh-CN" dirty="0">
                <a:sym typeface="Symbol" panose="05050102010706020507" pitchFamily="18" charset="2"/>
              </a:rPr>
              <a:t>m = </a:t>
            </a:r>
            <a:r>
              <a:rPr lang="en-US" altLang="zh-CN" dirty="0" err="1">
                <a:sym typeface="Symbol" panose="05050102010706020507" pitchFamily="18" charset="2"/>
              </a:rPr>
              <a:t>TableSize</a:t>
            </a:r>
            <a:r>
              <a:rPr lang="zh-CN" altLang="en-US" dirty="0">
                <a:sym typeface="Symbol" panose="05050102010706020507" pitchFamily="18" charset="2"/>
              </a:rPr>
              <a:t>，</a:t>
            </a:r>
            <a:r>
              <a:rPr lang="en-US" altLang="zh-CN" dirty="0">
                <a:sym typeface="Symbol" panose="05050102010706020507" pitchFamily="18" charset="2"/>
              </a:rPr>
              <a:t>p</a:t>
            </a:r>
            <a:r>
              <a:rPr lang="zh-CN" altLang="en-US" dirty="0">
                <a:sym typeface="Symbol" panose="05050102010706020507" pitchFamily="18" charset="2"/>
              </a:rPr>
              <a:t>是小于</a:t>
            </a:r>
            <a:r>
              <a:rPr lang="en-US" altLang="zh-CN" dirty="0">
                <a:sym typeface="Symbol" panose="05050102010706020507" pitchFamily="18" charset="2"/>
              </a:rPr>
              <a:t>m</a:t>
            </a:r>
            <a:r>
              <a:rPr lang="zh-CN" altLang="en-US" dirty="0">
                <a:sym typeface="Symbol" panose="05050102010706020507" pitchFamily="18" charset="2"/>
              </a:rPr>
              <a:t>且与</a:t>
            </a:r>
            <a:r>
              <a:rPr lang="en-US" altLang="zh-CN" dirty="0">
                <a:sym typeface="Symbol" panose="05050102010706020507" pitchFamily="18" charset="2"/>
              </a:rPr>
              <a:t>m</a:t>
            </a:r>
            <a:r>
              <a:rPr lang="zh-CN" altLang="en-US" dirty="0">
                <a:sym typeface="Symbol" panose="05050102010706020507" pitchFamily="18" charset="2"/>
              </a:rPr>
              <a:t>互质的正整数</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散列表的分析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206360" y="1700808"/>
            <a:ext cx="8185680" cy="4523184"/>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排序的稳定性</a:t>
            </a:r>
          </a:p>
        </p:txBody>
      </p:sp>
      <p:sp>
        <p:nvSpPr>
          <p:cNvPr id="3" name="内容占位符 2"/>
          <p:cNvSpPr>
            <a:spLocks noGrp="1"/>
          </p:cNvSpPr>
          <p:nvPr>
            <p:ph idx="1"/>
          </p:nvPr>
        </p:nvSpPr>
        <p:spPr>
          <a:xfrm>
            <a:off x="1127448" y="1700808"/>
            <a:ext cx="10363200" cy="4114800"/>
          </a:xfrm>
        </p:spPr>
        <p:txBody>
          <a:bodyPr/>
          <a:lstStyle/>
          <a:p>
            <a:r>
              <a:rPr lang="zh-CN" altLang="en-US" b="1" dirty="0"/>
              <a:t>稳定（</a:t>
            </a:r>
            <a:r>
              <a:rPr lang="en-US" altLang="zh-CN" b="1" dirty="0"/>
              <a:t>Stability</a:t>
            </a:r>
            <a:r>
              <a:rPr lang="zh-CN" altLang="en-US" b="1" dirty="0"/>
              <a:t>）</a:t>
            </a:r>
            <a:endParaRPr lang="en-US" altLang="zh-CN" b="1" dirty="0"/>
          </a:p>
          <a:p>
            <a:pPr lvl="1"/>
            <a:r>
              <a:rPr lang="zh-CN" altLang="en-US" dirty="0"/>
              <a:t>关键字相等的两个记录在排序后仍能保持排序前的相对次序，则排序是稳定的，否则是不稳定的</a:t>
            </a:r>
            <a:endParaRPr lang="en-US" altLang="zh-CN" dirty="0"/>
          </a:p>
          <a:p>
            <a:pPr lvl="1"/>
            <a:r>
              <a:rPr lang="zh-CN" altLang="en-US" dirty="0"/>
              <a:t>如果在对象序列中有两 个对象</a:t>
            </a:r>
            <a:r>
              <a:rPr lang="en-US" altLang="zh-CN" dirty="0"/>
              <a:t>r[</a:t>
            </a:r>
            <a:r>
              <a:rPr lang="en-US" altLang="zh-CN" dirty="0" err="1"/>
              <a:t>i</a:t>
            </a:r>
            <a:r>
              <a:rPr lang="en-US" altLang="zh-CN" dirty="0"/>
              <a:t>]</a:t>
            </a:r>
            <a:r>
              <a:rPr lang="zh-CN" altLang="en-US" dirty="0"/>
              <a:t>和</a:t>
            </a:r>
            <a:r>
              <a:rPr lang="en-US" altLang="zh-CN" dirty="0"/>
              <a:t>r[j]</a:t>
            </a:r>
            <a:r>
              <a:rPr lang="zh-CN" altLang="en-US" dirty="0"/>
              <a:t>，它们的排序码 </a:t>
            </a:r>
            <a:r>
              <a:rPr lang="en-US" altLang="zh-CN" dirty="0"/>
              <a:t>k[</a:t>
            </a:r>
            <a:r>
              <a:rPr lang="en-US" altLang="zh-CN" dirty="0" err="1"/>
              <a:t>i</a:t>
            </a:r>
            <a:r>
              <a:rPr lang="en-US" altLang="zh-CN" dirty="0"/>
              <a:t>] == k[j]</a:t>
            </a:r>
            <a:r>
              <a:rPr lang="zh-CN" altLang="en-US" dirty="0"/>
              <a:t>，且在排序之前，对象</a:t>
            </a:r>
            <a:r>
              <a:rPr lang="en-US" altLang="zh-CN" dirty="0"/>
              <a:t>r[</a:t>
            </a:r>
            <a:r>
              <a:rPr lang="en-US" altLang="zh-CN" dirty="0" err="1"/>
              <a:t>i</a:t>
            </a:r>
            <a:r>
              <a:rPr lang="en-US" altLang="zh-CN" dirty="0"/>
              <a:t>]</a:t>
            </a:r>
            <a:r>
              <a:rPr lang="zh-CN" altLang="en-US" dirty="0"/>
              <a:t>排在</a:t>
            </a:r>
            <a:r>
              <a:rPr lang="en-US" altLang="zh-CN" dirty="0"/>
              <a:t>r[j]</a:t>
            </a:r>
            <a:r>
              <a:rPr lang="zh-CN" altLang="en-US" dirty="0"/>
              <a:t>前面。如果在排序之后，对象</a:t>
            </a:r>
            <a:r>
              <a:rPr lang="en-US" altLang="zh-CN" dirty="0"/>
              <a:t>r[</a:t>
            </a:r>
            <a:r>
              <a:rPr lang="en-US" altLang="zh-CN" dirty="0" err="1"/>
              <a:t>i</a:t>
            </a:r>
            <a:r>
              <a:rPr lang="en-US" altLang="zh-CN" dirty="0"/>
              <a:t>]</a:t>
            </a:r>
            <a:r>
              <a:rPr lang="zh-CN" altLang="en-US" dirty="0"/>
              <a:t>仍在对象</a:t>
            </a:r>
            <a:r>
              <a:rPr lang="en-US" altLang="zh-CN" dirty="0"/>
              <a:t>r[j]</a:t>
            </a:r>
            <a:r>
              <a:rPr lang="zh-CN" altLang="en-US" dirty="0"/>
              <a:t>的前面，则称这个排序方法是稳定的，否则称这个排序方法是不稳定的</a:t>
            </a:r>
          </a:p>
          <a:p>
            <a:r>
              <a:rPr lang="zh-CN" altLang="en-US" b="1" dirty="0"/>
              <a:t>反转（</a:t>
            </a:r>
            <a:r>
              <a:rPr lang="en-US" altLang="zh-CN" b="1" dirty="0"/>
              <a:t>Inversions</a:t>
            </a:r>
            <a:r>
              <a:rPr lang="zh-CN" altLang="en-US" b="1" dirty="0"/>
              <a:t>）</a:t>
            </a:r>
            <a:endParaRPr lang="en-US" altLang="zh-CN" b="1" dirty="0"/>
          </a:p>
          <a:p>
            <a:pPr lvl="1"/>
            <a:r>
              <a:rPr lang="zh-CN" altLang="en-US" dirty="0"/>
              <a:t>在一个关键字次序为</a:t>
            </a:r>
            <a:r>
              <a:rPr lang="en-US" altLang="zh-CN" dirty="0"/>
              <a:t>k</a:t>
            </a:r>
            <a:r>
              <a:rPr lang="en-US" altLang="zh-CN" baseline="-25000" dirty="0"/>
              <a:t>0</a:t>
            </a:r>
            <a:r>
              <a:rPr lang="en-US" altLang="zh-CN" dirty="0"/>
              <a:t>,k</a:t>
            </a:r>
            <a:r>
              <a:rPr lang="en-US" altLang="zh-CN" baseline="-25000" dirty="0"/>
              <a:t>1</a:t>
            </a:r>
            <a:r>
              <a:rPr lang="en-US" altLang="zh-CN" dirty="0"/>
              <a:t>,k</a:t>
            </a:r>
            <a:r>
              <a:rPr lang="en-US" altLang="zh-CN" baseline="-25000" dirty="0"/>
              <a:t>2</a:t>
            </a:r>
            <a:r>
              <a:rPr lang="en-US" altLang="zh-CN" dirty="0"/>
              <a:t>…</a:t>
            </a:r>
            <a:r>
              <a:rPr lang="en-US" altLang="zh-CN" dirty="0" err="1"/>
              <a:t>k</a:t>
            </a:r>
            <a:r>
              <a:rPr lang="en-US" altLang="zh-CN" baseline="-25000" dirty="0" err="1"/>
              <a:t>n</a:t>
            </a:r>
            <a:r>
              <a:rPr lang="zh-CN" altLang="en-US" dirty="0"/>
              <a:t>的序列中，满足如下条件的整数对</a:t>
            </a:r>
            <a:r>
              <a:rPr lang="en-US" altLang="zh-CN" dirty="0"/>
              <a:t>(</a:t>
            </a:r>
            <a:r>
              <a:rPr lang="en-US" altLang="zh-CN" dirty="0" err="1"/>
              <a:t>i,j</a:t>
            </a:r>
            <a:r>
              <a:rPr lang="en-US" altLang="zh-CN" dirty="0"/>
              <a:t>)</a:t>
            </a:r>
            <a:r>
              <a:rPr lang="zh-CN" altLang="en-US" dirty="0"/>
              <a:t>的数目：</a:t>
            </a:r>
            <a:r>
              <a:rPr lang="en-US" altLang="zh-CN" dirty="0" err="1">
                <a:solidFill>
                  <a:srgbClr val="FF0000"/>
                </a:solidFill>
              </a:rPr>
              <a:t>i</a:t>
            </a:r>
            <a:r>
              <a:rPr lang="en-US" altLang="zh-CN" dirty="0">
                <a:solidFill>
                  <a:srgbClr val="FF0000"/>
                </a:solidFill>
              </a:rPr>
              <a:t> &lt; j </a:t>
            </a:r>
            <a:r>
              <a:rPr lang="zh-CN" altLang="en-US" dirty="0">
                <a:solidFill>
                  <a:srgbClr val="FF0000"/>
                </a:solidFill>
              </a:rPr>
              <a:t>且 </a:t>
            </a:r>
            <a:r>
              <a:rPr lang="en-US" altLang="zh-CN" dirty="0" err="1">
                <a:solidFill>
                  <a:srgbClr val="FF0000"/>
                </a:solidFill>
              </a:rPr>
              <a:t>k</a:t>
            </a:r>
            <a:r>
              <a:rPr lang="en-US" altLang="zh-CN" baseline="-25000" dirty="0" err="1">
                <a:solidFill>
                  <a:srgbClr val="FF0000"/>
                </a:solidFill>
              </a:rPr>
              <a:t>i</a:t>
            </a:r>
            <a:r>
              <a:rPr lang="en-US" altLang="zh-CN" dirty="0">
                <a:solidFill>
                  <a:srgbClr val="FF0000"/>
                </a:solidFill>
              </a:rPr>
              <a:t> &gt; </a:t>
            </a:r>
            <a:r>
              <a:rPr lang="en-US" altLang="zh-CN" dirty="0" err="1">
                <a:solidFill>
                  <a:srgbClr val="FF0000"/>
                </a:solidFill>
              </a:rPr>
              <a:t>k</a:t>
            </a:r>
            <a:r>
              <a:rPr lang="en-US" altLang="zh-CN" baseline="-25000" dirty="0" err="1">
                <a:solidFill>
                  <a:srgbClr val="FF0000"/>
                </a:solidFill>
              </a:rPr>
              <a:t>j</a:t>
            </a:r>
            <a:endParaRPr lang="en-US" altLang="zh-CN" baseline="-25000" dirty="0">
              <a:solidFill>
                <a:srgbClr val="FF0000"/>
              </a:solidFill>
            </a:endParaRPr>
          </a:p>
          <a:p>
            <a:pPr lvl="1"/>
            <a:r>
              <a:rPr lang="zh-CN" altLang="en-US" dirty="0"/>
              <a:t>如序列</a:t>
            </a:r>
            <a:r>
              <a:rPr lang="en-US" altLang="zh-CN" dirty="0"/>
              <a:t>Charlie</a:t>
            </a:r>
            <a:r>
              <a:rPr lang="zh-CN" altLang="en-US" dirty="0"/>
              <a:t>，</a:t>
            </a:r>
            <a:r>
              <a:rPr lang="en-US" altLang="zh-CN" dirty="0"/>
              <a:t>Brawn</a:t>
            </a:r>
            <a:r>
              <a:rPr lang="zh-CN" altLang="en-US" dirty="0"/>
              <a:t>，</a:t>
            </a:r>
            <a:r>
              <a:rPr lang="en-US" altLang="zh-CN" dirty="0"/>
              <a:t>Alpha</a:t>
            </a:r>
            <a:r>
              <a:rPr lang="zh-CN" altLang="en-US" dirty="0"/>
              <a:t>中存在</a:t>
            </a:r>
            <a:r>
              <a:rPr lang="en-US" altLang="zh-CN" dirty="0"/>
              <a:t>3</a:t>
            </a:r>
            <a:r>
              <a:rPr lang="zh-CN" altLang="en-US" dirty="0"/>
              <a:t>个反转</a:t>
            </a:r>
          </a:p>
          <a:p>
            <a:endParaRPr lang="zh-CN" altLang="en-US" dirty="0"/>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排序的稳定性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98124" y="1447800"/>
            <a:ext cx="10802152" cy="5029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已知一棵完全二叉树的第</a:t>
                </a:r>
                <a:r>
                  <a:rPr lang="en-US" altLang="zh-CN" dirty="0"/>
                  <a:t>6</a:t>
                </a:r>
                <a:r>
                  <a:rPr lang="zh-CN" altLang="en-US" dirty="0"/>
                  <a:t>层（设根为第一层）有</a:t>
                </a:r>
                <a:r>
                  <a:rPr lang="en-US" altLang="zh-CN" dirty="0"/>
                  <a:t>8</a:t>
                </a:r>
                <a:r>
                  <a:rPr lang="zh-CN" altLang="en-US" dirty="0"/>
                  <a:t>个叶子节点，则该完全二叉树的节点个数最多为（）。</a:t>
                </a:r>
                <a:endParaRPr lang="en-US" altLang="zh-CN" dirty="0"/>
              </a:p>
              <a:p>
                <a:pPr marL="914400" lvl="1" indent="-457200">
                  <a:buFont typeface="+mj-lt"/>
                  <a:buAutoNum type="alphaUcPeriod"/>
                </a:pPr>
                <a:r>
                  <a:rPr lang="en-US" altLang="zh-CN" dirty="0"/>
                  <a:t>39</a:t>
                </a:r>
              </a:p>
              <a:p>
                <a:pPr marL="914400" lvl="1" indent="-457200">
                  <a:buFont typeface="+mj-lt"/>
                  <a:buAutoNum type="alphaUcPeriod"/>
                </a:pPr>
                <a:r>
                  <a:rPr lang="en-US" altLang="zh-CN" dirty="0"/>
                  <a:t>52</a:t>
                </a:r>
              </a:p>
              <a:p>
                <a:pPr marL="914400" lvl="1" indent="-457200">
                  <a:buFont typeface="+mj-lt"/>
                  <a:buAutoNum type="alphaUcPeriod"/>
                </a:pPr>
                <a:r>
                  <a:rPr lang="en-US" altLang="zh-CN" dirty="0">
                    <a:solidFill>
                      <a:srgbClr val="00B050"/>
                    </a:solidFill>
                  </a:rPr>
                  <a:t>111</a:t>
                </a:r>
              </a:p>
              <a:p>
                <a:pPr marL="914400" lvl="1" indent="-457200">
                  <a:buFont typeface="+mj-lt"/>
                  <a:buAutoNum type="alphaUcPeriod"/>
                </a:pPr>
                <a:r>
                  <a:rPr lang="en-US" altLang="zh-CN" dirty="0"/>
                  <a:t>119</a:t>
                </a:r>
              </a:p>
              <a:p>
                <a:pPr marL="914400" lvl="1" indent="-457200">
                  <a:buFont typeface="+mj-lt"/>
                  <a:buAutoNum type="alphaUcPeriod"/>
                </a:pPr>
                <a:endParaRPr lang="en-US" altLang="zh-CN" dirty="0"/>
              </a:p>
              <a:p>
                <a:pPr marL="514350" indent="-457200"/>
                <a14:m>
                  <m:oMath xmlns:m="http://schemas.openxmlformats.org/officeDocument/2006/math">
                    <m:r>
                      <a:rPr lang="en-US" altLang="zh-CN" i="1" dirty="0" smtClean="0">
                        <a:solidFill>
                          <a:srgbClr val="00B050"/>
                        </a:solidFill>
                        <a:latin typeface="Cambria Math" panose="02040503050406030204" pitchFamily="18" charset="0"/>
                      </a:rPr>
                      <m:t>1+2+4+8+16+32+</m:t>
                    </m:r>
                    <m:d>
                      <m:dPr>
                        <m:ctrlPr>
                          <a:rPr lang="en-US" altLang="zh-CN" i="1" dirty="0" smtClean="0">
                            <a:solidFill>
                              <a:srgbClr val="00B050"/>
                            </a:solidFill>
                            <a:latin typeface="Cambria Math" panose="02040503050406030204" pitchFamily="18" charset="0"/>
                          </a:rPr>
                        </m:ctrlPr>
                      </m:dPr>
                      <m:e>
                        <m:r>
                          <a:rPr lang="en-US" altLang="zh-CN" i="1" dirty="0" smtClean="0">
                            <a:solidFill>
                              <a:srgbClr val="00B050"/>
                            </a:solidFill>
                            <a:latin typeface="Cambria Math" panose="02040503050406030204" pitchFamily="18" charset="0"/>
                          </a:rPr>
                          <m:t>64−2</m:t>
                        </m:r>
                        <m:r>
                          <a:rPr lang="en-US" altLang="zh-CN" i="1" dirty="0" smtClean="0">
                            <a:solidFill>
                              <a:srgbClr val="00B050"/>
                            </a:solidFill>
                            <a:latin typeface="Cambria Math" panose="02040503050406030204" pitchFamily="18" charset="0"/>
                            <a:ea typeface="Cambria Math" panose="02040503050406030204" pitchFamily="18" charset="0"/>
                          </a:rPr>
                          <m:t>×</m:t>
                        </m:r>
                        <m:r>
                          <a:rPr lang="en-US" altLang="zh-CN" b="0" i="1" dirty="0" smtClean="0">
                            <a:solidFill>
                              <a:srgbClr val="00B050"/>
                            </a:solidFill>
                            <a:latin typeface="Cambria Math" panose="02040503050406030204" pitchFamily="18" charset="0"/>
                            <a:ea typeface="Cambria Math" panose="02040503050406030204" pitchFamily="18" charset="0"/>
                          </a:rPr>
                          <m:t>8</m:t>
                        </m:r>
                      </m:e>
                    </m:d>
                    <m:r>
                      <a:rPr lang="en-US" altLang="zh-CN" b="0" i="1" dirty="0" smtClean="0">
                        <a:solidFill>
                          <a:srgbClr val="00B050"/>
                        </a:solidFill>
                        <a:latin typeface="Cambria Math" panose="02040503050406030204" pitchFamily="18" charset="0"/>
                      </a:rPr>
                      <m:t>=111</m:t>
                    </m:r>
                  </m:oMath>
                </a14:m>
                <a:endParaRPr lang="zh-CN" altLang="en-US"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267093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插入排序实现改进一：哨兵结点</a:t>
            </a:r>
          </a:p>
        </p:txBody>
      </p:sp>
      <p:pic>
        <p:nvPicPr>
          <p:cNvPr id="5" name="内容占位符 4"/>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306153" y="1556792"/>
            <a:ext cx="7986094" cy="4811216"/>
          </a:xfrm>
          <a:prstGeom prst="rect">
            <a:avLst/>
          </a:prstGeom>
        </p:spPr>
      </p:pic>
      <p:sp>
        <p:nvSpPr>
          <p:cNvPr id="4" name="矩形 3">
            <a:extLst>
              <a:ext uri="{FF2B5EF4-FFF2-40B4-BE49-F238E27FC236}">
                <a16:creationId xmlns:a16="http://schemas.microsoft.com/office/drawing/2014/main" id="{372FADDE-BCE9-4182-A5A4-70410199FC4A}"/>
              </a:ext>
            </a:extLst>
          </p:cNvPr>
          <p:cNvSpPr/>
          <p:nvPr/>
        </p:nvSpPr>
        <p:spPr>
          <a:xfrm>
            <a:off x="263352" y="4725144"/>
            <a:ext cx="3528392" cy="1938992"/>
          </a:xfrm>
          <a:prstGeom prst="rect">
            <a:avLst/>
          </a:prstGeom>
        </p:spPr>
        <p:txBody>
          <a:bodyPr wrap="square">
            <a:spAutoFit/>
          </a:bodyPr>
          <a:lstStyle/>
          <a:p>
            <a:r>
              <a:rPr lang="zh-CN" altLang="en-US" sz="2000" dirty="0">
                <a:solidFill>
                  <a:srgbClr val="00B050"/>
                </a:solidFill>
              </a:rPr>
              <a:t>插入排序中引入哨兵，是将待插入元素暂存于 </a:t>
            </a:r>
            <a:r>
              <a:rPr lang="en-US" altLang="zh-CN" sz="2000" dirty="0">
                <a:solidFill>
                  <a:srgbClr val="00B050"/>
                </a:solidFill>
              </a:rPr>
              <a:t>A[0]</a:t>
            </a:r>
            <a:r>
              <a:rPr lang="zh-CN" altLang="en-US" sz="2000" dirty="0">
                <a:solidFill>
                  <a:srgbClr val="00B050"/>
                </a:solidFill>
              </a:rPr>
              <a:t>，使得在查找插入位置时不必进行下标越界判断（原来每次循环都要判断 </a:t>
            </a:r>
            <a:r>
              <a:rPr lang="en-US" altLang="zh-CN" sz="2000" dirty="0">
                <a:solidFill>
                  <a:srgbClr val="00B050"/>
                </a:solidFill>
              </a:rPr>
              <a:t>j &gt;= 1</a:t>
            </a:r>
            <a:r>
              <a:rPr lang="zh-CN" altLang="en-US" sz="2000" dirty="0">
                <a:solidFill>
                  <a:srgbClr val="00B050"/>
                </a:solidFill>
              </a:rPr>
              <a:t>），从而简化程序结构并减少比较次数。</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插入排序实现改进二：折半插入排序</a:t>
            </a:r>
          </a:p>
        </p:txBody>
      </p:sp>
      <p:sp>
        <p:nvSpPr>
          <p:cNvPr id="3" name="内容占位符 2"/>
          <p:cNvSpPr>
            <a:spLocks noGrp="1"/>
          </p:cNvSpPr>
          <p:nvPr>
            <p:ph idx="1"/>
          </p:nvPr>
        </p:nvSpPr>
        <p:spPr/>
        <p:txBody>
          <a:bodyPr/>
          <a:lstStyle/>
          <a:p>
            <a:r>
              <a:rPr lang="en-US" altLang="zh-CN" dirty="0"/>
              <a:t>Binary Insert Sorting</a:t>
            </a:r>
          </a:p>
          <a:p>
            <a:pPr lvl="1"/>
            <a:r>
              <a:rPr lang="zh-CN" altLang="en-US" dirty="0"/>
              <a:t>基本思想：当在前面已经排好序的</a:t>
            </a:r>
            <a:r>
              <a:rPr lang="en-US" altLang="zh-CN" dirty="0"/>
              <a:t>V[0],V[1],…,V[i-1]</a:t>
            </a:r>
            <a:r>
              <a:rPr lang="zh-CN" altLang="en-US" dirty="0"/>
              <a:t>中查找插入</a:t>
            </a:r>
            <a:r>
              <a:rPr lang="en-US" altLang="zh-CN" dirty="0"/>
              <a:t>V[</a:t>
            </a:r>
            <a:r>
              <a:rPr lang="en-US" altLang="zh-CN" dirty="0" err="1"/>
              <a:t>i</a:t>
            </a:r>
            <a:r>
              <a:rPr lang="en-US" altLang="zh-CN" dirty="0"/>
              <a:t>]</a:t>
            </a:r>
            <a:r>
              <a:rPr lang="zh-CN" altLang="en-US" dirty="0"/>
              <a:t>的位置时，采用折半查找法</a:t>
            </a:r>
            <a:endParaRPr lang="en-US" altLang="zh-CN" dirty="0"/>
          </a:p>
          <a:p>
            <a:pPr lvl="1"/>
            <a:r>
              <a:rPr lang="zh-CN" altLang="en-US" dirty="0"/>
              <a:t>其他类似改进思路</a:t>
            </a:r>
            <a:endParaRPr lang="en-US" altLang="zh-CN" dirty="0"/>
          </a:p>
          <a:p>
            <a:pPr lvl="2"/>
            <a:r>
              <a:rPr lang="en-US" altLang="zh-CN" dirty="0"/>
              <a:t>2-</a:t>
            </a:r>
            <a:r>
              <a:rPr lang="zh-CN" altLang="en-US" dirty="0"/>
              <a:t>路插入排序</a:t>
            </a:r>
          </a:p>
          <a:p>
            <a:pPr lvl="2"/>
            <a:r>
              <a:rPr lang="zh-CN" altLang="en-US" dirty="0"/>
              <a:t>表插入排序</a:t>
            </a:r>
          </a:p>
          <a:p>
            <a:pPr lvl="1"/>
            <a:endParaRPr lang="zh-CN" altLang="en-US" dirty="0"/>
          </a:p>
          <a:p>
            <a:pPr lvl="1"/>
            <a:endParaRPr lang="zh-CN" altLang="en-US"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78645" y="1556792"/>
            <a:ext cx="10241110" cy="4811216"/>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算法性能分析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5440" y="1519122"/>
            <a:ext cx="10487520" cy="4886556"/>
          </a:xfrm>
          <a:prstGeom prst="rect">
            <a:avLst/>
          </a:prstGeom>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r>
              <a:rPr lang="zh-CN" altLang="en-US" dirty="0"/>
              <a:t>例题</a:t>
            </a:r>
          </a:p>
        </p:txBody>
      </p:sp>
      <p:sp>
        <p:nvSpPr>
          <p:cNvPr id="644099" name="Rectangle 3"/>
          <p:cNvSpPr>
            <a:spLocks noGrp="1" noChangeArrowheads="1"/>
          </p:cNvSpPr>
          <p:nvPr>
            <p:ph type="body" idx="1"/>
          </p:nvPr>
        </p:nvSpPr>
        <p:spPr/>
        <p:txBody>
          <a:bodyPr/>
          <a:lstStyle/>
          <a:p>
            <a:r>
              <a:rPr lang="zh-CN" altLang="en-US"/>
              <a:t>已知序列</a:t>
            </a:r>
            <a:r>
              <a:rPr lang="en-US" altLang="zh-CN"/>
              <a:t>{88</a:t>
            </a:r>
            <a:r>
              <a:rPr lang="zh-CN" altLang="en-US"/>
              <a:t>，</a:t>
            </a:r>
            <a:r>
              <a:rPr lang="en-US" altLang="zh-CN"/>
              <a:t>91</a:t>
            </a:r>
            <a:r>
              <a:rPr lang="zh-CN" altLang="en-US"/>
              <a:t>，</a:t>
            </a:r>
            <a:r>
              <a:rPr lang="en-US" altLang="zh-CN"/>
              <a:t>42</a:t>
            </a:r>
            <a:r>
              <a:rPr lang="zh-CN" altLang="en-US"/>
              <a:t>，</a:t>
            </a:r>
            <a:r>
              <a:rPr lang="en-US" altLang="zh-CN"/>
              <a:t>23</a:t>
            </a:r>
            <a:r>
              <a:rPr lang="zh-CN" altLang="en-US"/>
              <a:t>，</a:t>
            </a:r>
            <a:r>
              <a:rPr lang="en-US" altLang="zh-CN"/>
              <a:t>24</a:t>
            </a:r>
            <a:r>
              <a:rPr lang="zh-CN" altLang="en-US"/>
              <a:t>，</a:t>
            </a:r>
            <a:r>
              <a:rPr lang="en-US" altLang="zh-CN"/>
              <a:t>16</a:t>
            </a:r>
            <a:r>
              <a:rPr lang="zh-CN" altLang="en-US"/>
              <a:t>，</a:t>
            </a:r>
            <a:r>
              <a:rPr lang="en-US" altLang="zh-CN"/>
              <a:t>5</a:t>
            </a:r>
            <a:r>
              <a:rPr lang="zh-CN" altLang="en-US"/>
              <a:t>，</a:t>
            </a:r>
            <a:r>
              <a:rPr lang="en-US" altLang="zh-CN"/>
              <a:t>13}</a:t>
            </a:r>
            <a:r>
              <a:rPr lang="zh-CN" altLang="en-US"/>
              <a:t>，用堆排序方法进行排序，求排序过程中堆的状况。</a:t>
            </a:r>
          </a:p>
        </p:txBody>
      </p:sp>
      <p:pic>
        <p:nvPicPr>
          <p:cNvPr id="2" name="图片 1"/>
          <p:cNvPicPr>
            <a:picLocks noChangeAspect="1"/>
          </p:cNvPicPr>
          <p:nvPr/>
        </p:nvPicPr>
        <p:blipFill>
          <a:blip r:embed="rId2">
            <a:clrChange>
              <a:clrFrom>
                <a:srgbClr val="FFFFFF"/>
              </a:clrFrom>
              <a:clrTo>
                <a:srgbClr val="FFFFFF">
                  <a:alpha val="0"/>
                </a:srgbClr>
              </a:clrTo>
            </a:clrChange>
          </a:blip>
          <a:stretch>
            <a:fillRect/>
          </a:stretch>
        </p:blipFill>
        <p:spPr>
          <a:xfrm>
            <a:off x="1117600" y="2882471"/>
            <a:ext cx="10363200" cy="3597387"/>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分配排序</a:t>
            </a:r>
          </a:p>
        </p:txBody>
      </p:sp>
      <p:sp>
        <p:nvSpPr>
          <p:cNvPr id="3" name="内容占位符 2"/>
          <p:cNvSpPr>
            <a:spLocks noGrp="1"/>
          </p:cNvSpPr>
          <p:nvPr>
            <p:ph idx="1"/>
          </p:nvPr>
        </p:nvSpPr>
        <p:spPr>
          <a:xfrm>
            <a:off x="1127448" y="1772816"/>
            <a:ext cx="10363200" cy="4114800"/>
          </a:xfrm>
        </p:spPr>
        <p:txBody>
          <a:bodyPr/>
          <a:lstStyle/>
          <a:p>
            <a:r>
              <a:rPr lang="zh-CN" altLang="en-US" dirty="0"/>
              <a:t>最简单情况的各种扩展</a:t>
            </a:r>
            <a:endParaRPr lang="en-US" altLang="zh-CN" dirty="0"/>
          </a:p>
          <a:p>
            <a:pPr lvl="1"/>
            <a:r>
              <a:rPr lang="en-US" altLang="zh-CN" dirty="0"/>
              <a:t>m&gt;&gt;n</a:t>
            </a:r>
            <a:r>
              <a:rPr lang="zh-CN" altLang="en-US" dirty="0"/>
              <a:t>时</a:t>
            </a:r>
            <a:endParaRPr lang="en-US" altLang="zh-CN" dirty="0"/>
          </a:p>
          <a:p>
            <a:pPr lvl="2"/>
            <a:r>
              <a:rPr lang="zh-CN" altLang="en-US" dirty="0"/>
              <a:t>设有</a:t>
            </a:r>
            <a:r>
              <a:rPr lang="en-US" altLang="zh-CN" dirty="0"/>
              <a:t>m</a:t>
            </a:r>
            <a:r>
              <a:rPr lang="zh-CN" altLang="en-US" dirty="0"/>
              <a:t>个盒子，只要待排序记录集的关键字范围不超出</a:t>
            </a:r>
            <a:r>
              <a:rPr lang="en-US" altLang="zh-CN" dirty="0"/>
              <a:t>m</a:t>
            </a:r>
            <a:r>
              <a:rPr lang="zh-CN" altLang="en-US" dirty="0"/>
              <a:t>，则可参照最简单情况进行排序</a:t>
            </a:r>
          </a:p>
          <a:p>
            <a:pPr lvl="2"/>
            <a:r>
              <a:rPr lang="zh-CN" altLang="en-US" dirty="0"/>
              <a:t>缺点：当</a:t>
            </a:r>
            <a:r>
              <a:rPr lang="en-US" altLang="zh-CN" dirty="0"/>
              <a:t>m=&gt;n</a:t>
            </a:r>
            <a:r>
              <a:rPr lang="en-US" altLang="zh-CN" baseline="30000" dirty="0"/>
              <a:t>2</a:t>
            </a:r>
            <a:r>
              <a:rPr lang="zh-CN" altLang="en-US" dirty="0"/>
              <a:t>时，时间复杂度会变为</a:t>
            </a:r>
            <a:r>
              <a:rPr lang="en-US" altLang="zh-CN" dirty="0"/>
              <a:t>O(n</a:t>
            </a:r>
            <a:r>
              <a:rPr lang="en-US" altLang="zh-CN" baseline="30000" dirty="0"/>
              <a:t>2</a:t>
            </a:r>
            <a:r>
              <a:rPr lang="en-US" altLang="zh-CN" dirty="0"/>
              <a:t>)</a:t>
            </a:r>
            <a:r>
              <a:rPr lang="zh-CN" altLang="en-US" dirty="0"/>
              <a:t>，算法变得很糟糕</a:t>
            </a:r>
            <a:endParaRPr lang="en-US" altLang="zh-CN" dirty="0"/>
          </a:p>
          <a:p>
            <a:pPr lvl="1"/>
            <a:r>
              <a:rPr lang="en-US" altLang="zh-CN" dirty="0"/>
              <a:t>m&lt;n</a:t>
            </a:r>
            <a:r>
              <a:rPr lang="zh-CN" altLang="en-US" dirty="0"/>
              <a:t>时</a:t>
            </a:r>
            <a:endParaRPr lang="en-US" altLang="zh-CN" dirty="0"/>
          </a:p>
          <a:p>
            <a:pPr lvl="2"/>
            <a:r>
              <a:rPr lang="zh-CN" altLang="en-US" dirty="0"/>
              <a:t>复用盒子：基数排序（</a:t>
            </a:r>
            <a:r>
              <a:rPr lang="en-US" altLang="zh-CN" dirty="0"/>
              <a:t>LSD</a:t>
            </a:r>
            <a:r>
              <a:rPr lang="zh-CN" altLang="en-US" dirty="0"/>
              <a:t>）的数组实现思路</a:t>
            </a:r>
            <a:endParaRPr lang="en-US" altLang="zh-CN" dirty="0"/>
          </a:p>
          <a:p>
            <a:pPr lvl="2"/>
            <a:r>
              <a:rPr lang="zh-CN" altLang="en-US" dirty="0"/>
              <a:t>允许关键字重复，链表式：基数排序（</a:t>
            </a:r>
            <a:r>
              <a:rPr lang="en-US" altLang="zh-CN" dirty="0"/>
              <a:t>LSD</a:t>
            </a:r>
            <a:r>
              <a:rPr lang="zh-CN" altLang="en-US" dirty="0"/>
              <a:t>）的链表实现思路</a:t>
            </a:r>
            <a:endParaRPr lang="en-US" altLang="zh-CN" dirty="0"/>
          </a:p>
          <a:p>
            <a:pPr lvl="2"/>
            <a:r>
              <a:rPr lang="zh-CN" altLang="en-US" dirty="0"/>
              <a:t>允许关键字重复，数组式：桶式排序</a:t>
            </a:r>
            <a:endParaRPr lang="en-US" altLang="zh-CN" dirty="0"/>
          </a:p>
          <a:p>
            <a:pPr lvl="1"/>
            <a:r>
              <a:rPr lang="en-US" altLang="zh-CN" dirty="0"/>
              <a:t>m=n</a:t>
            </a:r>
            <a:r>
              <a:rPr lang="zh-CN" altLang="en-US" dirty="0"/>
              <a:t>时</a:t>
            </a:r>
          </a:p>
          <a:p>
            <a:pPr lvl="2"/>
            <a:r>
              <a:rPr lang="zh-CN" altLang="en-US" dirty="0"/>
              <a:t>计数排序</a:t>
            </a:r>
            <a:endParaRPr lang="en-US" altLang="zh-CN" dirty="0"/>
          </a:p>
          <a:p>
            <a:pPr lvl="1"/>
            <a:endParaRPr lang="zh-CN" altLang="en-US" dirty="0"/>
          </a:p>
          <a:p>
            <a:pPr lvl="1"/>
            <a:endParaRPr lang="zh-CN" altLang="en-US"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内部排序算法的分析</a:t>
            </a:r>
          </a:p>
        </p:txBody>
      </p:sp>
      <p:graphicFrame>
        <p:nvGraphicFramePr>
          <p:cNvPr id="4" name="内容占位符 3"/>
          <p:cNvGraphicFramePr>
            <a:graphicFrameLocks noGrp="1"/>
          </p:cNvGraphicFramePr>
          <p:nvPr>
            <p:ph idx="1"/>
            <p:extLst/>
          </p:nvPr>
        </p:nvGraphicFramePr>
        <p:xfrm>
          <a:off x="1117600" y="1905000"/>
          <a:ext cx="10363200" cy="4408173"/>
        </p:xfrm>
        <a:graphic>
          <a:graphicData uri="http://schemas.openxmlformats.org/drawingml/2006/table">
            <a:tbl>
              <a:tblPr firstRow="1" bandRow="1">
                <a:tableStyleId>{5940675A-B579-460E-94D1-54222C63F5DA}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gridCol w="1727200">
                  <a:extLst>
                    <a:ext uri="{9D8B030D-6E8A-4147-A177-3AD203B41FA5}">
                      <a16:colId xmlns:a16="http://schemas.microsoft.com/office/drawing/2014/main" val="20003"/>
                    </a:ext>
                  </a:extLst>
                </a:gridCol>
                <a:gridCol w="1958032">
                  <a:extLst>
                    <a:ext uri="{9D8B030D-6E8A-4147-A177-3AD203B41FA5}">
                      <a16:colId xmlns:a16="http://schemas.microsoft.com/office/drawing/2014/main" val="20004"/>
                    </a:ext>
                  </a:extLst>
                </a:gridCol>
                <a:gridCol w="1496368">
                  <a:extLst>
                    <a:ext uri="{9D8B030D-6E8A-4147-A177-3AD203B41FA5}">
                      <a16:colId xmlns:a16="http://schemas.microsoft.com/office/drawing/2014/main" val="20005"/>
                    </a:ext>
                  </a:extLst>
                </a:gridCol>
              </a:tblGrid>
              <a:tr h="601455">
                <a:tc>
                  <a:txBody>
                    <a:bodyPr/>
                    <a:lstStyle/>
                    <a:p>
                      <a:pPr algn="ctr">
                        <a:spcAft>
                          <a:spcPts val="0"/>
                        </a:spcAft>
                      </a:pPr>
                      <a:r>
                        <a:rPr lang="zh-CN" sz="2800" b="1" kern="100" dirty="0">
                          <a:effectLst/>
                        </a:rPr>
                        <a:t>排序方法</a:t>
                      </a:r>
                      <a:endParaRPr lang="zh-CN" sz="2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800" b="1" kern="100" dirty="0">
                          <a:effectLst/>
                        </a:rPr>
                        <a:t>平均时间</a:t>
                      </a:r>
                      <a:endParaRPr lang="zh-CN" sz="2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800" b="1" kern="100" dirty="0">
                          <a:effectLst/>
                        </a:rPr>
                        <a:t>最坏时间</a:t>
                      </a:r>
                      <a:endParaRPr lang="zh-CN" sz="2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800" b="1" kern="100" dirty="0">
                          <a:effectLst/>
                        </a:rPr>
                        <a:t>最佳时间</a:t>
                      </a:r>
                      <a:endParaRPr lang="zh-CN" sz="2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800" b="1" kern="100" dirty="0">
                          <a:effectLst/>
                        </a:rPr>
                        <a:t>辅助空间</a:t>
                      </a:r>
                      <a:endParaRPr lang="zh-CN" sz="2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800" b="1" kern="100" dirty="0">
                          <a:effectLst/>
                        </a:rPr>
                        <a:t>稳定性</a:t>
                      </a:r>
                      <a:endParaRPr lang="zh-CN" sz="2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522693">
                <a:tc>
                  <a:txBody>
                    <a:bodyPr/>
                    <a:lstStyle/>
                    <a:p>
                      <a:pPr algn="ctr">
                        <a:spcAft>
                          <a:spcPts val="0"/>
                        </a:spcAft>
                      </a:pPr>
                      <a:r>
                        <a:rPr lang="zh-CN" sz="2400" kern="100" dirty="0">
                          <a:effectLst/>
                        </a:rPr>
                        <a:t>插入排序</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baseline="30000" dirty="0">
                          <a:effectLst/>
                        </a:rPr>
                        <a:t>2</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baseline="30000" dirty="0">
                          <a:effectLst/>
                        </a:rPr>
                        <a:t>2</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a:effectLst/>
                        </a:rPr>
                        <a:t>O(1)</a:t>
                      </a:r>
                      <a:endParaRPr lang="zh-CN" sz="24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400" kern="100" dirty="0">
                          <a:effectLst/>
                        </a:rPr>
                        <a:t>稳定</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r h="522693">
                <a:tc>
                  <a:txBody>
                    <a:bodyPr/>
                    <a:lstStyle/>
                    <a:p>
                      <a:pPr algn="ctr">
                        <a:spcAft>
                          <a:spcPts val="0"/>
                        </a:spcAft>
                      </a:pPr>
                      <a:r>
                        <a:rPr lang="zh-CN" sz="2400" kern="100" dirty="0">
                          <a:effectLst/>
                        </a:rPr>
                        <a:t>冒泡排序</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baseline="30000" dirty="0">
                          <a:effectLst/>
                        </a:rPr>
                        <a:t>2</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baseline="30000" dirty="0">
                          <a:effectLst/>
                        </a:rPr>
                        <a:t>2</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 </a:t>
                      </a:r>
                      <a:r>
                        <a:rPr lang="en-US" altLang="zh-CN" sz="2000" kern="100" dirty="0">
                          <a:solidFill>
                            <a:srgbClr val="00B050"/>
                          </a:solidFill>
                          <a:effectLst/>
                        </a:rPr>
                        <a:t>(</a:t>
                      </a:r>
                      <a:r>
                        <a:rPr lang="zh-CN" altLang="en-US" sz="2000" kern="100" dirty="0">
                          <a:solidFill>
                            <a:srgbClr val="00B050"/>
                          </a:solidFill>
                          <a:effectLst/>
                        </a:rPr>
                        <a:t>加</a:t>
                      </a:r>
                      <a:r>
                        <a:rPr lang="en-US" altLang="zh-CN" sz="2000" kern="100" dirty="0">
                          <a:solidFill>
                            <a:srgbClr val="00B050"/>
                          </a:solidFill>
                          <a:effectLst/>
                        </a:rPr>
                        <a:t>flag)</a:t>
                      </a:r>
                      <a:endParaRPr lang="zh-CN" sz="2400" kern="100" dirty="0">
                        <a:solidFill>
                          <a:srgbClr val="00B050"/>
                        </a:solidFill>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O(1)</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400" kern="100" dirty="0">
                          <a:effectLst/>
                        </a:rPr>
                        <a:t>稳定</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2"/>
                  </a:ext>
                </a:extLst>
              </a:tr>
              <a:tr h="522693">
                <a:tc>
                  <a:txBody>
                    <a:bodyPr/>
                    <a:lstStyle/>
                    <a:p>
                      <a:pPr algn="ctr">
                        <a:spcAft>
                          <a:spcPts val="0"/>
                        </a:spcAft>
                      </a:pPr>
                      <a:r>
                        <a:rPr lang="zh-CN" sz="2400" kern="100" dirty="0">
                          <a:effectLst/>
                        </a:rPr>
                        <a:t>选择排序</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baseline="30000" dirty="0">
                          <a:effectLst/>
                        </a:rPr>
                        <a:t>2</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baseline="30000" dirty="0">
                          <a:effectLst/>
                        </a:rPr>
                        <a:t>2</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baseline="30000" dirty="0">
                          <a:effectLst/>
                        </a:rPr>
                        <a:t>2</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O(1)</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altLang="en-US" sz="2400" kern="100" dirty="0">
                          <a:effectLst/>
                        </a:rPr>
                        <a:t>不</a:t>
                      </a:r>
                      <a:r>
                        <a:rPr lang="zh-CN" sz="2400" kern="100" dirty="0">
                          <a:effectLst/>
                        </a:rPr>
                        <a:t>稳定</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3"/>
                  </a:ext>
                </a:extLst>
              </a:tr>
              <a:tr h="522693">
                <a:tc>
                  <a:txBody>
                    <a:bodyPr/>
                    <a:lstStyle/>
                    <a:p>
                      <a:pPr algn="ctr">
                        <a:spcAft>
                          <a:spcPts val="0"/>
                        </a:spcAft>
                      </a:pPr>
                      <a:r>
                        <a:rPr lang="zh-CN" sz="2400" kern="100" dirty="0">
                          <a:effectLst/>
                        </a:rPr>
                        <a:t>归并排序</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dirty="0" err="1">
                          <a:effectLst/>
                        </a:rPr>
                        <a:t>logn</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a:effectLst/>
                        </a:rPr>
                        <a:t>O(n*logn)</a:t>
                      </a:r>
                      <a:endParaRPr lang="zh-CN" sz="24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dirty="0" err="1">
                          <a:effectLst/>
                        </a:rPr>
                        <a:t>logn</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400" kern="100" dirty="0">
                          <a:effectLst/>
                        </a:rPr>
                        <a:t>稳定</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4"/>
                  </a:ext>
                </a:extLst>
              </a:tr>
              <a:tr h="522693">
                <a:tc>
                  <a:txBody>
                    <a:bodyPr/>
                    <a:lstStyle/>
                    <a:p>
                      <a:pPr algn="ctr">
                        <a:spcAft>
                          <a:spcPts val="0"/>
                        </a:spcAft>
                      </a:pPr>
                      <a:r>
                        <a:rPr lang="zh-CN" sz="2400" kern="100" dirty="0">
                          <a:effectLst/>
                        </a:rPr>
                        <a:t>快速排序</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a:effectLst/>
                        </a:rPr>
                        <a:t>O(n*logn)</a:t>
                      </a:r>
                      <a:endParaRPr lang="zh-CN" sz="24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baseline="30000" dirty="0">
                          <a:effectLst/>
                        </a:rPr>
                        <a:t>2</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O(n*</a:t>
                      </a:r>
                      <a:r>
                        <a:rPr lang="en-US" sz="2400" kern="100" dirty="0" err="1">
                          <a:effectLst/>
                        </a:rPr>
                        <a:t>logn</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altLang="en-US" sz="2400" kern="100" dirty="0">
                          <a:effectLst/>
                        </a:rPr>
                        <a:t>平均 </a:t>
                      </a:r>
                      <a:r>
                        <a:rPr lang="en-US" sz="2400" kern="100" dirty="0">
                          <a:effectLst/>
                        </a:rPr>
                        <a:t>O(</a:t>
                      </a:r>
                      <a:r>
                        <a:rPr lang="en-US" sz="2400" kern="100" dirty="0" err="1">
                          <a:effectLst/>
                        </a:rPr>
                        <a:t>logn</a:t>
                      </a:r>
                      <a:r>
                        <a:rPr lang="en-US" sz="2400" kern="100" dirty="0">
                          <a:effectLst/>
                        </a:rPr>
                        <a:t>)</a:t>
                      </a:r>
                    </a:p>
                    <a:p>
                      <a:pPr algn="ctr">
                        <a:spcAft>
                          <a:spcPts val="0"/>
                        </a:spcAft>
                      </a:pPr>
                      <a:r>
                        <a:rPr lang="zh-CN" altLang="en-US" sz="2000" dirty="0">
                          <a:solidFill>
                            <a:srgbClr val="00B050"/>
                          </a:solidFill>
                        </a:rPr>
                        <a:t>最坏 </a:t>
                      </a:r>
                      <a:r>
                        <a:rPr lang="en-US" altLang="zh-CN" sz="2000" dirty="0">
                          <a:solidFill>
                            <a:srgbClr val="00B050"/>
                          </a:solidFill>
                        </a:rPr>
                        <a:t>O(n)</a:t>
                      </a:r>
                      <a:endParaRPr lang="zh-CN" sz="2000" kern="100" dirty="0">
                        <a:solidFill>
                          <a:srgbClr val="00B050"/>
                        </a:solidFill>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400" kern="100" dirty="0">
                          <a:effectLst/>
                        </a:rPr>
                        <a:t>不稳定</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5"/>
                  </a:ext>
                </a:extLst>
              </a:tr>
              <a:tr h="522693">
                <a:tc>
                  <a:txBody>
                    <a:bodyPr/>
                    <a:lstStyle/>
                    <a:p>
                      <a:pPr algn="ctr">
                        <a:spcAft>
                          <a:spcPts val="0"/>
                        </a:spcAft>
                      </a:pPr>
                      <a:r>
                        <a:rPr lang="zh-CN" sz="2400" kern="100" dirty="0">
                          <a:effectLst/>
                        </a:rPr>
                        <a:t>堆排序</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a:effectLst/>
                        </a:rPr>
                        <a:t>O(n*logn)</a:t>
                      </a:r>
                      <a:endParaRPr lang="zh-CN" sz="24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a:effectLst/>
                        </a:rPr>
                        <a:t>O(n*logn)</a:t>
                      </a:r>
                      <a:endParaRPr lang="zh-CN" sz="24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a:effectLst/>
                        </a:rPr>
                        <a:t>O(n*logn)</a:t>
                      </a:r>
                      <a:endParaRPr lang="zh-CN" sz="2400" kern="10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O(1)</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400" kern="100" dirty="0">
                          <a:effectLst/>
                        </a:rPr>
                        <a:t>不稳定</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6"/>
                  </a:ext>
                </a:extLst>
              </a:tr>
              <a:tr h="522693">
                <a:tc>
                  <a:txBody>
                    <a:bodyPr/>
                    <a:lstStyle/>
                    <a:p>
                      <a:pPr algn="ctr">
                        <a:spcAft>
                          <a:spcPts val="0"/>
                        </a:spcAft>
                      </a:pPr>
                      <a:r>
                        <a:rPr lang="zh-CN" sz="2400" kern="100" dirty="0">
                          <a:effectLst/>
                        </a:rPr>
                        <a:t>基数排序</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O(d(</a:t>
                      </a:r>
                      <a:r>
                        <a:rPr lang="en-US" sz="2400" kern="100" dirty="0" err="1">
                          <a:effectLst/>
                        </a:rPr>
                        <a:t>n+r</a:t>
                      </a:r>
                      <a:r>
                        <a:rPr lang="en-US" sz="2400" kern="100" dirty="0" err="1">
                          <a:solidFill>
                            <a:schemeClr val="tx1">
                              <a:lumMod val="60000"/>
                              <a:lumOff val="40000"/>
                            </a:schemeClr>
                          </a:solidFill>
                          <a:effectLst/>
                        </a:rPr>
                        <a:t>d</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O(d(</a:t>
                      </a:r>
                      <a:r>
                        <a:rPr lang="en-US" sz="2400" kern="100" dirty="0" err="1">
                          <a:effectLst/>
                        </a:rPr>
                        <a:t>n+r</a:t>
                      </a:r>
                      <a:r>
                        <a:rPr lang="en-US" sz="2400" kern="100" dirty="0" err="1">
                          <a:solidFill>
                            <a:schemeClr val="tx1">
                              <a:lumMod val="60000"/>
                              <a:lumOff val="40000"/>
                            </a:schemeClr>
                          </a:solidFill>
                          <a:effectLst/>
                        </a:rPr>
                        <a:t>d</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O(d(</a:t>
                      </a:r>
                      <a:r>
                        <a:rPr lang="en-US" sz="2400" kern="100" dirty="0" err="1">
                          <a:effectLst/>
                        </a:rPr>
                        <a:t>n+r</a:t>
                      </a:r>
                      <a:r>
                        <a:rPr lang="en-US" sz="2400" kern="100" dirty="0" err="1">
                          <a:solidFill>
                            <a:schemeClr val="tx1">
                              <a:lumMod val="60000"/>
                              <a:lumOff val="40000"/>
                            </a:schemeClr>
                          </a:solidFill>
                          <a:effectLst/>
                        </a:rPr>
                        <a:t>d</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en-US" sz="2400" kern="100" dirty="0">
                          <a:effectLst/>
                        </a:rPr>
                        <a:t>O(</a:t>
                      </a:r>
                      <a:r>
                        <a:rPr lang="en-US" sz="2400" kern="100" dirty="0" err="1">
                          <a:effectLst/>
                        </a:rPr>
                        <a:t>n+r</a:t>
                      </a:r>
                      <a:r>
                        <a:rPr lang="en-US" sz="2400" kern="100" dirty="0" err="1">
                          <a:solidFill>
                            <a:schemeClr val="tx1">
                              <a:lumMod val="60000"/>
                              <a:lumOff val="40000"/>
                            </a:schemeClr>
                          </a:solidFill>
                          <a:effectLst/>
                        </a:rPr>
                        <a:t>d</a:t>
                      </a:r>
                      <a:r>
                        <a:rPr lang="en-US" sz="2400" kern="100" dirty="0">
                          <a:effectLst/>
                        </a:rPr>
                        <a:t>)</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tc>
                  <a:txBody>
                    <a:bodyPr/>
                    <a:lstStyle/>
                    <a:p>
                      <a:pPr algn="ctr">
                        <a:spcAft>
                          <a:spcPts val="0"/>
                        </a:spcAft>
                      </a:pPr>
                      <a:r>
                        <a:rPr lang="zh-CN" sz="2400" kern="100" dirty="0">
                          <a:effectLst/>
                        </a:rPr>
                        <a:t>稳定</a:t>
                      </a:r>
                      <a:endParaRPr lang="zh-CN" sz="240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7"/>
                  </a:ext>
                </a:extLst>
              </a:tr>
            </a:tbl>
          </a:graphicData>
        </a:graphic>
      </p:graphicFrame>
      <p:sp>
        <p:nvSpPr>
          <p:cNvPr id="3" name="矩形 2">
            <a:extLst>
              <a:ext uri="{FF2B5EF4-FFF2-40B4-BE49-F238E27FC236}">
                <a16:creationId xmlns:a16="http://schemas.microsoft.com/office/drawing/2014/main" id="{B55910F0-C332-4041-99AC-19F7FAE403F3}"/>
              </a:ext>
            </a:extLst>
          </p:cNvPr>
          <p:cNvSpPr/>
          <p:nvPr/>
        </p:nvSpPr>
        <p:spPr>
          <a:xfrm>
            <a:off x="6168008" y="764704"/>
            <a:ext cx="5616624" cy="1015663"/>
          </a:xfrm>
          <a:prstGeom prst="rect">
            <a:avLst/>
          </a:prstGeom>
        </p:spPr>
        <p:txBody>
          <a:bodyPr wrap="square">
            <a:spAutoFit/>
          </a:bodyPr>
          <a:lstStyle/>
          <a:p>
            <a:r>
              <a:rPr lang="zh-CN" altLang="en-US" sz="2000" dirty="0">
                <a:solidFill>
                  <a:srgbClr val="00B050"/>
                </a:solidFill>
                <a:latin typeface="quote-cjk-patch"/>
              </a:rPr>
              <a:t>选择排序每次找到最小（或最大）元素后，直接将其与当前位置交换，这个交换可能把</a:t>
            </a:r>
            <a:r>
              <a:rPr lang="zh-CN" altLang="en-US" sz="2000" b="1" dirty="0">
                <a:solidFill>
                  <a:srgbClr val="00B050"/>
                </a:solidFill>
                <a:latin typeface="quote-cjk-patch"/>
              </a:rPr>
              <a:t>中间位置的相同元素</a:t>
            </a:r>
            <a:r>
              <a:rPr lang="zh-CN" altLang="en-US" sz="2000" dirty="0">
                <a:solidFill>
                  <a:srgbClr val="00B050"/>
                </a:solidFill>
                <a:latin typeface="quote-cjk-patch"/>
              </a:rPr>
              <a:t>移到前面，破坏了相对顺序。</a:t>
            </a:r>
            <a:endParaRPr lang="zh-CN" altLang="en-US" sz="2000" b="0" i="0" dirty="0">
              <a:solidFill>
                <a:srgbClr val="00B050"/>
              </a:solidFill>
              <a:effectLst/>
              <a:latin typeface="quote-cjk-patch"/>
            </a:endParaRPr>
          </a:p>
        </p:txBody>
      </p:sp>
      <p:sp>
        <p:nvSpPr>
          <p:cNvPr id="6" name="矩形 5">
            <a:extLst>
              <a:ext uri="{FF2B5EF4-FFF2-40B4-BE49-F238E27FC236}">
                <a16:creationId xmlns:a16="http://schemas.microsoft.com/office/drawing/2014/main" id="{AFE60349-CB64-490B-9B0D-994816A2A86F}"/>
              </a:ext>
            </a:extLst>
          </p:cNvPr>
          <p:cNvSpPr/>
          <p:nvPr/>
        </p:nvSpPr>
        <p:spPr>
          <a:xfrm>
            <a:off x="2783632" y="6368534"/>
            <a:ext cx="2698175" cy="369332"/>
          </a:xfrm>
          <a:prstGeom prst="rect">
            <a:avLst/>
          </a:prstGeom>
        </p:spPr>
        <p:txBody>
          <a:bodyPr wrap="none">
            <a:spAutoFit/>
          </a:bodyPr>
          <a:lstStyle/>
          <a:p>
            <a:r>
              <a:rPr lang="en-US" altLang="zh-CN" dirty="0">
                <a:solidFill>
                  <a:srgbClr val="00B050"/>
                </a:solidFill>
              </a:rPr>
              <a:t>d</a:t>
            </a:r>
            <a:r>
              <a:rPr lang="zh-CN" altLang="en-US" dirty="0">
                <a:solidFill>
                  <a:srgbClr val="00B050"/>
                </a:solidFill>
              </a:rPr>
              <a:t>：关键字位数；</a:t>
            </a:r>
            <a:r>
              <a:rPr lang="en-US" altLang="zh-CN" dirty="0">
                <a:solidFill>
                  <a:srgbClr val="00B050"/>
                </a:solidFill>
              </a:rPr>
              <a:t>r</a:t>
            </a:r>
            <a:r>
              <a:rPr lang="zh-CN" altLang="en-US" dirty="0">
                <a:solidFill>
                  <a:srgbClr val="00B050"/>
                </a:solidFill>
              </a:rPr>
              <a:t>：基数</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内部排序算法的分析</a:t>
            </a:r>
          </a:p>
        </p:txBody>
      </p:sp>
      <p:sp>
        <p:nvSpPr>
          <p:cNvPr id="3" name="内容占位符 2"/>
          <p:cNvSpPr>
            <a:spLocks noGrp="1"/>
          </p:cNvSpPr>
          <p:nvPr>
            <p:ph idx="1"/>
          </p:nvPr>
        </p:nvSpPr>
        <p:spPr/>
        <p:txBody>
          <a:bodyPr/>
          <a:lstStyle/>
          <a:p>
            <a:r>
              <a:rPr lang="zh-CN" altLang="en-US" dirty="0"/>
              <a:t>一些结论</a:t>
            </a:r>
            <a:endParaRPr lang="en-US" altLang="zh-CN" dirty="0"/>
          </a:p>
          <a:p>
            <a:pPr lvl="1"/>
            <a:r>
              <a:rPr lang="zh-CN" altLang="en-US" dirty="0"/>
              <a:t>若待排序记录数</a:t>
            </a:r>
            <a:r>
              <a:rPr lang="en-US" altLang="zh-CN" dirty="0"/>
              <a:t>n</a:t>
            </a:r>
            <a:r>
              <a:rPr lang="zh-CN" altLang="en-US" dirty="0"/>
              <a:t>较大，且要求排序稳定，可采用</a:t>
            </a:r>
            <a:r>
              <a:rPr lang="zh-CN" altLang="en-US" b="1" dirty="0">
                <a:solidFill>
                  <a:srgbClr val="FF0066"/>
                </a:solidFill>
              </a:rPr>
              <a:t>归并排序</a:t>
            </a:r>
          </a:p>
          <a:p>
            <a:pPr lvl="1"/>
            <a:r>
              <a:rPr lang="zh-CN" altLang="en-US" dirty="0"/>
              <a:t>若待排序记录数</a:t>
            </a:r>
            <a:r>
              <a:rPr lang="en-US" altLang="zh-CN" dirty="0"/>
              <a:t>n</a:t>
            </a:r>
            <a:r>
              <a:rPr lang="zh-CN" altLang="en-US" dirty="0"/>
              <a:t>较大，关键字分布随机，且不要求稳定时，可采用</a:t>
            </a:r>
            <a:r>
              <a:rPr lang="zh-CN" altLang="en-US" b="1" dirty="0">
                <a:solidFill>
                  <a:srgbClr val="FF0066"/>
                </a:solidFill>
              </a:rPr>
              <a:t>快速排序</a:t>
            </a:r>
          </a:p>
          <a:p>
            <a:pPr lvl="1"/>
            <a:r>
              <a:rPr lang="zh-CN" altLang="en-US" dirty="0"/>
              <a:t>若待排序记录数</a:t>
            </a:r>
            <a:r>
              <a:rPr lang="en-US" altLang="zh-CN" dirty="0"/>
              <a:t>n</a:t>
            </a:r>
            <a:r>
              <a:rPr lang="zh-CN" altLang="en-US" dirty="0"/>
              <a:t>较大，且关键字会出现正</a:t>
            </a:r>
            <a:r>
              <a:rPr lang="en-US" altLang="zh-CN" dirty="0"/>
              <a:t>/</a:t>
            </a:r>
            <a:r>
              <a:rPr lang="zh-CN" altLang="en-US" dirty="0"/>
              <a:t>逆序情形，可采用</a:t>
            </a:r>
            <a:r>
              <a:rPr lang="zh-CN" altLang="en-US" b="1" dirty="0">
                <a:solidFill>
                  <a:srgbClr val="FF0066"/>
                </a:solidFill>
              </a:rPr>
              <a:t>堆排序（或归并排序）</a:t>
            </a:r>
            <a:endParaRPr lang="en-US" altLang="zh-CN" b="1" dirty="0">
              <a:solidFill>
                <a:srgbClr val="FF0066"/>
              </a:solidFill>
            </a:endParaRPr>
          </a:p>
          <a:p>
            <a:pPr lvl="1"/>
            <a:r>
              <a:rPr lang="zh-CN" altLang="en-US" dirty="0"/>
              <a:t>若记录规模中等（</a:t>
            </a:r>
            <a:r>
              <a:rPr lang="en-US" altLang="zh-CN" dirty="0"/>
              <a:t>n≤1000</a:t>
            </a:r>
            <a:r>
              <a:rPr lang="zh-CN" altLang="en-US" dirty="0"/>
              <a:t>），可才用</a:t>
            </a:r>
            <a:r>
              <a:rPr lang="zh-CN" altLang="en-US" b="1" dirty="0">
                <a:solidFill>
                  <a:srgbClr val="FF0066"/>
                </a:solidFill>
              </a:rPr>
              <a:t>希尔排序</a:t>
            </a:r>
          </a:p>
          <a:p>
            <a:pPr lvl="1"/>
            <a:r>
              <a:rPr lang="zh-CN" altLang="en-US" dirty="0"/>
              <a:t>若待排序记录数</a:t>
            </a:r>
            <a:r>
              <a:rPr lang="en-US" altLang="zh-CN" dirty="0"/>
              <a:t>n</a:t>
            </a:r>
            <a:r>
              <a:rPr lang="zh-CN" altLang="en-US" dirty="0"/>
              <a:t>较小，或记录已接近有序时，可采用</a:t>
            </a:r>
            <a:r>
              <a:rPr lang="zh-CN" altLang="en-US" b="1" dirty="0">
                <a:solidFill>
                  <a:srgbClr val="FF0066"/>
                </a:solidFill>
              </a:rPr>
              <a:t>直接插入排序</a:t>
            </a:r>
          </a:p>
          <a:p>
            <a:pPr lvl="1"/>
            <a:endParaRPr lang="zh-CN" altLang="en-US"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内部排序算法的分析</a:t>
            </a:r>
          </a:p>
        </p:txBody>
      </p:sp>
      <p:sp>
        <p:nvSpPr>
          <p:cNvPr id="3" name="内容占位符 2"/>
          <p:cNvSpPr>
            <a:spLocks noGrp="1"/>
          </p:cNvSpPr>
          <p:nvPr>
            <p:ph idx="1"/>
          </p:nvPr>
        </p:nvSpPr>
        <p:spPr/>
        <p:txBody>
          <a:bodyPr/>
          <a:lstStyle/>
          <a:p>
            <a:r>
              <a:rPr lang="zh-CN" altLang="en-US" dirty="0"/>
              <a:t>一些结论</a:t>
            </a:r>
            <a:endParaRPr lang="en-US" altLang="zh-CN" dirty="0"/>
          </a:p>
          <a:p>
            <a:pPr lvl="1"/>
            <a:r>
              <a:rPr lang="zh-CN" altLang="en-US" dirty="0"/>
              <a:t>就平均时间性能而言，快速排序性能最好，其主要缺点是在最差情况下，性能不如堆排序和归并排序</a:t>
            </a:r>
            <a:endParaRPr lang="en-US" altLang="zh-CN" dirty="0"/>
          </a:p>
          <a:p>
            <a:pPr lvl="1"/>
            <a:r>
              <a:rPr lang="zh-CN" altLang="en-US" dirty="0"/>
              <a:t>归并排序优点在于稳定，其主要缺点是所需辅助空间偏大</a:t>
            </a:r>
            <a:endParaRPr lang="en-US" altLang="zh-CN" dirty="0"/>
          </a:p>
          <a:p>
            <a:pPr lvl="1"/>
            <a:r>
              <a:rPr lang="zh-CN" altLang="en-US"/>
              <a:t>基数排序往往可以得到硬件层面支持，其主要缺点在于不合适数据量小的情况</a:t>
            </a:r>
            <a:endParaRPr lang="zh-CN" altLang="en-US" dirty="0"/>
          </a:p>
          <a:p>
            <a:pPr lvl="1"/>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p:sp>
        <p:nvSpPr>
          <p:cNvPr id="3" name="内容占位符 2"/>
          <p:cNvSpPr>
            <a:spLocks noGrp="1"/>
          </p:cNvSpPr>
          <p:nvPr>
            <p:ph sz="half" idx="1"/>
          </p:nvPr>
        </p:nvSpPr>
        <p:spPr/>
        <p:txBody>
          <a:bodyPr/>
          <a:lstStyle/>
          <a:p>
            <a:r>
              <a:rPr lang="zh-CN" altLang="en-US" dirty="0"/>
              <a:t>若一棵完全二叉树有</a:t>
            </a:r>
            <a:r>
              <a:rPr lang="en-US" altLang="zh-CN" dirty="0"/>
              <a:t>768</a:t>
            </a:r>
            <a:r>
              <a:rPr lang="zh-CN" altLang="en-US" dirty="0"/>
              <a:t>个节点，则该二叉树中叶子节点个数为（）。</a:t>
            </a:r>
            <a:endParaRPr lang="en-US" altLang="zh-CN" dirty="0"/>
          </a:p>
          <a:p>
            <a:pPr marL="914400" lvl="1" indent="-457200">
              <a:buFont typeface="+mj-lt"/>
              <a:buAutoNum type="alphaUcPeriod"/>
            </a:pPr>
            <a:r>
              <a:rPr lang="en-US" altLang="zh-CN" dirty="0"/>
              <a:t>257</a:t>
            </a:r>
          </a:p>
          <a:p>
            <a:pPr marL="914400" lvl="1" indent="-457200">
              <a:buFont typeface="+mj-lt"/>
              <a:buAutoNum type="alphaUcPeriod"/>
            </a:pPr>
            <a:r>
              <a:rPr lang="en-US" altLang="zh-CN" dirty="0"/>
              <a:t>258</a:t>
            </a:r>
          </a:p>
          <a:p>
            <a:pPr marL="914400" lvl="1" indent="-457200">
              <a:buFont typeface="+mj-lt"/>
              <a:buAutoNum type="alphaUcPeriod"/>
            </a:pPr>
            <a:r>
              <a:rPr lang="en-US" altLang="zh-CN" dirty="0">
                <a:solidFill>
                  <a:srgbClr val="00B050"/>
                </a:solidFill>
              </a:rPr>
              <a:t>384</a:t>
            </a:r>
          </a:p>
          <a:p>
            <a:pPr marL="914400" lvl="1" indent="-457200">
              <a:buFont typeface="+mj-lt"/>
              <a:buAutoNum type="alphaUcPeriod"/>
            </a:pPr>
            <a:r>
              <a:rPr lang="en-US" altLang="zh-CN" dirty="0"/>
              <a:t>385</a:t>
            </a:r>
          </a:p>
          <a:p>
            <a:pPr marL="914400" lvl="1" indent="-457200">
              <a:buFont typeface="+mj-lt"/>
              <a:buAutoNum type="alphaUcPeriod"/>
            </a:pPr>
            <a:endParaRPr lang="en-US" altLang="zh-CN" dirty="0"/>
          </a:p>
          <a:p>
            <a:pPr marL="514350" indent="-457200"/>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62F0F6E2-079B-4704-BAB2-0B88B6A2292D}"/>
                  </a:ext>
                </a:extLst>
              </p:cNvPr>
              <p:cNvSpPr>
                <a:spLocks noGrp="1"/>
              </p:cNvSpPr>
              <p:nvPr>
                <p:ph sz="half" idx="2"/>
              </p:nvPr>
            </p:nvSpPr>
            <p:spPr/>
            <p:txBody>
              <a:bodyPr/>
              <a:lstStyle/>
              <a:p>
                <a:r>
                  <a:rPr lang="zh-CN" altLang="en-US" sz="2400" dirty="0">
                    <a:solidFill>
                      <a:srgbClr val="00B050"/>
                    </a:solidFill>
                  </a:rPr>
                  <a:t>二叉树的性质：</a:t>
                </a:r>
                <a14:m>
                  <m:oMath xmlns:m="http://schemas.openxmlformats.org/officeDocument/2006/math">
                    <m:r>
                      <a:rPr lang="en-US" altLang="zh-CN" sz="2400" b="1" i="1" dirty="0" smtClean="0">
                        <a:solidFill>
                          <a:srgbClr val="FF0066"/>
                        </a:solidFill>
                        <a:latin typeface="Cambria Math" panose="02040503050406030204" pitchFamily="18" charset="0"/>
                      </a:rPr>
                      <m:t>𝒏</m:t>
                    </m:r>
                    <m:r>
                      <a:rPr lang="en-US" altLang="zh-CN" sz="2400" b="1" i="1" baseline="-25000" dirty="0">
                        <a:solidFill>
                          <a:srgbClr val="FF0066"/>
                        </a:solidFill>
                        <a:latin typeface="Cambria Math" panose="02040503050406030204" pitchFamily="18" charset="0"/>
                      </a:rPr>
                      <m:t>𝟎</m:t>
                    </m:r>
                    <m:r>
                      <a:rPr lang="zh-CN" altLang="en-US" sz="2400" b="1" i="1" dirty="0">
                        <a:solidFill>
                          <a:srgbClr val="FF0066"/>
                        </a:solidFill>
                        <a:latin typeface="Cambria Math" panose="02040503050406030204" pitchFamily="18" charset="0"/>
                      </a:rPr>
                      <m:t>＝</m:t>
                    </m:r>
                    <m:r>
                      <a:rPr lang="en-US" altLang="zh-CN" sz="2400" b="1" i="1" dirty="0">
                        <a:solidFill>
                          <a:srgbClr val="FF0066"/>
                        </a:solidFill>
                        <a:latin typeface="Cambria Math" panose="02040503050406030204" pitchFamily="18" charset="0"/>
                      </a:rPr>
                      <m:t>𝒏</m:t>
                    </m:r>
                    <m:r>
                      <a:rPr lang="en-US" altLang="zh-CN" sz="2400" b="1" i="1" baseline="-25000" dirty="0">
                        <a:solidFill>
                          <a:srgbClr val="FF0066"/>
                        </a:solidFill>
                        <a:latin typeface="Cambria Math" panose="02040503050406030204" pitchFamily="18" charset="0"/>
                      </a:rPr>
                      <m:t>𝟐</m:t>
                    </m:r>
                    <m:r>
                      <a:rPr lang="zh-CN" altLang="en-US" sz="2400" b="1" i="1" dirty="0">
                        <a:solidFill>
                          <a:srgbClr val="FF0066"/>
                        </a:solidFill>
                        <a:latin typeface="Cambria Math" panose="02040503050406030204" pitchFamily="18" charset="0"/>
                      </a:rPr>
                      <m:t>＋</m:t>
                    </m:r>
                    <m:r>
                      <a:rPr lang="en-US" altLang="zh-CN" sz="2400" b="1" i="1" dirty="0" smtClean="0">
                        <a:solidFill>
                          <a:srgbClr val="FF0066"/>
                        </a:solidFill>
                        <a:latin typeface="Cambria Math" panose="02040503050406030204" pitchFamily="18" charset="0"/>
                      </a:rPr>
                      <m:t>𝟏</m:t>
                    </m:r>
                  </m:oMath>
                </a14:m>
                <a:endParaRPr lang="en-US" altLang="zh-CN" sz="2400" dirty="0">
                  <a:solidFill>
                    <a:srgbClr val="00B050"/>
                  </a:solidFill>
                </a:endParaRPr>
              </a:p>
              <a:p>
                <a14:m>
                  <m:oMath xmlns:m="http://schemas.openxmlformats.org/officeDocument/2006/math">
                    <m:r>
                      <a:rPr lang="en-US" altLang="zh-CN" sz="2400" i="1" dirty="0" smtClean="0">
                        <a:solidFill>
                          <a:srgbClr val="00B050"/>
                        </a:solidFill>
                        <a:latin typeface="Cambria Math" panose="02040503050406030204" pitchFamily="18" charset="0"/>
                      </a:rPr>
                      <m:t>𝑛</m:t>
                    </m:r>
                    <m:r>
                      <a:rPr lang="en-US" altLang="zh-CN" sz="2400" i="1" dirty="0" smtClean="0">
                        <a:solidFill>
                          <a:srgbClr val="00B050"/>
                        </a:solidFill>
                        <a:latin typeface="Cambria Math" panose="02040503050406030204" pitchFamily="18" charset="0"/>
                      </a:rPr>
                      <m:t>= </m:t>
                    </m:r>
                    <m:r>
                      <a:rPr lang="en-US" altLang="zh-CN" sz="2400" i="1" dirty="0" smtClean="0">
                        <a:solidFill>
                          <a:srgbClr val="00B050"/>
                        </a:solidFill>
                        <a:latin typeface="Cambria Math" panose="02040503050406030204" pitchFamily="18" charset="0"/>
                      </a:rPr>
                      <m:t>𝑛</m:t>
                    </m:r>
                    <m:r>
                      <a:rPr lang="en-US" altLang="zh-CN" sz="2400" i="1" baseline="-25000" dirty="0" smtClean="0">
                        <a:solidFill>
                          <a:srgbClr val="00B050"/>
                        </a:solidFill>
                        <a:latin typeface="Cambria Math" panose="02040503050406030204" pitchFamily="18" charset="0"/>
                      </a:rPr>
                      <m:t>0</m:t>
                    </m:r>
                    <m:r>
                      <a:rPr lang="zh-CN" altLang="en-US"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𝑛</m:t>
                    </m:r>
                    <m:r>
                      <a:rPr lang="en-US" altLang="zh-CN" sz="2400" i="1" baseline="-25000" dirty="0" smtClean="0">
                        <a:solidFill>
                          <a:srgbClr val="00B050"/>
                        </a:solidFill>
                        <a:latin typeface="Cambria Math" panose="02040503050406030204" pitchFamily="18" charset="0"/>
                      </a:rPr>
                      <m:t>1</m:t>
                    </m:r>
                    <m:r>
                      <a:rPr lang="zh-CN" altLang="en-US"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𝑛</m:t>
                    </m:r>
                    <m:r>
                      <a:rPr lang="en-US" altLang="zh-CN" sz="2400" i="1" baseline="-25000" dirty="0" smtClean="0">
                        <a:solidFill>
                          <a:srgbClr val="00B050"/>
                        </a:solidFill>
                        <a:latin typeface="Cambria Math" panose="02040503050406030204" pitchFamily="18" charset="0"/>
                      </a:rPr>
                      <m:t>2</m:t>
                    </m:r>
                    <m:r>
                      <a:rPr lang="en-US" altLang="zh-CN" sz="2400" i="1" dirty="0" smtClean="0">
                        <a:solidFill>
                          <a:srgbClr val="00B050"/>
                        </a:solidFill>
                        <a:latin typeface="Cambria Math" panose="02040503050406030204" pitchFamily="18" charset="0"/>
                      </a:rPr>
                      <m:t>= </m:t>
                    </m:r>
                    <m:r>
                      <a:rPr lang="en-US" altLang="zh-CN" sz="2400" i="1" dirty="0">
                        <a:solidFill>
                          <a:srgbClr val="00B050"/>
                        </a:solidFill>
                        <a:latin typeface="Cambria Math" panose="02040503050406030204" pitchFamily="18" charset="0"/>
                      </a:rPr>
                      <m:t>2</m:t>
                    </m:r>
                    <m:r>
                      <a:rPr lang="en-US" altLang="zh-CN" sz="2400" i="1" dirty="0">
                        <a:solidFill>
                          <a:srgbClr val="00B050"/>
                        </a:solidFill>
                        <a:latin typeface="Cambria Math" panose="02040503050406030204" pitchFamily="18" charset="0"/>
                      </a:rPr>
                      <m:t>𝑛</m:t>
                    </m:r>
                    <m:r>
                      <a:rPr lang="en-US" altLang="zh-CN" sz="2400" i="1" baseline="-25000" dirty="0">
                        <a:solidFill>
                          <a:srgbClr val="00B050"/>
                        </a:solidFill>
                        <a:latin typeface="Cambria Math" panose="02040503050406030204" pitchFamily="18" charset="0"/>
                      </a:rPr>
                      <m:t>0</m:t>
                    </m:r>
                    <m:r>
                      <a:rPr lang="en-US" altLang="zh-CN" sz="2400" i="1" dirty="0">
                        <a:solidFill>
                          <a:srgbClr val="00B050"/>
                        </a:solidFill>
                        <a:latin typeface="Cambria Math" panose="02040503050406030204" pitchFamily="18" charset="0"/>
                      </a:rPr>
                      <m:t>+</m:t>
                    </m:r>
                    <m:r>
                      <a:rPr lang="en-US" altLang="zh-CN" sz="2400" i="1" dirty="0">
                        <a:solidFill>
                          <a:srgbClr val="00B050"/>
                        </a:solidFill>
                        <a:latin typeface="Cambria Math" panose="02040503050406030204" pitchFamily="18" charset="0"/>
                      </a:rPr>
                      <m:t>𝑛</m:t>
                    </m:r>
                    <m:r>
                      <a:rPr lang="en-US" altLang="zh-CN" sz="2400" i="1" baseline="-25000" dirty="0">
                        <a:solidFill>
                          <a:srgbClr val="00B050"/>
                        </a:solidFill>
                        <a:latin typeface="Cambria Math" panose="02040503050406030204" pitchFamily="18" charset="0"/>
                      </a:rPr>
                      <m:t>1</m:t>
                    </m:r>
                    <m:r>
                      <a:rPr lang="zh-CN" altLang="en-US"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1</m:t>
                    </m:r>
                  </m:oMath>
                </a14:m>
                <a:endParaRPr lang="en-US" altLang="zh-CN" sz="2400" dirty="0">
                  <a:solidFill>
                    <a:srgbClr val="00B050"/>
                  </a:solidFill>
                </a:endParaRPr>
              </a:p>
              <a:p>
                <a:r>
                  <a:rPr lang="zh-CN" altLang="en-US" sz="2400" b="1" dirty="0">
                    <a:solidFill>
                      <a:srgbClr val="FF0066"/>
                    </a:solidFill>
                  </a:rPr>
                  <a:t>完全二叉树中度为</a:t>
                </a:r>
                <a:r>
                  <a:rPr lang="en-US" altLang="zh-CN" sz="2400" b="1" dirty="0">
                    <a:solidFill>
                      <a:srgbClr val="FF0066"/>
                    </a:solidFill>
                  </a:rPr>
                  <a:t>1</a:t>
                </a:r>
                <a:r>
                  <a:rPr lang="zh-CN" altLang="en-US" sz="2400" b="1" dirty="0">
                    <a:solidFill>
                      <a:srgbClr val="FF0066"/>
                    </a:solidFill>
                  </a:rPr>
                  <a:t>的结点数只有两种可能</a:t>
                </a:r>
                <a:r>
                  <a:rPr lang="en-US" altLang="zh-CN" sz="2400" b="1" dirty="0">
                    <a:solidFill>
                      <a:srgbClr val="FF0066"/>
                    </a:solidFill>
                  </a:rPr>
                  <a:t>0</a:t>
                </a:r>
                <a:r>
                  <a:rPr lang="zh-CN" altLang="en-US" sz="2400" b="1" dirty="0">
                    <a:solidFill>
                      <a:srgbClr val="FF0066"/>
                    </a:solidFill>
                  </a:rPr>
                  <a:t>或</a:t>
                </a:r>
                <a:r>
                  <a:rPr lang="en-US" altLang="zh-CN" sz="2400" b="1" dirty="0">
                    <a:solidFill>
                      <a:srgbClr val="FF0066"/>
                    </a:solidFill>
                  </a:rPr>
                  <a:t>1</a:t>
                </a:r>
                <a:endParaRPr lang="en-US" altLang="zh-CN" sz="2400" dirty="0">
                  <a:solidFill>
                    <a:srgbClr val="FF0066"/>
                  </a:solidFill>
                </a:endParaRPr>
              </a:p>
              <a:p>
                <a:r>
                  <a:rPr lang="zh-CN" altLang="en-US" sz="2400" dirty="0">
                    <a:solidFill>
                      <a:srgbClr val="00B050"/>
                    </a:solidFill>
                  </a:rPr>
                  <a:t>由此得到</a:t>
                </a:r>
                <a14:m>
                  <m:oMath xmlns:m="http://schemas.openxmlformats.org/officeDocument/2006/math">
                    <m:r>
                      <a:rPr lang="en-US" altLang="zh-CN" sz="2400" i="1" dirty="0" smtClean="0">
                        <a:solidFill>
                          <a:srgbClr val="00B050"/>
                        </a:solidFill>
                        <a:latin typeface="Cambria Math" panose="02040503050406030204" pitchFamily="18" charset="0"/>
                      </a:rPr>
                      <m:t>𝑛</m:t>
                    </m:r>
                    <m:r>
                      <a:rPr lang="en-US" altLang="zh-CN" sz="2400" i="1" baseline="-25000" dirty="0">
                        <a:solidFill>
                          <a:srgbClr val="00B050"/>
                        </a:solidFill>
                        <a:latin typeface="Cambria Math" panose="02040503050406030204" pitchFamily="18" charset="0"/>
                      </a:rPr>
                      <m:t>0</m:t>
                    </m:r>
                    <m:r>
                      <a:rPr lang="zh-CN" altLang="en-US"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𝑛</m:t>
                    </m:r>
                    <m:r>
                      <a:rPr lang="zh-CN" altLang="en-US" sz="2400" i="1" dirty="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1)/</m:t>
                    </m:r>
                    <m:r>
                      <a:rPr lang="en-US" altLang="zh-CN" sz="2400" i="1" dirty="0">
                        <a:solidFill>
                          <a:srgbClr val="00B050"/>
                        </a:solidFill>
                        <a:latin typeface="Cambria Math" panose="02040503050406030204" pitchFamily="18" charset="0"/>
                      </a:rPr>
                      <m:t>2</m:t>
                    </m:r>
                  </m:oMath>
                </a14:m>
                <a:r>
                  <a:rPr lang="zh-CN" altLang="en-US" sz="2400" dirty="0">
                    <a:solidFill>
                      <a:srgbClr val="00B050"/>
                    </a:solidFill>
                  </a:rPr>
                  <a:t>或</a:t>
                </a:r>
                <a14:m>
                  <m:oMath xmlns:m="http://schemas.openxmlformats.org/officeDocument/2006/math">
                    <m:r>
                      <a:rPr lang="en-US" altLang="zh-CN" sz="2400" i="1" dirty="0" smtClean="0">
                        <a:solidFill>
                          <a:srgbClr val="00B050"/>
                        </a:solidFill>
                        <a:latin typeface="Cambria Math" panose="02040503050406030204" pitchFamily="18" charset="0"/>
                      </a:rPr>
                      <m:t>𝑛</m:t>
                    </m:r>
                    <m:r>
                      <a:rPr lang="en-US" altLang="zh-CN" sz="2400" i="1" baseline="-25000" dirty="0">
                        <a:solidFill>
                          <a:srgbClr val="00B050"/>
                        </a:solidFill>
                        <a:latin typeface="Cambria Math" panose="02040503050406030204" pitchFamily="18" charset="0"/>
                      </a:rPr>
                      <m:t>0</m:t>
                    </m:r>
                    <m:r>
                      <a:rPr lang="zh-CN" altLang="en-US" sz="2400" i="1" dirty="0">
                        <a:solidFill>
                          <a:srgbClr val="00B050"/>
                        </a:solidFill>
                        <a:latin typeface="Cambria Math" panose="02040503050406030204" pitchFamily="18" charset="0"/>
                      </a:rPr>
                      <m:t>＝</m:t>
                    </m:r>
                    <m:r>
                      <a:rPr lang="en-US" altLang="zh-CN" sz="2400" i="1" dirty="0">
                        <a:solidFill>
                          <a:srgbClr val="00B050"/>
                        </a:solidFill>
                        <a:latin typeface="Cambria Math" panose="02040503050406030204" pitchFamily="18" charset="0"/>
                      </a:rPr>
                      <m:t>𝑛</m:t>
                    </m:r>
                    <m:r>
                      <a:rPr lang="en-US" altLang="zh-CN" sz="2400" i="1" dirty="0">
                        <a:solidFill>
                          <a:srgbClr val="00B050"/>
                        </a:solidFill>
                        <a:latin typeface="Cambria Math" panose="02040503050406030204" pitchFamily="18" charset="0"/>
                      </a:rPr>
                      <m:t>/2</m:t>
                    </m:r>
                  </m:oMath>
                </a14:m>
                <a:endParaRPr lang="en-US" altLang="zh-CN" sz="2400" dirty="0">
                  <a:solidFill>
                    <a:srgbClr val="00B050"/>
                  </a:solidFill>
                </a:endParaRPr>
              </a:p>
              <a:p>
                <a:r>
                  <a:rPr lang="zh-CN" altLang="en-US" sz="2400" dirty="0">
                    <a:solidFill>
                      <a:srgbClr val="00B050"/>
                    </a:solidFill>
                  </a:rPr>
                  <a:t>合并成一个公式：</a:t>
                </a:r>
                <a14:m>
                  <m:oMath xmlns:m="http://schemas.openxmlformats.org/officeDocument/2006/math">
                    <m:r>
                      <a:rPr lang="en-US" altLang="zh-CN" sz="2400" i="1" dirty="0" smtClean="0">
                        <a:solidFill>
                          <a:srgbClr val="00B050"/>
                        </a:solidFill>
                        <a:latin typeface="Cambria Math" panose="02040503050406030204" pitchFamily="18" charset="0"/>
                      </a:rPr>
                      <m:t>𝑛</m:t>
                    </m:r>
                    <m:r>
                      <a:rPr lang="en-US" altLang="zh-CN" sz="2400" i="1" baseline="-25000" dirty="0">
                        <a:solidFill>
                          <a:srgbClr val="00B050"/>
                        </a:solidFill>
                        <a:latin typeface="Cambria Math" panose="02040503050406030204" pitchFamily="18" charset="0"/>
                      </a:rPr>
                      <m:t>0</m:t>
                    </m:r>
                    <m:r>
                      <a:rPr lang="zh-CN" altLang="en-US" sz="2400" i="1" dirty="0">
                        <a:solidFill>
                          <a:srgbClr val="00B050"/>
                        </a:solidFill>
                        <a:latin typeface="Cambria Math" panose="02040503050406030204" pitchFamily="18" charset="0"/>
                      </a:rPr>
                      <m:t>＝</m:t>
                    </m:r>
                    <m:d>
                      <m:dPr>
                        <m:begChr m:val="["/>
                        <m:endChr m:val="]"/>
                        <m:ctrlPr>
                          <a:rPr lang="en-US" altLang="zh-CN" sz="2400" i="1" dirty="0" smtClean="0">
                            <a:solidFill>
                              <a:srgbClr val="00B050"/>
                            </a:solidFill>
                            <a:latin typeface="Cambria Math" panose="02040503050406030204" pitchFamily="18" charset="0"/>
                          </a:rPr>
                        </m:ctrlPr>
                      </m:dPr>
                      <m:e>
                        <m:f>
                          <m:fPr>
                            <m:ctrlPr>
                              <a:rPr lang="en-US" altLang="zh-CN" sz="2400" i="1" dirty="0" smtClean="0">
                                <a:solidFill>
                                  <a:srgbClr val="00B050"/>
                                </a:solidFill>
                                <a:latin typeface="Cambria Math" panose="02040503050406030204" pitchFamily="18" charset="0"/>
                              </a:rPr>
                            </m:ctrlPr>
                          </m:fPr>
                          <m:num>
                            <m:r>
                              <a:rPr lang="en-US" altLang="zh-CN" sz="2400" i="1" dirty="0" smtClean="0">
                                <a:solidFill>
                                  <a:srgbClr val="00B050"/>
                                </a:solidFill>
                                <a:latin typeface="Cambria Math" panose="02040503050406030204" pitchFamily="18" charset="0"/>
                              </a:rPr>
                              <m:t>𝑛</m:t>
                            </m:r>
                            <m:r>
                              <a:rPr lang="zh-CN" altLang="en-US" sz="2400" i="1" dirty="0">
                                <a:solidFill>
                                  <a:srgbClr val="00B050"/>
                                </a:solidFill>
                                <a:latin typeface="Cambria Math" panose="02040503050406030204" pitchFamily="18" charset="0"/>
                              </a:rPr>
                              <m:t>＋</m:t>
                            </m:r>
                            <m:r>
                              <a:rPr lang="en-US" altLang="zh-CN" sz="2400" i="1" dirty="0" smtClean="0">
                                <a:solidFill>
                                  <a:srgbClr val="00B050"/>
                                </a:solidFill>
                                <a:latin typeface="Cambria Math" panose="02040503050406030204" pitchFamily="18" charset="0"/>
                              </a:rPr>
                              <m:t>1</m:t>
                            </m:r>
                          </m:num>
                          <m:den>
                            <m:r>
                              <a:rPr lang="en-US" altLang="zh-CN" sz="2400" i="1" dirty="0" smtClean="0">
                                <a:solidFill>
                                  <a:srgbClr val="00B050"/>
                                </a:solidFill>
                                <a:latin typeface="Cambria Math" panose="02040503050406030204" pitchFamily="18" charset="0"/>
                              </a:rPr>
                              <m:t>2</m:t>
                            </m:r>
                          </m:den>
                        </m:f>
                      </m:e>
                    </m:d>
                  </m:oMath>
                </a14:m>
                <a:r>
                  <a:rPr lang="zh-CN" altLang="en-US" sz="2400" dirty="0">
                    <a:solidFill>
                      <a:srgbClr val="00B050"/>
                    </a:solidFill>
                  </a:rPr>
                  <a:t> </a:t>
                </a:r>
                <a:endParaRPr lang="en-US" altLang="zh-CN" sz="2400" dirty="0">
                  <a:solidFill>
                    <a:srgbClr val="00B050"/>
                  </a:solidFill>
                </a:endParaRPr>
              </a:p>
              <a:p>
                <a:r>
                  <a:rPr lang="zh-CN" altLang="en-US" sz="2400" dirty="0">
                    <a:solidFill>
                      <a:srgbClr val="00B050"/>
                    </a:solidFill>
                  </a:rPr>
                  <a:t>计算得：</a:t>
                </a:r>
                <a:r>
                  <a:rPr lang="en-US" altLang="zh-CN" sz="2400" dirty="0">
                    <a:solidFill>
                      <a:srgbClr val="00B050"/>
                    </a:solidFill>
                  </a:rPr>
                  <a:t>384</a:t>
                </a:r>
                <a:r>
                  <a:rPr lang="zh-CN" altLang="en-US" sz="2400" dirty="0">
                    <a:solidFill>
                      <a:srgbClr val="00B050"/>
                    </a:solidFill>
                  </a:rPr>
                  <a:t>。</a:t>
                </a:r>
              </a:p>
              <a:p>
                <a:endParaRPr lang="zh-CN" altLang="en-US" sz="2400" dirty="0">
                  <a:solidFill>
                    <a:srgbClr val="00B050"/>
                  </a:solidFill>
                </a:endParaRPr>
              </a:p>
            </p:txBody>
          </p:sp>
        </mc:Choice>
        <mc:Fallback xmlns="">
          <p:sp>
            <p:nvSpPr>
              <p:cNvPr id="4" name="内容占位符 3">
                <a:extLst>
                  <a:ext uri="{FF2B5EF4-FFF2-40B4-BE49-F238E27FC236}">
                    <a16:creationId xmlns:a16="http://schemas.microsoft.com/office/drawing/2014/main" id="{62F0F6E2-079B-4704-BAB2-0B88B6A2292D}"/>
                  </a:ext>
                </a:extLst>
              </p:cNvPr>
              <p:cNvSpPr>
                <a:spLocks noGrp="1" noRot="1" noChangeAspect="1" noMove="1" noResize="1" noEditPoints="1" noAdjustHandles="1" noChangeArrowheads="1" noChangeShapeType="1" noTextEdit="1"/>
              </p:cNvSpPr>
              <p:nvPr>
                <p:ph sz="half" idx="2"/>
              </p:nvPr>
            </p:nvSpPr>
            <p:spPr>
              <a:blipFill>
                <a:blip r:embed="rId3"/>
                <a:stretch>
                  <a:fillRect l="-1441" t="-1630" r="-7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5727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设一棵非空完全二叉树</a:t>
                </a:r>
                <a:r>
                  <a:rPr lang="en-US" altLang="zh-CN" dirty="0"/>
                  <a:t>T</a:t>
                </a:r>
                <a:r>
                  <a:rPr lang="zh-CN" altLang="en-US" dirty="0"/>
                  <a:t>的所有叶子节点都在同一层，且每个非叶子节点都有</a:t>
                </a:r>
                <a:r>
                  <a:rPr lang="en-US" altLang="zh-CN" dirty="0"/>
                  <a:t>2</a:t>
                </a:r>
                <a:r>
                  <a:rPr lang="zh-CN" altLang="en-US" dirty="0"/>
                  <a:t>个子节点。若</a:t>
                </a:r>
                <a:r>
                  <a:rPr lang="en-US" altLang="zh-CN" dirty="0"/>
                  <a:t>T</a:t>
                </a:r>
                <a:r>
                  <a:rPr lang="zh-CN" altLang="en-US" dirty="0"/>
                  <a:t>有</a:t>
                </a:r>
                <a:r>
                  <a:rPr lang="en-US" altLang="zh-CN" dirty="0"/>
                  <a:t>k</a:t>
                </a:r>
                <a:r>
                  <a:rPr lang="zh-CN" altLang="en-US" dirty="0"/>
                  <a:t>个叶节点，则</a:t>
                </a:r>
                <a:r>
                  <a:rPr lang="en-US" altLang="zh-CN" dirty="0"/>
                  <a:t>T</a:t>
                </a:r>
                <a:r>
                  <a:rPr lang="zh-CN" altLang="en-US" dirty="0"/>
                  <a:t>的节点总数为</a:t>
                </a:r>
                <a:endParaRPr lang="en-US" altLang="zh-CN" dirty="0"/>
              </a:p>
              <a:p>
                <a:pPr marL="914400" lvl="1" indent="-457200">
                  <a:buFont typeface="+mj-lt"/>
                  <a:buAutoNum type="alphaUcPeriod"/>
                </a:pPr>
                <a:r>
                  <a:rPr lang="en-US" altLang="zh-CN" dirty="0">
                    <a:solidFill>
                      <a:srgbClr val="00B050"/>
                    </a:solidFill>
                  </a:rPr>
                  <a:t>2K-1</a:t>
                </a:r>
              </a:p>
              <a:p>
                <a:pPr marL="914400" lvl="1" indent="-457200">
                  <a:buFont typeface="+mj-lt"/>
                  <a:buAutoNum type="alphaUcPeriod"/>
                </a:pPr>
                <a:r>
                  <a:rPr lang="en-US" altLang="zh-CN" dirty="0"/>
                  <a:t>2K</a:t>
                </a:r>
              </a:p>
              <a:p>
                <a:pPr marL="914400" lvl="1" indent="-457200">
                  <a:buFont typeface="+mj-lt"/>
                  <a:buAutoNum type="alphaUcPeriod"/>
                </a:pPr>
                <a:r>
                  <a:rPr lang="en-US" altLang="zh-CN" dirty="0"/>
                  <a:t>K^2</a:t>
                </a:r>
              </a:p>
              <a:p>
                <a:pPr marL="914400" lvl="1" indent="-457200">
                  <a:buFont typeface="+mj-lt"/>
                  <a:buAutoNum type="alphaUcPeriod"/>
                </a:pPr>
                <a:r>
                  <a:rPr lang="en-US" altLang="zh-CN" dirty="0"/>
                  <a:t>2^K – 1</a:t>
                </a:r>
              </a:p>
              <a:p>
                <a:pPr marL="914400" lvl="1" indent="-457200">
                  <a:buFont typeface="+mj-lt"/>
                  <a:buAutoNum type="alphaUcPeriod"/>
                </a:pPr>
                <a:endParaRPr lang="en-US" altLang="zh-CN" dirty="0">
                  <a:solidFill>
                    <a:srgbClr val="00B050"/>
                  </a:solidFill>
                </a:endParaRPr>
              </a:p>
              <a:p>
                <a:pPr marL="514350" indent="-457200"/>
                <a:r>
                  <a:rPr lang="zh-CN" altLang="en-US" dirty="0">
                    <a:solidFill>
                      <a:srgbClr val="00B050"/>
                    </a:solidFill>
                  </a:rPr>
                  <a:t>满二叉树，</a:t>
                </a:r>
                <a:r>
                  <a:rPr lang="en-US" altLang="zh-CN" b="1" dirty="0">
                    <a:solidFill>
                      <a:srgbClr val="FF0066"/>
                    </a:solidFill>
                  </a:rPr>
                  <a:t> </a:t>
                </a:r>
                <a14:m>
                  <m:oMath xmlns:m="http://schemas.openxmlformats.org/officeDocument/2006/math">
                    <m:r>
                      <a:rPr lang="en-US" altLang="zh-CN" b="1" i="1" dirty="0">
                        <a:solidFill>
                          <a:srgbClr val="FF0066"/>
                        </a:solidFill>
                        <a:latin typeface="Cambria Math" panose="02040503050406030204" pitchFamily="18" charset="0"/>
                      </a:rPr>
                      <m:t>𝒏</m:t>
                    </m:r>
                    <m:r>
                      <a:rPr lang="en-US" altLang="zh-CN" b="1" i="1" baseline="-25000" dirty="0">
                        <a:solidFill>
                          <a:srgbClr val="FF0066"/>
                        </a:solidFill>
                        <a:latin typeface="Cambria Math" panose="02040503050406030204" pitchFamily="18" charset="0"/>
                      </a:rPr>
                      <m:t>𝟎</m:t>
                    </m:r>
                    <m:r>
                      <a:rPr lang="zh-CN" altLang="en-US" b="1" i="1" dirty="0">
                        <a:solidFill>
                          <a:srgbClr val="FF0066"/>
                        </a:solidFill>
                        <a:latin typeface="Cambria Math" panose="02040503050406030204" pitchFamily="18" charset="0"/>
                      </a:rPr>
                      <m:t>＝</m:t>
                    </m:r>
                    <m:r>
                      <a:rPr lang="en-US" altLang="zh-CN" b="1" i="1" dirty="0">
                        <a:solidFill>
                          <a:srgbClr val="FF0066"/>
                        </a:solidFill>
                        <a:latin typeface="Cambria Math" panose="02040503050406030204" pitchFamily="18" charset="0"/>
                      </a:rPr>
                      <m:t>𝒏</m:t>
                    </m:r>
                    <m:r>
                      <a:rPr lang="en-US" altLang="zh-CN" b="1" i="1" baseline="-25000" dirty="0">
                        <a:solidFill>
                          <a:srgbClr val="FF0066"/>
                        </a:solidFill>
                        <a:latin typeface="Cambria Math" panose="02040503050406030204" pitchFamily="18" charset="0"/>
                      </a:rPr>
                      <m:t>𝟐</m:t>
                    </m:r>
                    <m:r>
                      <a:rPr lang="zh-CN" altLang="en-US" b="1" i="1" dirty="0">
                        <a:solidFill>
                          <a:srgbClr val="FF0066"/>
                        </a:solidFill>
                        <a:latin typeface="Cambria Math" panose="02040503050406030204" pitchFamily="18" charset="0"/>
                      </a:rPr>
                      <m:t>＋</m:t>
                    </m:r>
                    <m:r>
                      <a:rPr lang="en-US" altLang="zh-CN" b="1" i="1" dirty="0">
                        <a:solidFill>
                          <a:srgbClr val="FF0066"/>
                        </a:solidFill>
                        <a:latin typeface="Cambria Math" panose="02040503050406030204" pitchFamily="18" charset="0"/>
                      </a:rPr>
                      <m:t>𝟏</m:t>
                    </m:r>
                  </m:oMath>
                </a14:m>
                <a:r>
                  <a:rPr lang="zh-CN" altLang="en-US" dirty="0">
                    <a:solidFill>
                      <a:srgbClr val="00B050"/>
                    </a:solidFill>
                  </a:rPr>
                  <a:t>，</a:t>
                </a:r>
                <a:r>
                  <a:rPr lang="en-US" altLang="zh-CN" dirty="0">
                    <a:solidFill>
                      <a:srgbClr val="00B050"/>
                    </a:solidFill>
                  </a:rPr>
                  <a:t> </a:t>
                </a:r>
                <a14:m>
                  <m:oMath xmlns:m="http://schemas.openxmlformats.org/officeDocument/2006/math">
                    <m:sSub>
                      <m:sSubPr>
                        <m:ctrlPr>
                          <a:rPr lang="en-US" altLang="zh-CN" b="0" i="1" dirty="0" smtClean="0">
                            <a:solidFill>
                              <a:srgbClr val="00B050"/>
                            </a:solidFill>
                            <a:latin typeface="Cambria Math" panose="02040503050406030204" pitchFamily="18" charset="0"/>
                          </a:rPr>
                        </m:ctrlPr>
                      </m:sSubPr>
                      <m:e>
                        <m:r>
                          <a:rPr lang="en-US" altLang="zh-CN" i="1" dirty="0">
                            <a:solidFill>
                              <a:srgbClr val="00B050"/>
                            </a:solidFill>
                            <a:latin typeface="Cambria Math" panose="02040503050406030204" pitchFamily="18" charset="0"/>
                          </a:rPr>
                          <m:t>𝑛</m:t>
                        </m:r>
                      </m:e>
                      <m:sub>
                        <m:r>
                          <a:rPr lang="en-US" altLang="zh-CN" b="0" i="1" dirty="0" smtClean="0">
                            <a:solidFill>
                              <a:srgbClr val="00B050"/>
                            </a:solidFill>
                            <a:latin typeface="Cambria Math" panose="02040503050406030204" pitchFamily="18" charset="0"/>
                          </a:rPr>
                          <m:t>1</m:t>
                        </m:r>
                      </m:sub>
                    </m:sSub>
                    <m:r>
                      <a:rPr lang="en-US" altLang="zh-CN" b="0" i="1" dirty="0" smtClean="0">
                        <a:solidFill>
                          <a:srgbClr val="00B050"/>
                        </a:solidFill>
                        <a:latin typeface="Cambria Math" panose="02040503050406030204" pitchFamily="18" charset="0"/>
                      </a:rPr>
                      <m:t>=0.</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r="-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1936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a:t>
            </a:r>
          </a:p>
        </p:txBody>
      </p:sp>
      <p:sp>
        <p:nvSpPr>
          <p:cNvPr id="3" name="内容占位符 2"/>
          <p:cNvSpPr>
            <a:spLocks noGrp="1"/>
          </p:cNvSpPr>
          <p:nvPr>
            <p:ph idx="1"/>
          </p:nvPr>
        </p:nvSpPr>
        <p:spPr/>
        <p:txBody>
          <a:bodyPr/>
          <a:lstStyle/>
          <a:p>
            <a:r>
              <a:rPr lang="zh-CN" altLang="en-US" dirty="0"/>
              <a:t>对于任意一棵高度为</a:t>
            </a:r>
            <a:r>
              <a:rPr lang="en-US" altLang="zh-CN" dirty="0"/>
              <a:t>5</a:t>
            </a:r>
            <a:r>
              <a:rPr lang="zh-CN" altLang="en-US" dirty="0"/>
              <a:t>且有</a:t>
            </a:r>
            <a:r>
              <a:rPr lang="en-US" altLang="zh-CN" dirty="0"/>
              <a:t>10</a:t>
            </a:r>
            <a:r>
              <a:rPr lang="zh-CN" altLang="en-US" dirty="0"/>
              <a:t>个节点的二叉树，若采用顺序存储结构保存，每个节点占</a:t>
            </a:r>
            <a:r>
              <a:rPr lang="en-US" altLang="zh-CN" dirty="0"/>
              <a:t>1</a:t>
            </a:r>
            <a:r>
              <a:rPr lang="zh-CN" altLang="en-US" dirty="0"/>
              <a:t>个存储单元（仅存放节点的数据信息），则存放该二叉树需要的存储单元数量至少是（）。</a:t>
            </a:r>
            <a:endParaRPr lang="en-US" altLang="zh-CN" dirty="0"/>
          </a:p>
          <a:p>
            <a:pPr marL="914400" lvl="1" indent="-457200">
              <a:buFont typeface="+mj-lt"/>
              <a:buAutoNum type="alphaUcPeriod"/>
            </a:pPr>
            <a:r>
              <a:rPr lang="en-US" altLang="zh-CN" dirty="0">
                <a:solidFill>
                  <a:srgbClr val="00B050"/>
                </a:solidFill>
              </a:rPr>
              <a:t>31</a:t>
            </a:r>
          </a:p>
          <a:p>
            <a:pPr marL="914400" lvl="1" indent="-457200">
              <a:buFont typeface="+mj-lt"/>
              <a:buAutoNum type="alphaUcPeriod"/>
            </a:pPr>
            <a:r>
              <a:rPr lang="en-US" altLang="zh-CN" dirty="0"/>
              <a:t>16</a:t>
            </a:r>
          </a:p>
          <a:p>
            <a:pPr marL="914400" lvl="1" indent="-457200">
              <a:buFont typeface="+mj-lt"/>
              <a:buAutoNum type="alphaUcPeriod"/>
            </a:pPr>
            <a:r>
              <a:rPr lang="en-US" altLang="zh-CN" dirty="0"/>
              <a:t>15</a:t>
            </a:r>
          </a:p>
          <a:p>
            <a:pPr marL="914400" lvl="1" indent="-457200">
              <a:buFont typeface="+mj-lt"/>
              <a:buAutoNum type="alphaUcPeriod"/>
            </a:pPr>
            <a:r>
              <a:rPr lang="en-US" altLang="zh-CN" dirty="0"/>
              <a:t>10</a:t>
            </a:r>
          </a:p>
          <a:p>
            <a:pPr marL="914400" lvl="1" indent="-457200">
              <a:buFont typeface="+mj-lt"/>
              <a:buAutoNum type="alphaUcPeriod"/>
            </a:pPr>
            <a:endParaRPr lang="en-US" altLang="zh-CN" dirty="0"/>
          </a:p>
          <a:p>
            <a:pPr marL="514350" indent="-457200"/>
            <a:r>
              <a:rPr lang="zh-CN" altLang="en-US" dirty="0">
                <a:solidFill>
                  <a:srgbClr val="00B050"/>
                </a:solidFill>
              </a:rPr>
              <a:t>类似于堆的存储</a:t>
            </a:r>
          </a:p>
        </p:txBody>
      </p:sp>
    </p:spTree>
    <p:extLst>
      <p:ext uri="{BB962C8B-B14F-4D97-AF65-F5344CB8AC3E}">
        <p14:creationId xmlns:p14="http://schemas.microsoft.com/office/powerpoint/2010/main" val="1207816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二叉树的遍历</a:t>
            </a:r>
          </a:p>
        </p:txBody>
      </p:sp>
      <p:sp>
        <p:nvSpPr>
          <p:cNvPr id="3" name="内容占位符 2"/>
          <p:cNvSpPr>
            <a:spLocks noGrp="1"/>
          </p:cNvSpPr>
          <p:nvPr>
            <p:ph sz="half" idx="1"/>
          </p:nvPr>
        </p:nvSpPr>
        <p:spPr/>
        <p:txBody>
          <a:bodyPr/>
          <a:lstStyle/>
          <a:p>
            <a:r>
              <a:rPr lang="zh-CN" altLang="en-US" dirty="0"/>
              <a:t>若一棵二叉树的前序遍历序列为</a:t>
            </a:r>
            <a:r>
              <a:rPr lang="en-US" altLang="zh-CN" dirty="0"/>
              <a:t>AEBDC</a:t>
            </a:r>
            <a:r>
              <a:rPr lang="zh-CN" altLang="en-US" dirty="0"/>
              <a:t>，后序遍历序列为</a:t>
            </a:r>
            <a:r>
              <a:rPr lang="en-US" altLang="zh-CN" dirty="0"/>
              <a:t>BCDEA</a:t>
            </a:r>
            <a:r>
              <a:rPr lang="zh-CN" altLang="en-US" dirty="0"/>
              <a:t>，则根节点的孩子节点为（）。</a:t>
            </a:r>
            <a:endParaRPr lang="en-US" altLang="zh-CN" dirty="0"/>
          </a:p>
          <a:p>
            <a:pPr marL="914400" lvl="1" indent="-457200">
              <a:buFont typeface="+mj-lt"/>
              <a:buAutoNum type="alphaUcPeriod"/>
            </a:pPr>
            <a:r>
              <a:rPr lang="zh-CN" altLang="en-US" dirty="0">
                <a:solidFill>
                  <a:srgbClr val="00B050"/>
                </a:solidFill>
              </a:rPr>
              <a:t>只有</a:t>
            </a:r>
            <a:r>
              <a:rPr lang="en-US" altLang="zh-CN" dirty="0">
                <a:solidFill>
                  <a:srgbClr val="00B050"/>
                </a:solidFill>
              </a:rPr>
              <a:t>E</a:t>
            </a:r>
          </a:p>
          <a:p>
            <a:pPr marL="914400" lvl="1" indent="-457200">
              <a:buFont typeface="+mj-lt"/>
              <a:buAutoNum type="alphaUcPeriod"/>
            </a:pPr>
            <a:r>
              <a:rPr lang="zh-CN" altLang="en-US" dirty="0"/>
              <a:t>有</a:t>
            </a:r>
            <a:r>
              <a:rPr lang="en-US" altLang="zh-CN" dirty="0"/>
              <a:t>EB</a:t>
            </a:r>
          </a:p>
          <a:p>
            <a:pPr marL="914400" lvl="1" indent="-457200">
              <a:buFont typeface="+mj-lt"/>
              <a:buAutoNum type="alphaUcPeriod"/>
            </a:pPr>
            <a:r>
              <a:rPr lang="zh-CN" altLang="en-US" dirty="0"/>
              <a:t>有</a:t>
            </a:r>
            <a:r>
              <a:rPr lang="en-US" altLang="zh-CN" dirty="0"/>
              <a:t>EC</a:t>
            </a:r>
          </a:p>
          <a:p>
            <a:pPr marL="914400" lvl="1" indent="-457200">
              <a:buFont typeface="+mj-lt"/>
              <a:buAutoNum type="alphaUcPeriod"/>
            </a:pPr>
            <a:r>
              <a:rPr lang="zh-CN" altLang="en-US" dirty="0"/>
              <a:t>无法确定</a:t>
            </a:r>
            <a:endParaRPr lang="en-US" altLang="zh-CN" dirty="0"/>
          </a:p>
          <a:p>
            <a:pPr marL="914400" lvl="1" indent="-457200">
              <a:buFont typeface="+mj-lt"/>
              <a:buAutoNum type="alphaUcPeriod"/>
            </a:pPr>
            <a:endParaRPr lang="en-US" altLang="zh-CN" dirty="0"/>
          </a:p>
        </p:txBody>
      </p:sp>
      <p:sp>
        <p:nvSpPr>
          <p:cNvPr id="4" name="内容占位符 3">
            <a:extLst>
              <a:ext uri="{FF2B5EF4-FFF2-40B4-BE49-F238E27FC236}">
                <a16:creationId xmlns:a16="http://schemas.microsoft.com/office/drawing/2014/main" id="{F87F641E-DA1A-4A21-9A72-C636C4520EC2}"/>
              </a:ext>
            </a:extLst>
          </p:cNvPr>
          <p:cNvSpPr>
            <a:spLocks noGrp="1"/>
          </p:cNvSpPr>
          <p:nvPr>
            <p:ph sz="half" idx="2"/>
          </p:nvPr>
        </p:nvSpPr>
        <p:spPr/>
        <p:txBody>
          <a:bodyPr/>
          <a:lstStyle/>
          <a:p>
            <a:pPr marL="514350" indent="-457200"/>
            <a:r>
              <a:rPr lang="zh-CN" altLang="en-US" dirty="0">
                <a:solidFill>
                  <a:srgbClr val="00B050"/>
                </a:solidFill>
              </a:rPr>
              <a:t>前序：根</a:t>
            </a:r>
            <a:r>
              <a:rPr lang="en-US" altLang="zh-CN" dirty="0">
                <a:solidFill>
                  <a:srgbClr val="00B050"/>
                </a:solidFill>
                <a:sym typeface="Wingdings" panose="05000000000000000000" pitchFamily="2" charset="2"/>
              </a:rPr>
              <a:t></a:t>
            </a:r>
            <a:r>
              <a:rPr lang="zh-CN" altLang="en-US" dirty="0">
                <a:solidFill>
                  <a:srgbClr val="00B050"/>
                </a:solidFill>
              </a:rPr>
              <a:t>左子树</a:t>
            </a:r>
            <a:r>
              <a:rPr lang="en-US" altLang="zh-CN" dirty="0">
                <a:solidFill>
                  <a:srgbClr val="00B050"/>
                </a:solidFill>
                <a:sym typeface="Wingdings" panose="05000000000000000000" pitchFamily="2" charset="2"/>
              </a:rPr>
              <a:t></a:t>
            </a:r>
            <a:r>
              <a:rPr lang="zh-CN" altLang="en-US" dirty="0">
                <a:solidFill>
                  <a:srgbClr val="00B050"/>
                </a:solidFill>
              </a:rPr>
              <a:t>右子树</a:t>
            </a:r>
            <a:endParaRPr lang="en-US" altLang="zh-CN" dirty="0">
              <a:solidFill>
                <a:srgbClr val="00B050"/>
              </a:solidFill>
            </a:endParaRPr>
          </a:p>
          <a:p>
            <a:pPr marL="514350" indent="-457200"/>
            <a:r>
              <a:rPr lang="zh-CN" altLang="en-US" dirty="0">
                <a:solidFill>
                  <a:srgbClr val="00B050"/>
                </a:solidFill>
              </a:rPr>
              <a:t>后序：左子树</a:t>
            </a:r>
            <a:r>
              <a:rPr lang="en-US" altLang="zh-CN" dirty="0">
                <a:solidFill>
                  <a:srgbClr val="00B050"/>
                </a:solidFill>
                <a:sym typeface="Wingdings" panose="05000000000000000000" pitchFamily="2" charset="2"/>
              </a:rPr>
              <a:t></a:t>
            </a:r>
            <a:r>
              <a:rPr lang="zh-CN" altLang="en-US" dirty="0">
                <a:solidFill>
                  <a:srgbClr val="00B050"/>
                </a:solidFill>
              </a:rPr>
              <a:t>右子树</a:t>
            </a:r>
            <a:r>
              <a:rPr lang="en-US" altLang="zh-CN" dirty="0">
                <a:solidFill>
                  <a:srgbClr val="00B050"/>
                </a:solidFill>
                <a:sym typeface="Wingdings" panose="05000000000000000000" pitchFamily="2" charset="2"/>
              </a:rPr>
              <a:t></a:t>
            </a:r>
            <a:r>
              <a:rPr lang="zh-CN" altLang="en-US" dirty="0">
                <a:solidFill>
                  <a:srgbClr val="00B050"/>
                </a:solidFill>
              </a:rPr>
              <a:t>根</a:t>
            </a:r>
            <a:endParaRPr lang="en-US" altLang="zh-CN" dirty="0">
              <a:solidFill>
                <a:srgbClr val="00B050"/>
              </a:solidFill>
            </a:endParaRPr>
          </a:p>
          <a:p>
            <a:pPr marL="514350" indent="-457200"/>
            <a:r>
              <a:rPr lang="zh-CN" altLang="en-US" dirty="0">
                <a:solidFill>
                  <a:srgbClr val="00B050"/>
                </a:solidFill>
              </a:rPr>
              <a:t>若在前序中，根后的结点 与 在后序中，根前的结点相同，则该结点是根的唯一孩子</a:t>
            </a:r>
          </a:p>
          <a:p>
            <a:pPr marL="0" indent="0">
              <a:buNone/>
            </a:pPr>
            <a:endParaRPr lang="zh-CN" altLang="en-US" dirty="0">
              <a:solidFill>
                <a:srgbClr val="00B050"/>
              </a:solidFill>
            </a:endParaRPr>
          </a:p>
        </p:txBody>
      </p:sp>
    </p:spTree>
    <p:extLst>
      <p:ext uri="{BB962C8B-B14F-4D97-AF65-F5344CB8AC3E}">
        <p14:creationId xmlns:p14="http://schemas.microsoft.com/office/powerpoint/2010/main" val="269828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二叉树的遍历</a:t>
            </a:r>
          </a:p>
        </p:txBody>
      </p:sp>
      <p:sp>
        <p:nvSpPr>
          <p:cNvPr id="3" name="内容占位符 2"/>
          <p:cNvSpPr>
            <a:spLocks noGrp="1"/>
          </p:cNvSpPr>
          <p:nvPr>
            <p:ph idx="1"/>
          </p:nvPr>
        </p:nvSpPr>
        <p:spPr/>
        <p:txBody>
          <a:bodyPr/>
          <a:lstStyle/>
          <a:p>
            <a:r>
              <a:rPr lang="zh-CN" altLang="en-US" dirty="0"/>
              <a:t>要使一棵非空二叉树的前序序列和中序系列相同，其所有非叶子节点必须满足的条件是（）。</a:t>
            </a:r>
            <a:endParaRPr lang="en-US" altLang="zh-CN" dirty="0"/>
          </a:p>
          <a:p>
            <a:pPr marL="914400" lvl="1" indent="-457200">
              <a:buFont typeface="+mj-lt"/>
              <a:buAutoNum type="alphaUcPeriod"/>
            </a:pPr>
            <a:r>
              <a:rPr lang="zh-CN" altLang="en-US" dirty="0"/>
              <a:t>只有左子树</a:t>
            </a:r>
            <a:endParaRPr lang="en-US" altLang="zh-CN" dirty="0"/>
          </a:p>
          <a:p>
            <a:pPr marL="914400" lvl="1" indent="-457200">
              <a:buFont typeface="+mj-lt"/>
              <a:buAutoNum type="alphaUcPeriod"/>
            </a:pPr>
            <a:r>
              <a:rPr lang="zh-CN" altLang="en-US" dirty="0">
                <a:solidFill>
                  <a:srgbClr val="00B050"/>
                </a:solidFill>
              </a:rPr>
              <a:t>只有右子树</a:t>
            </a:r>
            <a:endParaRPr lang="en-US" altLang="zh-CN" dirty="0">
              <a:solidFill>
                <a:srgbClr val="00B050"/>
              </a:solidFill>
            </a:endParaRPr>
          </a:p>
          <a:p>
            <a:pPr marL="914400" lvl="1" indent="-457200">
              <a:buFont typeface="+mj-lt"/>
              <a:buAutoNum type="alphaUcPeriod"/>
            </a:pPr>
            <a:r>
              <a:rPr lang="zh-CN" altLang="en-US" dirty="0"/>
              <a:t>节点度均为</a:t>
            </a:r>
            <a:r>
              <a:rPr lang="en-US" altLang="zh-CN" dirty="0"/>
              <a:t>1</a:t>
            </a:r>
          </a:p>
          <a:p>
            <a:pPr marL="914400" lvl="1" indent="-457200">
              <a:buFont typeface="+mj-lt"/>
              <a:buAutoNum type="alphaUcPeriod"/>
            </a:pPr>
            <a:r>
              <a:rPr lang="zh-CN" altLang="en-US" dirty="0"/>
              <a:t>节点度均为</a:t>
            </a:r>
            <a:r>
              <a:rPr lang="en-US" altLang="zh-CN" dirty="0"/>
              <a:t>2</a:t>
            </a:r>
            <a:endParaRPr lang="zh-CN" altLang="en-US" dirty="0"/>
          </a:p>
        </p:txBody>
      </p:sp>
      <p:pic>
        <p:nvPicPr>
          <p:cNvPr id="4" name="内容占位符 3">
            <a:extLst>
              <a:ext uri="{FF2B5EF4-FFF2-40B4-BE49-F238E27FC236}">
                <a16:creationId xmlns:a16="http://schemas.microsoft.com/office/drawing/2014/main" id="{9BBD9F7D-31D9-4D7C-ADF2-536AF6F8A362}"/>
              </a:ext>
            </a:extLst>
          </p:cNvPr>
          <p:cNvPicPr>
            <a:picLocks noChangeAspect="1"/>
          </p:cNvPicPr>
          <p:nvPr/>
        </p:nvPicPr>
        <p:blipFill>
          <a:blip r:embed="rId3">
            <a:clrChange>
              <a:clrFrom>
                <a:srgbClr val="FFFFFF"/>
              </a:clrFrom>
              <a:clrTo>
                <a:srgbClr val="FFFFFF">
                  <a:alpha val="0"/>
                </a:srgbClr>
              </a:clrTo>
            </a:clrChange>
          </a:blip>
          <a:stretch>
            <a:fillRect/>
          </a:stretch>
        </p:blipFill>
        <p:spPr bwMode="auto">
          <a:xfrm>
            <a:off x="3976844" y="2880695"/>
            <a:ext cx="8215156" cy="353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09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二叉树的遍历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前序序列为</a:t>
                </a:r>
                <a:r>
                  <a:rPr lang="en-US" altLang="zh-CN" dirty="0" err="1"/>
                  <a:t>abcd</a:t>
                </a:r>
                <a:r>
                  <a:rPr lang="zh-CN" altLang="en-US" dirty="0"/>
                  <a:t>的不同二叉树个数为（）。</a:t>
                </a:r>
                <a:endParaRPr lang="en-US" altLang="zh-CN" dirty="0"/>
              </a:p>
              <a:p>
                <a:pPr marL="914400" lvl="1" indent="-457200">
                  <a:buFont typeface="+mj-lt"/>
                  <a:buAutoNum type="alphaUcPeriod"/>
                </a:pPr>
                <a:r>
                  <a:rPr lang="en-US" altLang="zh-CN" dirty="0"/>
                  <a:t>13</a:t>
                </a:r>
              </a:p>
              <a:p>
                <a:pPr marL="914400" lvl="1" indent="-457200">
                  <a:buFont typeface="+mj-lt"/>
                  <a:buAutoNum type="alphaUcPeriod"/>
                </a:pPr>
                <a:r>
                  <a:rPr lang="en-US" altLang="zh-CN" dirty="0">
                    <a:solidFill>
                      <a:srgbClr val="00B050"/>
                    </a:solidFill>
                  </a:rPr>
                  <a:t>14</a:t>
                </a:r>
              </a:p>
              <a:p>
                <a:pPr marL="914400" lvl="1" indent="-457200">
                  <a:buFont typeface="+mj-lt"/>
                  <a:buAutoNum type="alphaUcPeriod"/>
                </a:pPr>
                <a:r>
                  <a:rPr lang="en-US" altLang="zh-CN" dirty="0"/>
                  <a:t>15</a:t>
                </a:r>
              </a:p>
              <a:p>
                <a:pPr marL="914400" lvl="1" indent="-457200">
                  <a:buFont typeface="+mj-lt"/>
                  <a:buAutoNum type="alphaUcPeriod"/>
                </a:pPr>
                <a:r>
                  <a:rPr lang="en-US" altLang="zh-CN" dirty="0"/>
                  <a:t>16</a:t>
                </a:r>
              </a:p>
              <a:p>
                <a:pPr marL="914400" lvl="1" indent="-457200">
                  <a:buFont typeface="+mj-lt"/>
                  <a:buAutoNum type="alphaUcPeriod"/>
                </a:pPr>
                <a:endParaRPr lang="en-US" altLang="zh-CN" dirty="0"/>
              </a:p>
              <a:p>
                <a:pPr marL="514350" indent="-457200"/>
                <a:r>
                  <a:rPr lang="zh-CN" altLang="en-US" b="1" dirty="0">
                    <a:solidFill>
                      <a:srgbClr val="FF0066"/>
                    </a:solidFill>
                  </a:rPr>
                  <a:t>给定</a:t>
                </a:r>
                <a14:m>
                  <m:oMath xmlns:m="http://schemas.openxmlformats.org/officeDocument/2006/math">
                    <m:r>
                      <a:rPr lang="zh-CN" altLang="en-US" b="1" i="1" dirty="0" smtClean="0">
                        <a:solidFill>
                          <a:srgbClr val="FF0066"/>
                        </a:solidFill>
                        <a:latin typeface="Cambria Math" panose="02040503050406030204" pitchFamily="18" charset="0"/>
                      </a:rPr>
                      <m:t> </m:t>
                    </m:r>
                    <m:r>
                      <a:rPr lang="en-US" altLang="zh-CN" b="1" i="1" dirty="0">
                        <a:solidFill>
                          <a:srgbClr val="FF0066"/>
                        </a:solidFill>
                        <a:latin typeface="Cambria Math" panose="02040503050406030204" pitchFamily="18" charset="0"/>
                      </a:rPr>
                      <m:t>𝒏</m:t>
                    </m:r>
                    <m:r>
                      <a:rPr lang="en-US" altLang="zh-CN" b="1" i="1" dirty="0">
                        <a:solidFill>
                          <a:srgbClr val="FF0066"/>
                        </a:solidFill>
                        <a:latin typeface="Cambria Math" panose="02040503050406030204" pitchFamily="18" charset="0"/>
                      </a:rPr>
                      <m:t> </m:t>
                    </m:r>
                  </m:oMath>
                </a14:m>
                <a:r>
                  <a:rPr lang="zh-CN" altLang="en-US" b="1" dirty="0">
                    <a:solidFill>
                      <a:srgbClr val="FF0066"/>
                    </a:solidFill>
                  </a:rPr>
                  <a:t>个互不相同结点的前序</a:t>
                </a:r>
                <a:r>
                  <a:rPr lang="en-US" altLang="zh-CN" b="1" dirty="0">
                    <a:solidFill>
                      <a:srgbClr val="FF0066"/>
                    </a:solidFill>
                  </a:rPr>
                  <a:t>/</a:t>
                </a:r>
                <a:r>
                  <a:rPr lang="zh-CN" altLang="en-US" b="1" dirty="0">
                    <a:solidFill>
                      <a:srgbClr val="FF0066"/>
                    </a:solidFill>
                  </a:rPr>
                  <a:t>中序</a:t>
                </a:r>
                <a:r>
                  <a:rPr lang="en-US" altLang="zh-CN" b="1" dirty="0">
                    <a:solidFill>
                      <a:srgbClr val="FF0066"/>
                    </a:solidFill>
                  </a:rPr>
                  <a:t>/</a:t>
                </a:r>
                <a:r>
                  <a:rPr lang="zh-CN" altLang="en-US" b="1" dirty="0">
                    <a:solidFill>
                      <a:srgbClr val="FF0066"/>
                    </a:solidFill>
                  </a:rPr>
                  <a:t>后序序列，能构成的不同二叉树个数 </a:t>
                </a:r>
                <a:r>
                  <a:rPr lang="en-US" altLang="zh-CN" b="1" dirty="0">
                    <a:solidFill>
                      <a:srgbClr val="FF0066"/>
                    </a:solidFill>
                  </a:rPr>
                  <a:t>= </a:t>
                </a:r>
                <a:r>
                  <a:rPr lang="zh-CN" altLang="en-US" b="1" dirty="0">
                    <a:solidFill>
                      <a:srgbClr val="FF0066"/>
                    </a:solidFill>
                  </a:rPr>
                  <a:t>第</a:t>
                </a:r>
                <a14:m>
                  <m:oMath xmlns:m="http://schemas.openxmlformats.org/officeDocument/2006/math">
                    <m:r>
                      <a:rPr lang="zh-CN" altLang="en-US" b="1" i="1" dirty="0" smtClean="0">
                        <a:solidFill>
                          <a:srgbClr val="FF0066"/>
                        </a:solidFill>
                        <a:latin typeface="Cambria Math" panose="02040503050406030204" pitchFamily="18" charset="0"/>
                      </a:rPr>
                      <m:t> </m:t>
                    </m:r>
                    <m:r>
                      <a:rPr lang="en-US" altLang="zh-CN" b="1" i="1" dirty="0">
                        <a:solidFill>
                          <a:srgbClr val="FF0066"/>
                        </a:solidFill>
                        <a:latin typeface="Cambria Math" panose="02040503050406030204" pitchFamily="18" charset="0"/>
                      </a:rPr>
                      <m:t>𝒏</m:t>
                    </m:r>
                    <m:r>
                      <a:rPr lang="en-US" altLang="zh-CN" b="1" i="1" dirty="0">
                        <a:solidFill>
                          <a:srgbClr val="FF0066"/>
                        </a:solidFill>
                        <a:latin typeface="Cambria Math" panose="02040503050406030204" pitchFamily="18" charset="0"/>
                      </a:rPr>
                      <m:t> </m:t>
                    </m:r>
                  </m:oMath>
                </a14:m>
                <a:r>
                  <a:rPr lang="zh-CN" altLang="en-US" b="1" dirty="0">
                    <a:solidFill>
                      <a:srgbClr val="FF0066"/>
                    </a:solidFill>
                  </a:rPr>
                  <a:t>个 </a:t>
                </a:r>
                <a:r>
                  <a:rPr lang="en-US" altLang="zh-CN" b="1" dirty="0">
                    <a:solidFill>
                      <a:srgbClr val="FF0066"/>
                    </a:solidFill>
                  </a:rPr>
                  <a:t>Catalan </a:t>
                </a:r>
                <a:r>
                  <a:rPr lang="zh-CN" altLang="en-US" b="1" dirty="0">
                    <a:solidFill>
                      <a:srgbClr val="FF0066"/>
                    </a:solidFill>
                  </a:rPr>
                  <a:t>数 </a:t>
                </a:r>
                <a14:m>
                  <m:oMath xmlns:m="http://schemas.openxmlformats.org/officeDocument/2006/math">
                    <m:sSub>
                      <m:sSubPr>
                        <m:ctrlPr>
                          <a:rPr lang="en-US" altLang="zh-CN" b="1" i="1" dirty="0" smtClean="0">
                            <a:solidFill>
                              <a:srgbClr val="FF0066"/>
                            </a:solidFill>
                            <a:latin typeface="Cambria Math" panose="02040503050406030204" pitchFamily="18" charset="0"/>
                          </a:rPr>
                        </m:ctrlPr>
                      </m:sSubPr>
                      <m:e>
                        <m:r>
                          <a:rPr lang="en-US" altLang="zh-CN" b="1" i="1" dirty="0" smtClean="0">
                            <a:solidFill>
                              <a:srgbClr val="FF0066"/>
                            </a:solidFill>
                            <a:latin typeface="Cambria Math" panose="02040503050406030204" pitchFamily="18" charset="0"/>
                          </a:rPr>
                          <m:t>𝑪</m:t>
                        </m:r>
                      </m:e>
                      <m:sub>
                        <m:r>
                          <a:rPr lang="en-US" altLang="zh-CN" b="1" i="1" dirty="0" smtClean="0">
                            <a:solidFill>
                              <a:srgbClr val="FF0066"/>
                            </a:solidFill>
                            <a:latin typeface="Cambria Math" panose="02040503050406030204" pitchFamily="18" charset="0"/>
                          </a:rPr>
                          <m:t>𝒏</m:t>
                        </m:r>
                      </m:sub>
                    </m:sSub>
                    <m:r>
                      <a:rPr lang="en-US" altLang="zh-CN" b="1" i="1" dirty="0" smtClean="0">
                        <a:solidFill>
                          <a:srgbClr val="FF0066"/>
                        </a:solidFill>
                        <a:latin typeface="Cambria Math" panose="02040503050406030204" pitchFamily="18" charset="0"/>
                      </a:rPr>
                      <m:t>=</m:t>
                    </m:r>
                    <m:f>
                      <m:fPr>
                        <m:ctrlPr>
                          <a:rPr lang="en-US" altLang="zh-CN" b="1" i="1" dirty="0" smtClean="0">
                            <a:solidFill>
                              <a:srgbClr val="FF0066"/>
                            </a:solidFill>
                            <a:latin typeface="Cambria Math" panose="02040503050406030204" pitchFamily="18" charset="0"/>
                          </a:rPr>
                        </m:ctrlPr>
                      </m:fPr>
                      <m:num>
                        <m:r>
                          <a:rPr lang="en-US" altLang="zh-CN" b="1" i="1" dirty="0" smtClean="0">
                            <a:solidFill>
                              <a:srgbClr val="FF0066"/>
                            </a:solidFill>
                            <a:latin typeface="Cambria Math" panose="02040503050406030204" pitchFamily="18" charset="0"/>
                          </a:rPr>
                          <m:t>𝟏</m:t>
                        </m:r>
                      </m:num>
                      <m:den>
                        <m:r>
                          <a:rPr lang="en-US" altLang="zh-CN" b="1" i="1" dirty="0" smtClean="0">
                            <a:solidFill>
                              <a:srgbClr val="FF0066"/>
                            </a:solidFill>
                            <a:latin typeface="Cambria Math" panose="02040503050406030204" pitchFamily="18" charset="0"/>
                          </a:rPr>
                          <m:t>𝒏</m:t>
                        </m:r>
                        <m:r>
                          <a:rPr lang="en-US" altLang="zh-CN" b="1" i="1" dirty="0" smtClean="0">
                            <a:solidFill>
                              <a:srgbClr val="FF0066"/>
                            </a:solidFill>
                            <a:latin typeface="Cambria Math" panose="02040503050406030204" pitchFamily="18" charset="0"/>
                          </a:rPr>
                          <m:t>+</m:t>
                        </m:r>
                        <m:r>
                          <a:rPr lang="en-US" altLang="zh-CN" b="1" i="1" dirty="0" smtClean="0">
                            <a:solidFill>
                              <a:srgbClr val="FF0066"/>
                            </a:solidFill>
                            <a:latin typeface="Cambria Math" panose="02040503050406030204" pitchFamily="18" charset="0"/>
                          </a:rPr>
                          <m:t>𝟏</m:t>
                        </m:r>
                      </m:den>
                    </m:f>
                    <m:d>
                      <m:dPr>
                        <m:ctrlPr>
                          <a:rPr lang="en-US" altLang="zh-CN" b="1" i="1" dirty="0" smtClean="0">
                            <a:solidFill>
                              <a:srgbClr val="FF0066"/>
                            </a:solidFill>
                            <a:latin typeface="Cambria Math" panose="02040503050406030204" pitchFamily="18" charset="0"/>
                          </a:rPr>
                        </m:ctrlPr>
                      </m:dPr>
                      <m:e>
                        <m:f>
                          <m:fPr>
                            <m:type m:val="noBar"/>
                            <m:ctrlPr>
                              <a:rPr lang="en-US" altLang="zh-CN" b="1" i="1" dirty="0" smtClean="0">
                                <a:solidFill>
                                  <a:srgbClr val="FF0066"/>
                                </a:solidFill>
                                <a:latin typeface="Cambria Math" panose="02040503050406030204" pitchFamily="18" charset="0"/>
                              </a:rPr>
                            </m:ctrlPr>
                          </m:fPr>
                          <m:num>
                            <m:r>
                              <a:rPr lang="en-US" altLang="zh-CN" b="1" i="1" dirty="0" smtClean="0">
                                <a:solidFill>
                                  <a:srgbClr val="FF0066"/>
                                </a:solidFill>
                                <a:latin typeface="Cambria Math" panose="02040503050406030204" pitchFamily="18" charset="0"/>
                              </a:rPr>
                              <m:t>𝟐</m:t>
                            </m:r>
                            <m:r>
                              <a:rPr lang="en-US" altLang="zh-CN" b="1" i="1" dirty="0" smtClean="0">
                                <a:solidFill>
                                  <a:srgbClr val="FF0066"/>
                                </a:solidFill>
                                <a:latin typeface="Cambria Math" panose="02040503050406030204" pitchFamily="18" charset="0"/>
                              </a:rPr>
                              <m:t>𝒏</m:t>
                            </m:r>
                          </m:num>
                          <m:den>
                            <m:r>
                              <a:rPr lang="en-US" altLang="zh-CN" b="1" i="1" dirty="0" smtClean="0">
                                <a:solidFill>
                                  <a:srgbClr val="FF0066"/>
                                </a:solidFill>
                                <a:latin typeface="Cambria Math" panose="02040503050406030204" pitchFamily="18" charset="0"/>
                              </a:rPr>
                              <m:t>𝒏</m:t>
                            </m:r>
                          </m:den>
                        </m:f>
                      </m:e>
                    </m:d>
                    <m:r>
                      <a:rPr lang="en-US" altLang="zh-CN" b="1" i="1" dirty="0" smtClean="0">
                        <a:solidFill>
                          <a:srgbClr val="FF0066"/>
                        </a:solidFill>
                        <a:latin typeface="Cambria Math" panose="02040503050406030204" pitchFamily="18" charset="0"/>
                      </a:rPr>
                      <m:t>=</m:t>
                    </m:r>
                    <m:f>
                      <m:fPr>
                        <m:ctrlPr>
                          <a:rPr lang="en-US" altLang="zh-CN" b="1" i="1" dirty="0" smtClean="0">
                            <a:solidFill>
                              <a:srgbClr val="FF0066"/>
                            </a:solidFill>
                            <a:latin typeface="Cambria Math" panose="02040503050406030204" pitchFamily="18" charset="0"/>
                          </a:rPr>
                        </m:ctrlPr>
                      </m:fPr>
                      <m:num>
                        <m:d>
                          <m:dPr>
                            <m:ctrlPr>
                              <a:rPr lang="en-US" altLang="zh-CN" b="1" i="1" dirty="0" smtClean="0">
                                <a:solidFill>
                                  <a:srgbClr val="FF0066"/>
                                </a:solidFill>
                                <a:latin typeface="Cambria Math" panose="02040503050406030204" pitchFamily="18" charset="0"/>
                              </a:rPr>
                            </m:ctrlPr>
                          </m:dPr>
                          <m:e>
                            <m:r>
                              <a:rPr lang="en-US" altLang="zh-CN" b="1" i="1" dirty="0" smtClean="0">
                                <a:solidFill>
                                  <a:srgbClr val="FF0066"/>
                                </a:solidFill>
                                <a:latin typeface="Cambria Math" panose="02040503050406030204" pitchFamily="18" charset="0"/>
                              </a:rPr>
                              <m:t>𝟐</m:t>
                            </m:r>
                            <m:r>
                              <a:rPr lang="en-US" altLang="zh-CN" b="1" i="1" dirty="0" smtClean="0">
                                <a:solidFill>
                                  <a:srgbClr val="FF0066"/>
                                </a:solidFill>
                                <a:latin typeface="Cambria Math" panose="02040503050406030204" pitchFamily="18" charset="0"/>
                              </a:rPr>
                              <m:t>𝒏</m:t>
                            </m:r>
                          </m:e>
                        </m:d>
                        <m:r>
                          <a:rPr lang="en-US" altLang="zh-CN" b="1" i="1" dirty="0" smtClean="0">
                            <a:solidFill>
                              <a:srgbClr val="FF0066"/>
                            </a:solidFill>
                            <a:latin typeface="Cambria Math" panose="02040503050406030204" pitchFamily="18" charset="0"/>
                          </a:rPr>
                          <m:t>!</m:t>
                        </m:r>
                      </m:num>
                      <m:den>
                        <m:r>
                          <a:rPr lang="en-US" altLang="zh-CN" b="1" i="1" dirty="0" smtClean="0">
                            <a:solidFill>
                              <a:srgbClr val="FF0066"/>
                            </a:solidFill>
                            <a:latin typeface="Cambria Math" panose="02040503050406030204" pitchFamily="18" charset="0"/>
                          </a:rPr>
                          <m:t>𝒏</m:t>
                        </m:r>
                        <m:r>
                          <a:rPr lang="en-US" altLang="zh-CN" b="1" i="1" dirty="0" smtClean="0">
                            <a:solidFill>
                              <a:srgbClr val="FF0066"/>
                            </a:solidFill>
                            <a:latin typeface="Cambria Math" panose="02040503050406030204" pitchFamily="18" charset="0"/>
                          </a:rPr>
                          <m:t>!⋅</m:t>
                        </m:r>
                        <m:d>
                          <m:dPr>
                            <m:ctrlPr>
                              <a:rPr lang="en-US" altLang="zh-CN" b="1" i="1" dirty="0" smtClean="0">
                                <a:solidFill>
                                  <a:srgbClr val="FF0066"/>
                                </a:solidFill>
                                <a:latin typeface="Cambria Math" panose="02040503050406030204" pitchFamily="18" charset="0"/>
                              </a:rPr>
                            </m:ctrlPr>
                          </m:dPr>
                          <m:e>
                            <m:r>
                              <a:rPr lang="en-US" altLang="zh-CN" b="1" i="1" dirty="0" smtClean="0">
                                <a:solidFill>
                                  <a:srgbClr val="FF0066"/>
                                </a:solidFill>
                                <a:latin typeface="Cambria Math" panose="02040503050406030204" pitchFamily="18" charset="0"/>
                              </a:rPr>
                              <m:t>𝒏</m:t>
                            </m:r>
                            <m:r>
                              <a:rPr lang="en-US" altLang="zh-CN" b="1" i="1" dirty="0" smtClean="0">
                                <a:solidFill>
                                  <a:srgbClr val="FF0066"/>
                                </a:solidFill>
                                <a:latin typeface="Cambria Math" panose="02040503050406030204" pitchFamily="18" charset="0"/>
                              </a:rPr>
                              <m:t>+</m:t>
                            </m:r>
                            <m:r>
                              <a:rPr lang="en-US" altLang="zh-CN" b="1" i="1" dirty="0" smtClean="0">
                                <a:solidFill>
                                  <a:srgbClr val="FF0066"/>
                                </a:solidFill>
                                <a:latin typeface="Cambria Math" panose="02040503050406030204" pitchFamily="18" charset="0"/>
                              </a:rPr>
                              <m:t>𝟏</m:t>
                            </m:r>
                          </m:e>
                        </m:d>
                        <m:r>
                          <a:rPr lang="en-US" altLang="zh-CN" b="1" i="1" dirty="0" smtClean="0">
                            <a:solidFill>
                              <a:srgbClr val="FF0066"/>
                            </a:solidFill>
                            <a:latin typeface="Cambria Math" panose="02040503050406030204" pitchFamily="18" charset="0"/>
                          </a:rPr>
                          <m:t>!</m:t>
                        </m:r>
                      </m:den>
                    </m:f>
                  </m:oMath>
                </a14:m>
                <a:r>
                  <a:rPr lang="en-US" altLang="zh-CN" b="1" dirty="0">
                    <a:solidFill>
                      <a:srgbClr val="FF0066"/>
                    </a:solidFill>
                  </a:rPr>
                  <a:t> </a:t>
                </a:r>
                <a:endParaRPr lang="zh-CN" altLang="en-US" b="1" dirty="0">
                  <a:solidFill>
                    <a:srgbClr val="FF0066"/>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910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重点难点</a:t>
            </a:r>
          </a:p>
        </p:txBody>
      </p:sp>
      <p:sp>
        <p:nvSpPr>
          <p:cNvPr id="3" name="内容占位符 2"/>
          <p:cNvSpPr>
            <a:spLocks noGrp="1"/>
          </p:cNvSpPr>
          <p:nvPr>
            <p:ph sz="half" idx="1"/>
          </p:nvPr>
        </p:nvSpPr>
        <p:spPr/>
        <p:txBody>
          <a:bodyPr/>
          <a:lstStyle/>
          <a:p>
            <a:r>
              <a:rPr lang="zh-CN" altLang="en-US" dirty="0"/>
              <a:t>树</a:t>
            </a:r>
            <a:endParaRPr lang="en-US" altLang="zh-CN" dirty="0"/>
          </a:p>
          <a:p>
            <a:pPr lvl="1"/>
            <a:r>
              <a:rPr lang="zh-CN" altLang="en-US" dirty="0"/>
              <a:t>二叉树的基本概念和性质</a:t>
            </a:r>
            <a:endParaRPr lang="en-US" altLang="zh-CN" dirty="0"/>
          </a:p>
          <a:p>
            <a:pPr lvl="1"/>
            <a:r>
              <a:rPr lang="zh-CN" altLang="en-US" dirty="0"/>
              <a:t>二叉树的遍历</a:t>
            </a:r>
            <a:endParaRPr lang="en-US" altLang="zh-CN" dirty="0"/>
          </a:p>
          <a:p>
            <a:pPr lvl="1"/>
            <a:r>
              <a:rPr lang="zh-CN" altLang="en-US" dirty="0"/>
              <a:t>哈夫曼树</a:t>
            </a:r>
            <a:endParaRPr lang="en-US" altLang="zh-CN" dirty="0"/>
          </a:p>
          <a:p>
            <a:endParaRPr lang="zh-CN" altLang="en-US" dirty="0"/>
          </a:p>
        </p:txBody>
      </p:sp>
      <p:sp>
        <p:nvSpPr>
          <p:cNvPr id="4" name="内容占位符 3"/>
          <p:cNvSpPr>
            <a:spLocks noGrp="1"/>
          </p:cNvSpPr>
          <p:nvPr>
            <p:ph sz="half" idx="2"/>
          </p:nvPr>
        </p:nvSpPr>
        <p:spPr/>
        <p:txBody>
          <a:bodyPr/>
          <a:lstStyle/>
          <a:p>
            <a:r>
              <a:rPr lang="zh-CN" altLang="en-US" dirty="0"/>
              <a:t>图</a:t>
            </a:r>
            <a:endParaRPr lang="en-US" altLang="zh-CN" dirty="0"/>
          </a:p>
          <a:p>
            <a:pPr lvl="1"/>
            <a:r>
              <a:rPr lang="zh-CN" altLang="en-US" dirty="0"/>
              <a:t>图的基本概念和存储</a:t>
            </a:r>
            <a:endParaRPr lang="en-US" altLang="zh-CN" dirty="0"/>
          </a:p>
          <a:p>
            <a:pPr lvl="1"/>
            <a:r>
              <a:rPr lang="zh-CN" altLang="en-US" dirty="0"/>
              <a:t>最小生成树</a:t>
            </a:r>
            <a:endParaRPr lang="en-US" altLang="zh-CN" dirty="0"/>
          </a:p>
          <a:p>
            <a:pPr lvl="1"/>
            <a:r>
              <a:rPr lang="en-US" altLang="zh-CN" dirty="0" err="1"/>
              <a:t>Dijkstra</a:t>
            </a:r>
            <a:r>
              <a:rPr lang="zh-CN" altLang="en-US" dirty="0"/>
              <a:t>算法及代码</a:t>
            </a:r>
            <a:endParaRPr lang="en-US" altLang="zh-CN" dirty="0"/>
          </a:p>
          <a:p>
            <a:pPr lvl="1"/>
            <a:r>
              <a:rPr lang="zh-CN" altLang="en-US" dirty="0"/>
              <a:t>关键路径</a:t>
            </a:r>
            <a:endParaRPr lang="en-US" altLang="zh-CN" dirty="0"/>
          </a:p>
          <a:p>
            <a:endParaRPr lang="zh-CN" altLang="en-US" dirty="0"/>
          </a:p>
        </p:txBody>
      </p:sp>
    </p:spTree>
    <p:extLst>
      <p:ext uri="{BB962C8B-B14F-4D97-AF65-F5344CB8AC3E}">
        <p14:creationId xmlns:p14="http://schemas.microsoft.com/office/powerpoint/2010/main" val="505298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二叉树的遍历</a:t>
            </a:r>
          </a:p>
        </p:txBody>
      </p:sp>
      <p:sp>
        <p:nvSpPr>
          <p:cNvPr id="3" name="内容占位符 2"/>
          <p:cNvSpPr>
            <a:spLocks noGrp="1"/>
          </p:cNvSpPr>
          <p:nvPr>
            <p:ph idx="1"/>
          </p:nvPr>
        </p:nvSpPr>
        <p:spPr/>
        <p:txBody>
          <a:bodyPr/>
          <a:lstStyle/>
          <a:p>
            <a:r>
              <a:rPr lang="zh-CN" altLang="en-US" dirty="0"/>
              <a:t>若 </a:t>
            </a:r>
            <a:r>
              <a:rPr lang="en-US" altLang="zh-CN" dirty="0"/>
              <a:t>p</a:t>
            </a:r>
            <a:r>
              <a:rPr lang="zh-CN" altLang="en-US" dirty="0"/>
              <a:t>、</a:t>
            </a:r>
            <a:r>
              <a:rPr lang="en-US" altLang="zh-CN" dirty="0"/>
              <a:t>q </a:t>
            </a:r>
            <a:r>
              <a:rPr lang="zh-CN" altLang="en-US" dirty="0"/>
              <a:t>和 </a:t>
            </a:r>
            <a:r>
              <a:rPr lang="en-US" altLang="zh-CN" dirty="0"/>
              <a:t>v </a:t>
            </a:r>
            <a:r>
              <a:rPr lang="zh-CN" altLang="en-US" dirty="0"/>
              <a:t>均为二叉树 </a:t>
            </a:r>
            <a:r>
              <a:rPr lang="en-US" altLang="zh-CN" dirty="0"/>
              <a:t>T </a:t>
            </a:r>
            <a:r>
              <a:rPr lang="zh-CN" altLang="en-US" dirty="0"/>
              <a:t>中的结点，</a:t>
            </a:r>
            <a:r>
              <a:rPr lang="en-US" altLang="zh-CN" dirty="0"/>
              <a:t>v </a:t>
            </a:r>
            <a:r>
              <a:rPr lang="zh-CN" altLang="en-US" dirty="0"/>
              <a:t>有两个孩子结点，</a:t>
            </a:r>
            <a:r>
              <a:rPr lang="en-US" altLang="zh-CN" dirty="0"/>
              <a:t>T </a:t>
            </a:r>
            <a:r>
              <a:rPr lang="zh-CN" altLang="en-US" dirty="0"/>
              <a:t>的中序遍历序列形如“</a:t>
            </a:r>
            <a:r>
              <a:rPr lang="en-US" altLang="zh-CN" dirty="0"/>
              <a:t>……p</a:t>
            </a:r>
            <a:r>
              <a:rPr lang="zh-CN" altLang="en-US" dirty="0"/>
              <a:t>，</a:t>
            </a:r>
            <a:r>
              <a:rPr lang="en-US" altLang="zh-CN" dirty="0"/>
              <a:t>v</a:t>
            </a:r>
            <a:r>
              <a:rPr lang="zh-CN" altLang="en-US" dirty="0"/>
              <a:t>，</a:t>
            </a:r>
            <a:r>
              <a:rPr lang="en-US" altLang="zh-CN" dirty="0"/>
              <a:t>q</a:t>
            </a:r>
            <a:r>
              <a:rPr lang="zh-CN" altLang="en-US" dirty="0"/>
              <a:t>，</a:t>
            </a:r>
            <a:r>
              <a:rPr lang="en-US" altLang="zh-CN" dirty="0"/>
              <a:t>……</a:t>
            </a:r>
            <a:r>
              <a:rPr lang="zh-CN" altLang="en-US" dirty="0"/>
              <a:t>”，则下列叙述中，正确的是</a:t>
            </a:r>
          </a:p>
          <a:p>
            <a:pPr marL="914400" lvl="1" indent="-457200">
              <a:buFont typeface="+mj-lt"/>
              <a:buAutoNum type="alphaUcPeriod"/>
            </a:pPr>
            <a:r>
              <a:rPr lang="en-US" altLang="zh-CN" dirty="0">
                <a:solidFill>
                  <a:srgbClr val="00B050"/>
                </a:solidFill>
              </a:rPr>
              <a:t>p</a:t>
            </a:r>
            <a:r>
              <a:rPr lang="zh-CN" altLang="en-US" dirty="0">
                <a:solidFill>
                  <a:srgbClr val="00B050"/>
                </a:solidFill>
              </a:rPr>
              <a:t>没有右孩子，</a:t>
            </a:r>
            <a:r>
              <a:rPr lang="en-US" altLang="zh-CN" dirty="0">
                <a:solidFill>
                  <a:srgbClr val="00B050"/>
                </a:solidFill>
              </a:rPr>
              <a:t>q</a:t>
            </a:r>
            <a:r>
              <a:rPr lang="zh-CN" altLang="en-US" dirty="0">
                <a:solidFill>
                  <a:srgbClr val="00B050"/>
                </a:solidFill>
              </a:rPr>
              <a:t>没有左孩子</a:t>
            </a:r>
          </a:p>
          <a:p>
            <a:pPr marL="914400" lvl="1" indent="-457200">
              <a:buFont typeface="+mj-lt"/>
              <a:buAutoNum type="alphaUcPeriod"/>
            </a:pPr>
            <a:r>
              <a:rPr lang="en-US" altLang="zh-CN" dirty="0"/>
              <a:t>p</a:t>
            </a:r>
            <a:r>
              <a:rPr lang="zh-CN" altLang="en-US" dirty="0"/>
              <a:t>没有右孩子，</a:t>
            </a:r>
            <a:r>
              <a:rPr lang="en-US" altLang="zh-CN" dirty="0"/>
              <a:t>q</a:t>
            </a:r>
            <a:r>
              <a:rPr lang="zh-CN" altLang="en-US" dirty="0"/>
              <a:t>有左孩子</a:t>
            </a:r>
          </a:p>
          <a:p>
            <a:pPr marL="914400" lvl="1" indent="-457200">
              <a:buFont typeface="+mj-lt"/>
              <a:buAutoNum type="alphaUcPeriod"/>
            </a:pPr>
            <a:r>
              <a:rPr lang="en-US" altLang="zh-CN" dirty="0"/>
              <a:t>p</a:t>
            </a:r>
            <a:r>
              <a:rPr lang="zh-CN" altLang="en-US" dirty="0"/>
              <a:t>有右孩子，</a:t>
            </a:r>
            <a:r>
              <a:rPr lang="en-US" altLang="zh-CN" dirty="0"/>
              <a:t>q</a:t>
            </a:r>
            <a:r>
              <a:rPr lang="zh-CN" altLang="en-US" dirty="0"/>
              <a:t>没有左孩子</a:t>
            </a:r>
          </a:p>
          <a:p>
            <a:pPr marL="914400" lvl="1" indent="-457200">
              <a:buFont typeface="+mj-lt"/>
              <a:buAutoNum type="alphaUcPeriod"/>
            </a:pPr>
            <a:r>
              <a:rPr lang="en-US" altLang="zh-CN" dirty="0"/>
              <a:t>p</a:t>
            </a:r>
            <a:r>
              <a:rPr lang="zh-CN" altLang="en-US" dirty="0"/>
              <a:t>有右孩子，</a:t>
            </a:r>
            <a:r>
              <a:rPr lang="en-US" altLang="zh-CN" dirty="0"/>
              <a:t>q</a:t>
            </a:r>
            <a:r>
              <a:rPr lang="zh-CN" altLang="en-US" dirty="0"/>
              <a:t>有左孩子</a:t>
            </a:r>
            <a:endParaRPr lang="en-US" altLang="zh-CN" dirty="0"/>
          </a:p>
          <a:p>
            <a:pPr marL="914400" lvl="1" indent="-457200">
              <a:buFont typeface="+mj-lt"/>
              <a:buAutoNum type="alphaUcPeriod"/>
            </a:pPr>
            <a:endParaRPr lang="en-US" altLang="zh-CN" dirty="0"/>
          </a:p>
          <a:p>
            <a:pPr marL="514350" indent="-457200"/>
            <a:r>
              <a:rPr lang="en-US" altLang="zh-CN" dirty="0">
                <a:solidFill>
                  <a:srgbClr val="00B050"/>
                </a:solidFill>
              </a:rPr>
              <a:t>p</a:t>
            </a:r>
            <a:r>
              <a:rPr lang="zh-CN" altLang="en-US" dirty="0">
                <a:solidFill>
                  <a:srgbClr val="00B050"/>
                </a:solidFill>
              </a:rPr>
              <a:t>是</a:t>
            </a:r>
            <a:r>
              <a:rPr lang="en-US" altLang="zh-CN" dirty="0">
                <a:solidFill>
                  <a:srgbClr val="00B050"/>
                </a:solidFill>
              </a:rPr>
              <a:t>v</a:t>
            </a:r>
            <a:r>
              <a:rPr lang="zh-CN" altLang="en-US" dirty="0">
                <a:solidFill>
                  <a:srgbClr val="00B050"/>
                </a:solidFill>
              </a:rPr>
              <a:t>的前驱，没有右孩子；</a:t>
            </a:r>
            <a:r>
              <a:rPr lang="en-US" altLang="zh-CN" dirty="0">
                <a:solidFill>
                  <a:srgbClr val="00B050"/>
                </a:solidFill>
              </a:rPr>
              <a:t>q</a:t>
            </a:r>
            <a:r>
              <a:rPr lang="zh-CN" altLang="en-US" dirty="0">
                <a:solidFill>
                  <a:srgbClr val="00B050"/>
                </a:solidFill>
              </a:rPr>
              <a:t>是</a:t>
            </a:r>
            <a:r>
              <a:rPr lang="en-US" altLang="zh-CN" dirty="0">
                <a:solidFill>
                  <a:srgbClr val="00B050"/>
                </a:solidFill>
              </a:rPr>
              <a:t>v</a:t>
            </a:r>
            <a:r>
              <a:rPr lang="zh-CN" altLang="en-US" dirty="0">
                <a:solidFill>
                  <a:srgbClr val="00B050"/>
                </a:solidFill>
              </a:rPr>
              <a:t>的后继，没有左孩子。</a:t>
            </a:r>
          </a:p>
        </p:txBody>
      </p:sp>
    </p:spTree>
    <p:extLst>
      <p:ext uri="{BB962C8B-B14F-4D97-AF65-F5344CB8AC3E}">
        <p14:creationId xmlns:p14="http://schemas.microsoft.com/office/powerpoint/2010/main" val="1493412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a:t>
            </a:r>
          </a:p>
        </p:txBody>
      </p:sp>
      <p:sp>
        <p:nvSpPr>
          <p:cNvPr id="3" name="内容占位符 2"/>
          <p:cNvSpPr>
            <a:spLocks noGrp="1"/>
          </p:cNvSpPr>
          <p:nvPr>
            <p:ph idx="1"/>
          </p:nvPr>
        </p:nvSpPr>
        <p:spPr/>
        <p:txBody>
          <a:bodyPr/>
          <a:lstStyle/>
          <a:p>
            <a:r>
              <a:rPr lang="zh-CN" altLang="en-US" dirty="0"/>
              <a:t>若</a:t>
            </a:r>
            <a:r>
              <a:rPr lang="en-US" altLang="zh-CN" dirty="0"/>
              <a:t>X</a:t>
            </a:r>
            <a:r>
              <a:rPr lang="zh-CN" altLang="en-US" dirty="0"/>
              <a:t>是后序线索二叉树中的叶节点，且</a:t>
            </a:r>
            <a:r>
              <a:rPr lang="en-US" altLang="zh-CN" dirty="0"/>
              <a:t>X</a:t>
            </a:r>
            <a:r>
              <a:rPr lang="zh-CN" altLang="en-US" dirty="0"/>
              <a:t>存在左兄弟节点</a:t>
            </a:r>
            <a:r>
              <a:rPr lang="en-US" altLang="zh-CN" dirty="0"/>
              <a:t>Y</a:t>
            </a:r>
            <a:r>
              <a:rPr lang="zh-CN" altLang="en-US" dirty="0"/>
              <a:t>，则</a:t>
            </a:r>
            <a:r>
              <a:rPr lang="en-US" altLang="zh-CN" dirty="0"/>
              <a:t>X</a:t>
            </a:r>
            <a:r>
              <a:rPr lang="zh-CN" altLang="en-US" dirty="0"/>
              <a:t>的右线索指向的是（）。</a:t>
            </a:r>
            <a:endParaRPr lang="en-US" altLang="zh-CN" dirty="0"/>
          </a:p>
          <a:p>
            <a:pPr marL="914400" lvl="1" indent="-457200">
              <a:buFont typeface="+mj-lt"/>
              <a:buAutoNum type="alphaUcPeriod"/>
            </a:pPr>
            <a:r>
              <a:rPr lang="en-US" altLang="zh-CN" dirty="0">
                <a:solidFill>
                  <a:srgbClr val="00B050"/>
                </a:solidFill>
              </a:rPr>
              <a:t>X</a:t>
            </a:r>
            <a:r>
              <a:rPr lang="zh-CN" altLang="en-US" dirty="0">
                <a:solidFill>
                  <a:srgbClr val="00B050"/>
                </a:solidFill>
              </a:rPr>
              <a:t>的父节点</a:t>
            </a:r>
            <a:endParaRPr lang="en-US" altLang="zh-CN" dirty="0">
              <a:solidFill>
                <a:srgbClr val="00B050"/>
              </a:solidFill>
            </a:endParaRPr>
          </a:p>
          <a:p>
            <a:pPr marL="914400" lvl="1" indent="-457200">
              <a:buFont typeface="+mj-lt"/>
              <a:buAutoNum type="alphaUcPeriod"/>
            </a:pPr>
            <a:r>
              <a:rPr lang="zh-CN" altLang="en-US" dirty="0"/>
              <a:t>以</a:t>
            </a:r>
            <a:r>
              <a:rPr lang="en-US" altLang="zh-CN" dirty="0"/>
              <a:t>Y</a:t>
            </a:r>
            <a:r>
              <a:rPr lang="zh-CN" altLang="en-US" dirty="0"/>
              <a:t>为根的子树的最左下节点</a:t>
            </a:r>
            <a:endParaRPr lang="en-US" altLang="zh-CN" dirty="0"/>
          </a:p>
          <a:p>
            <a:pPr marL="914400" lvl="1" indent="-457200">
              <a:buFont typeface="+mj-lt"/>
              <a:buAutoNum type="alphaUcPeriod"/>
            </a:pPr>
            <a:r>
              <a:rPr lang="en-US" altLang="zh-CN" dirty="0"/>
              <a:t>X</a:t>
            </a:r>
            <a:r>
              <a:rPr lang="zh-CN" altLang="en-US" dirty="0"/>
              <a:t>的左兄弟节点</a:t>
            </a:r>
            <a:r>
              <a:rPr lang="en-US" altLang="zh-CN" dirty="0"/>
              <a:t>Y</a:t>
            </a:r>
          </a:p>
          <a:p>
            <a:pPr marL="914400" lvl="1" indent="-457200">
              <a:buFont typeface="+mj-lt"/>
              <a:buAutoNum type="alphaUcPeriod"/>
            </a:pPr>
            <a:r>
              <a:rPr lang="zh-CN" altLang="en-US" dirty="0"/>
              <a:t>以</a:t>
            </a:r>
            <a:r>
              <a:rPr lang="en-US" altLang="zh-CN" dirty="0"/>
              <a:t>Y</a:t>
            </a:r>
            <a:r>
              <a:rPr lang="zh-CN" altLang="en-US" dirty="0"/>
              <a:t>为根的子树的最右下节点</a:t>
            </a:r>
          </a:p>
        </p:txBody>
      </p:sp>
    </p:spTree>
    <p:extLst>
      <p:ext uri="{BB962C8B-B14F-4D97-AF65-F5344CB8AC3E}">
        <p14:creationId xmlns:p14="http://schemas.microsoft.com/office/powerpoint/2010/main" val="3317538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后序线索二叉树找后序后继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47620" y="1447800"/>
            <a:ext cx="9303160" cy="5029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线索二叉树</a:t>
            </a:r>
          </a:p>
        </p:txBody>
      </p:sp>
      <p:sp>
        <p:nvSpPr>
          <p:cNvPr id="6" name="内容占位符 5"/>
          <p:cNvSpPr>
            <a:spLocks noGrp="1"/>
          </p:cNvSpPr>
          <p:nvPr>
            <p:ph idx="1"/>
          </p:nvPr>
        </p:nvSpPr>
        <p:spPr/>
        <p:txBody>
          <a:bodyPr/>
          <a:lstStyle/>
          <a:p>
            <a:r>
              <a:rPr lang="zh-CN" altLang="en-US" dirty="0"/>
              <a:t>下列线索二叉树中（用虚线表示线索），符合后序线索树定义的是（）。</a:t>
            </a:r>
            <a:endParaRPr lang="en-US" altLang="zh-CN" dirty="0"/>
          </a:p>
          <a:p>
            <a:r>
              <a:rPr lang="en-US" altLang="zh-CN" dirty="0">
                <a:solidFill>
                  <a:srgbClr val="00B050"/>
                </a:solidFill>
              </a:rPr>
              <a:t>D</a:t>
            </a:r>
            <a:endParaRPr lang="zh-CN" altLang="en-US" dirty="0">
              <a:solidFill>
                <a:srgbClr val="00B050"/>
              </a:solidFill>
            </a:endParaRPr>
          </a:p>
        </p:txBody>
      </p:sp>
      <p:pic>
        <p:nvPicPr>
          <p:cNvPr id="7" name="内容占位符 6"/>
          <p:cNvPicPr>
            <a:picLocks noChangeAspect="1"/>
          </p:cNvPicPr>
          <p:nvPr/>
        </p:nvPicPr>
        <p:blipFill>
          <a:blip r:embed="rId3">
            <a:clrChange>
              <a:clrFrom>
                <a:srgbClr val="FFFFFF"/>
              </a:clrFrom>
              <a:clrTo>
                <a:srgbClr val="FFFFFF">
                  <a:alpha val="0"/>
                </a:srgbClr>
              </a:clrTo>
            </a:clrChange>
          </a:blip>
          <a:stretch>
            <a:fillRect/>
          </a:stretch>
        </p:blipFill>
        <p:spPr bwMode="auto">
          <a:xfrm>
            <a:off x="1106160" y="3068960"/>
            <a:ext cx="10363200" cy="314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4577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三种线索二叉树的对比</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97686" y="1484784"/>
            <a:ext cx="10003028" cy="495523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线索二叉树</a:t>
            </a:r>
          </a:p>
        </p:txBody>
      </p:sp>
      <p:sp>
        <p:nvSpPr>
          <p:cNvPr id="9" name="内容占位符 8"/>
          <p:cNvSpPr>
            <a:spLocks noGrp="1"/>
          </p:cNvSpPr>
          <p:nvPr>
            <p:ph sz="half" idx="1"/>
          </p:nvPr>
        </p:nvSpPr>
        <p:spPr/>
        <p:txBody>
          <a:bodyPr/>
          <a:lstStyle/>
          <a:p>
            <a:r>
              <a:rPr lang="zh-CN" altLang="en-US" dirty="0"/>
              <a:t>若对右图所示的二叉树进行中序线索化，则结点</a:t>
            </a:r>
            <a:r>
              <a:rPr lang="en-US" altLang="zh-CN" dirty="0"/>
              <a:t>X</a:t>
            </a:r>
            <a:r>
              <a:rPr lang="zh-CN" altLang="en-US" dirty="0"/>
              <a:t>的左右线索指向结点分别是（）。</a:t>
            </a:r>
            <a:endParaRPr lang="en-US" altLang="zh-CN" dirty="0"/>
          </a:p>
          <a:p>
            <a:pPr marL="914400" lvl="1" indent="-457200">
              <a:buFont typeface="+mj-lt"/>
              <a:buAutoNum type="alphaUcPeriod"/>
            </a:pPr>
            <a:r>
              <a:rPr lang="en-US" altLang="zh-CN" dirty="0"/>
              <a:t>e, c</a:t>
            </a:r>
          </a:p>
          <a:p>
            <a:pPr marL="914400" lvl="1" indent="-457200">
              <a:buFont typeface="+mj-lt"/>
              <a:buAutoNum type="alphaUcPeriod"/>
            </a:pPr>
            <a:r>
              <a:rPr lang="en-US" altLang="zh-CN" dirty="0"/>
              <a:t>e, a</a:t>
            </a:r>
          </a:p>
          <a:p>
            <a:pPr marL="914400" lvl="1" indent="-457200">
              <a:buFont typeface="+mj-lt"/>
              <a:buAutoNum type="alphaUcPeriod"/>
            </a:pPr>
            <a:r>
              <a:rPr lang="en-US" altLang="zh-CN" dirty="0"/>
              <a:t>d, c</a:t>
            </a:r>
          </a:p>
          <a:p>
            <a:pPr marL="914400" lvl="1" indent="-457200">
              <a:buFont typeface="+mj-lt"/>
              <a:buAutoNum type="alphaUcPeriod"/>
            </a:pPr>
            <a:r>
              <a:rPr lang="en-US" altLang="zh-CN" dirty="0">
                <a:solidFill>
                  <a:srgbClr val="00B050"/>
                </a:solidFill>
              </a:rPr>
              <a:t>b, a</a:t>
            </a:r>
            <a:endParaRPr lang="zh-CN" altLang="en-US" dirty="0">
              <a:solidFill>
                <a:srgbClr val="00B050"/>
              </a:solidFill>
            </a:endParaRPr>
          </a:p>
        </p:txBody>
      </p:sp>
      <p:pic>
        <p:nvPicPr>
          <p:cNvPr id="11" name="内容占位符 10"/>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7464152" y="2060848"/>
            <a:ext cx="3226820" cy="3528392"/>
          </a:xfrm>
          <a:prstGeom prst="rect">
            <a:avLst/>
          </a:prstGeom>
        </p:spPr>
      </p:pic>
    </p:spTree>
    <p:extLst>
      <p:ext uri="{BB962C8B-B14F-4D97-AF65-F5344CB8AC3E}">
        <p14:creationId xmlns:p14="http://schemas.microsoft.com/office/powerpoint/2010/main" val="4042102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a:t>
            </a:r>
          </a:p>
        </p:txBody>
      </p:sp>
      <p:sp>
        <p:nvSpPr>
          <p:cNvPr id="3" name="内容占位符 2"/>
          <p:cNvSpPr>
            <a:spLocks noGrp="1"/>
          </p:cNvSpPr>
          <p:nvPr>
            <p:ph idx="1"/>
          </p:nvPr>
        </p:nvSpPr>
        <p:spPr/>
        <p:txBody>
          <a:bodyPr/>
          <a:lstStyle/>
          <a:p>
            <a:r>
              <a:rPr lang="zh-CN" altLang="en-US" dirty="0"/>
              <a:t>若森林</a:t>
            </a:r>
            <a:r>
              <a:rPr lang="en-US" altLang="zh-CN" dirty="0"/>
              <a:t>F</a:t>
            </a:r>
            <a:r>
              <a:rPr lang="zh-CN" altLang="en-US" dirty="0"/>
              <a:t>有</a:t>
            </a:r>
            <a:r>
              <a:rPr lang="en-US" altLang="zh-CN" dirty="0"/>
              <a:t>15</a:t>
            </a:r>
            <a:r>
              <a:rPr lang="zh-CN" altLang="en-US" dirty="0"/>
              <a:t>条边，</a:t>
            </a:r>
            <a:r>
              <a:rPr lang="en-US" altLang="zh-CN" dirty="0"/>
              <a:t>25</a:t>
            </a:r>
            <a:r>
              <a:rPr lang="zh-CN" altLang="en-US" dirty="0"/>
              <a:t>个结点，则</a:t>
            </a:r>
            <a:r>
              <a:rPr lang="en-US" altLang="zh-CN" dirty="0"/>
              <a:t>F</a:t>
            </a:r>
            <a:r>
              <a:rPr lang="zh-CN" altLang="en-US" dirty="0"/>
              <a:t>包含树的个数是（）</a:t>
            </a:r>
            <a:endParaRPr lang="en-US" altLang="zh-CN" dirty="0"/>
          </a:p>
          <a:p>
            <a:pPr marL="914400" lvl="1" indent="-457200">
              <a:buFont typeface="+mj-lt"/>
              <a:buAutoNum type="alphaUcPeriod"/>
            </a:pPr>
            <a:r>
              <a:rPr lang="en-US" altLang="zh-CN" dirty="0"/>
              <a:t>8</a:t>
            </a:r>
          </a:p>
          <a:p>
            <a:pPr marL="914400" lvl="1" indent="-457200">
              <a:buFont typeface="+mj-lt"/>
              <a:buAutoNum type="alphaUcPeriod"/>
            </a:pPr>
            <a:r>
              <a:rPr lang="en-US" altLang="zh-CN" dirty="0"/>
              <a:t>9</a:t>
            </a:r>
          </a:p>
          <a:p>
            <a:pPr marL="914400" lvl="1" indent="-457200">
              <a:buFont typeface="+mj-lt"/>
              <a:buAutoNum type="alphaUcPeriod"/>
            </a:pPr>
            <a:r>
              <a:rPr lang="en-US" altLang="zh-CN" dirty="0">
                <a:solidFill>
                  <a:srgbClr val="00B050"/>
                </a:solidFill>
              </a:rPr>
              <a:t>10</a:t>
            </a:r>
          </a:p>
          <a:p>
            <a:pPr marL="914400" lvl="1" indent="-457200">
              <a:buFont typeface="+mj-lt"/>
              <a:buAutoNum type="alphaUcPeriod"/>
            </a:pPr>
            <a:r>
              <a:rPr lang="en-US" altLang="zh-CN" dirty="0"/>
              <a:t>11</a:t>
            </a:r>
            <a:endParaRPr lang="zh-CN" altLang="en-US" dirty="0"/>
          </a:p>
        </p:txBody>
      </p:sp>
    </p:spTree>
    <p:extLst>
      <p:ext uri="{BB962C8B-B14F-4D97-AF65-F5344CB8AC3E}">
        <p14:creationId xmlns:p14="http://schemas.microsoft.com/office/powerpoint/2010/main" val="2345515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树和二叉树</a:t>
            </a:r>
          </a:p>
        </p:txBody>
      </p:sp>
      <p:sp>
        <p:nvSpPr>
          <p:cNvPr id="3" name="内容占位符 2"/>
          <p:cNvSpPr>
            <a:spLocks noGrp="1"/>
          </p:cNvSpPr>
          <p:nvPr>
            <p:ph idx="1"/>
          </p:nvPr>
        </p:nvSpPr>
        <p:spPr/>
        <p:txBody>
          <a:bodyPr/>
          <a:lstStyle/>
          <a:p>
            <a:r>
              <a:rPr lang="zh-CN" altLang="en-US" dirty="0"/>
              <a:t>已知一棵有</a:t>
            </a:r>
            <a:r>
              <a:rPr lang="en-US" altLang="zh-CN" dirty="0"/>
              <a:t>2011</a:t>
            </a:r>
            <a:r>
              <a:rPr lang="zh-CN" altLang="en-US" dirty="0"/>
              <a:t>个结点的树，其叶子结点个数为</a:t>
            </a:r>
            <a:r>
              <a:rPr lang="en-US" altLang="zh-CN" dirty="0"/>
              <a:t>116</a:t>
            </a:r>
            <a:r>
              <a:rPr lang="zh-CN" altLang="en-US" dirty="0"/>
              <a:t>，该树对应的二叉树中无右孩子的结点个数是（）。</a:t>
            </a:r>
            <a:endParaRPr lang="en-US" altLang="zh-CN" dirty="0"/>
          </a:p>
          <a:p>
            <a:pPr marL="914400" lvl="1" indent="-457200">
              <a:buFont typeface="+mj-lt"/>
              <a:buAutoNum type="alphaUcPeriod"/>
            </a:pPr>
            <a:r>
              <a:rPr lang="en-US" altLang="zh-CN" dirty="0"/>
              <a:t>115</a:t>
            </a:r>
          </a:p>
          <a:p>
            <a:pPr marL="914400" lvl="1" indent="-457200">
              <a:buFont typeface="+mj-lt"/>
              <a:buAutoNum type="alphaUcPeriod"/>
            </a:pPr>
            <a:r>
              <a:rPr lang="en-US" altLang="zh-CN" dirty="0"/>
              <a:t>116</a:t>
            </a:r>
          </a:p>
          <a:p>
            <a:pPr marL="914400" lvl="1" indent="-457200">
              <a:buFont typeface="+mj-lt"/>
              <a:buAutoNum type="alphaUcPeriod"/>
            </a:pPr>
            <a:r>
              <a:rPr lang="en-US" altLang="zh-CN" dirty="0"/>
              <a:t>1895</a:t>
            </a:r>
          </a:p>
          <a:p>
            <a:pPr marL="914400" lvl="1" indent="-457200">
              <a:buFont typeface="+mj-lt"/>
              <a:buAutoNum type="alphaUcPeriod"/>
            </a:pPr>
            <a:r>
              <a:rPr lang="en-US" altLang="zh-CN" dirty="0">
                <a:solidFill>
                  <a:srgbClr val="00B050"/>
                </a:solidFill>
              </a:rPr>
              <a:t>1896</a:t>
            </a:r>
          </a:p>
        </p:txBody>
      </p:sp>
    </p:spTree>
    <p:extLst>
      <p:ext uri="{BB962C8B-B14F-4D97-AF65-F5344CB8AC3E}">
        <p14:creationId xmlns:p14="http://schemas.microsoft.com/office/powerpoint/2010/main" val="2489220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树与二叉树</a:t>
            </a:r>
          </a:p>
        </p:txBody>
      </p:sp>
      <p:sp>
        <p:nvSpPr>
          <p:cNvPr id="3" name="内容占位符 2"/>
          <p:cNvSpPr>
            <a:spLocks noGrp="1"/>
          </p:cNvSpPr>
          <p:nvPr>
            <p:ph idx="1"/>
          </p:nvPr>
        </p:nvSpPr>
        <p:spPr/>
        <p:txBody>
          <a:bodyPr/>
          <a:lstStyle/>
          <a:p>
            <a:r>
              <a:rPr lang="zh-CN" altLang="en-US" dirty="0"/>
              <a:t>若将一棵树</a:t>
            </a:r>
            <a:r>
              <a:rPr lang="en-US" altLang="zh-CN" dirty="0"/>
              <a:t>T</a:t>
            </a:r>
            <a:r>
              <a:rPr lang="zh-CN" altLang="en-US" dirty="0"/>
              <a:t>转化为对应的二叉树</a:t>
            </a:r>
            <a:r>
              <a:rPr lang="en-US" altLang="zh-CN" dirty="0"/>
              <a:t>BT</a:t>
            </a:r>
            <a:r>
              <a:rPr lang="zh-CN" altLang="en-US" dirty="0"/>
              <a:t>，则下列对</a:t>
            </a:r>
            <a:r>
              <a:rPr lang="en-US" altLang="zh-CN" dirty="0"/>
              <a:t>BT</a:t>
            </a:r>
            <a:r>
              <a:rPr lang="zh-CN" altLang="en-US" dirty="0"/>
              <a:t>的遍历中，其遍历序列与</a:t>
            </a:r>
            <a:r>
              <a:rPr lang="en-US" altLang="zh-CN" dirty="0"/>
              <a:t>T</a:t>
            </a:r>
            <a:r>
              <a:rPr lang="zh-CN" altLang="en-US" dirty="0"/>
              <a:t>的后根遍历序列相同的是</a:t>
            </a:r>
            <a:endParaRPr lang="en-US" altLang="zh-CN" dirty="0"/>
          </a:p>
          <a:p>
            <a:pPr marL="914400" lvl="1" indent="-457200">
              <a:buFont typeface="+mj-lt"/>
              <a:buAutoNum type="alphaUcPeriod"/>
            </a:pPr>
            <a:r>
              <a:rPr lang="zh-CN" altLang="en-US" dirty="0"/>
              <a:t>前序遍历</a:t>
            </a:r>
            <a:endParaRPr lang="en-US" altLang="zh-CN" dirty="0"/>
          </a:p>
          <a:p>
            <a:pPr marL="914400" lvl="1" indent="-457200">
              <a:buFont typeface="+mj-lt"/>
              <a:buAutoNum type="alphaUcPeriod"/>
            </a:pPr>
            <a:r>
              <a:rPr lang="zh-CN" altLang="en-US" dirty="0">
                <a:solidFill>
                  <a:srgbClr val="00B050"/>
                </a:solidFill>
              </a:rPr>
              <a:t>中序遍历</a:t>
            </a:r>
            <a:endParaRPr lang="en-US" altLang="zh-CN" dirty="0">
              <a:solidFill>
                <a:srgbClr val="00B050"/>
              </a:solidFill>
            </a:endParaRPr>
          </a:p>
          <a:p>
            <a:pPr marL="914400" lvl="1" indent="-457200">
              <a:buFont typeface="+mj-lt"/>
              <a:buAutoNum type="alphaUcPeriod"/>
            </a:pPr>
            <a:r>
              <a:rPr lang="zh-CN" altLang="en-US" dirty="0"/>
              <a:t>后序遍历</a:t>
            </a:r>
            <a:endParaRPr lang="en-US" altLang="zh-CN" dirty="0"/>
          </a:p>
          <a:p>
            <a:pPr marL="914400" lvl="1" indent="-457200">
              <a:buFont typeface="+mj-lt"/>
              <a:buAutoNum type="alphaUcPeriod"/>
            </a:pPr>
            <a:r>
              <a:rPr lang="zh-CN" altLang="en-US" dirty="0"/>
              <a:t>按层遍历</a:t>
            </a:r>
          </a:p>
        </p:txBody>
      </p:sp>
    </p:spTree>
    <p:extLst>
      <p:ext uri="{BB962C8B-B14F-4D97-AF65-F5344CB8AC3E}">
        <p14:creationId xmlns:p14="http://schemas.microsoft.com/office/powerpoint/2010/main" val="3598066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森林和二叉树</a:t>
            </a:r>
          </a:p>
        </p:txBody>
      </p:sp>
      <p:sp>
        <p:nvSpPr>
          <p:cNvPr id="3" name="内容占位符 2"/>
          <p:cNvSpPr>
            <a:spLocks noGrp="1"/>
          </p:cNvSpPr>
          <p:nvPr>
            <p:ph idx="1"/>
          </p:nvPr>
        </p:nvSpPr>
        <p:spPr/>
        <p:txBody>
          <a:bodyPr/>
          <a:lstStyle/>
          <a:p>
            <a:r>
              <a:rPr lang="zh-CN" altLang="en-US" dirty="0"/>
              <a:t>将森林</a:t>
            </a:r>
            <a:r>
              <a:rPr lang="en-US" altLang="zh-CN" dirty="0"/>
              <a:t>F</a:t>
            </a:r>
            <a:r>
              <a:rPr lang="zh-CN" altLang="en-US" dirty="0"/>
              <a:t>转化为对应的二叉树</a:t>
            </a:r>
            <a:r>
              <a:rPr lang="en-US" altLang="zh-CN" dirty="0"/>
              <a:t>T</a:t>
            </a:r>
            <a:r>
              <a:rPr lang="zh-CN" altLang="en-US" dirty="0"/>
              <a:t>，</a:t>
            </a:r>
            <a:r>
              <a:rPr lang="en-US" altLang="zh-CN" dirty="0"/>
              <a:t>F</a:t>
            </a:r>
            <a:r>
              <a:rPr lang="zh-CN" altLang="en-US" dirty="0"/>
              <a:t>中叶子结点的个数等于（）</a:t>
            </a:r>
            <a:endParaRPr lang="en-US" altLang="zh-CN" dirty="0"/>
          </a:p>
          <a:p>
            <a:pPr marL="914400" lvl="1" indent="-457200">
              <a:buFont typeface="+mj-lt"/>
              <a:buAutoNum type="alphaUcPeriod"/>
            </a:pPr>
            <a:r>
              <a:rPr lang="en-US" altLang="zh-CN" dirty="0"/>
              <a:t>T</a:t>
            </a:r>
            <a:r>
              <a:rPr lang="zh-CN" altLang="en-US" dirty="0"/>
              <a:t>中叶子结点的个数</a:t>
            </a:r>
            <a:endParaRPr lang="en-US" altLang="zh-CN" dirty="0"/>
          </a:p>
          <a:p>
            <a:pPr marL="914400" lvl="1" indent="-457200">
              <a:buFont typeface="+mj-lt"/>
              <a:buAutoNum type="alphaUcPeriod"/>
            </a:pPr>
            <a:r>
              <a:rPr lang="en-US" altLang="zh-CN" dirty="0"/>
              <a:t>T</a:t>
            </a:r>
            <a:r>
              <a:rPr lang="zh-CN" altLang="en-US" dirty="0"/>
              <a:t>中度为</a:t>
            </a:r>
            <a:r>
              <a:rPr lang="en-US" altLang="zh-CN" dirty="0"/>
              <a:t>1</a:t>
            </a:r>
            <a:r>
              <a:rPr lang="zh-CN" altLang="en-US" dirty="0"/>
              <a:t>的结点个数</a:t>
            </a:r>
            <a:endParaRPr lang="en-US" altLang="zh-CN" dirty="0"/>
          </a:p>
          <a:p>
            <a:pPr marL="914400" lvl="1" indent="-457200">
              <a:buFont typeface="+mj-lt"/>
              <a:buAutoNum type="alphaUcPeriod"/>
            </a:pPr>
            <a:r>
              <a:rPr lang="en-US" altLang="zh-CN" dirty="0">
                <a:solidFill>
                  <a:srgbClr val="00B050"/>
                </a:solidFill>
              </a:rPr>
              <a:t>T</a:t>
            </a:r>
            <a:r>
              <a:rPr lang="zh-CN" altLang="en-US" dirty="0">
                <a:solidFill>
                  <a:srgbClr val="00B050"/>
                </a:solidFill>
              </a:rPr>
              <a:t>中左孩子指针为空的结点个数</a:t>
            </a:r>
            <a:endParaRPr lang="en-US" altLang="zh-CN" dirty="0">
              <a:solidFill>
                <a:srgbClr val="00B050"/>
              </a:solidFill>
            </a:endParaRPr>
          </a:p>
          <a:p>
            <a:pPr marL="914400" lvl="1" indent="-457200">
              <a:buFont typeface="+mj-lt"/>
              <a:buAutoNum type="alphaUcPeriod"/>
            </a:pPr>
            <a:r>
              <a:rPr lang="en-US" altLang="zh-CN" dirty="0"/>
              <a:t>T</a:t>
            </a:r>
            <a:r>
              <a:rPr lang="zh-CN" altLang="en-US" dirty="0"/>
              <a:t>中右孩子指针为空的结点个数</a:t>
            </a:r>
          </a:p>
        </p:txBody>
      </p:sp>
    </p:spTree>
    <p:extLst>
      <p:ext uri="{BB962C8B-B14F-4D97-AF65-F5344CB8AC3E}">
        <p14:creationId xmlns:p14="http://schemas.microsoft.com/office/powerpoint/2010/main" val="973321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重点难点</a:t>
            </a:r>
          </a:p>
        </p:txBody>
      </p:sp>
      <p:sp>
        <p:nvSpPr>
          <p:cNvPr id="3" name="内容占位符 2"/>
          <p:cNvSpPr>
            <a:spLocks noGrp="1"/>
          </p:cNvSpPr>
          <p:nvPr>
            <p:ph sz="half" idx="1"/>
          </p:nvPr>
        </p:nvSpPr>
        <p:spPr/>
        <p:txBody>
          <a:bodyPr/>
          <a:lstStyle/>
          <a:p>
            <a:r>
              <a:rPr lang="zh-CN" altLang="en-US" dirty="0"/>
              <a:t>查找</a:t>
            </a:r>
            <a:endParaRPr lang="en-US" altLang="zh-CN" dirty="0"/>
          </a:p>
          <a:p>
            <a:pPr lvl="1"/>
            <a:r>
              <a:rPr lang="en-US" altLang="zh-CN" dirty="0"/>
              <a:t>AVL</a:t>
            </a:r>
            <a:r>
              <a:rPr lang="zh-CN" altLang="en-US" dirty="0"/>
              <a:t>树</a:t>
            </a:r>
            <a:endParaRPr lang="en-US" altLang="zh-CN" dirty="0"/>
          </a:p>
          <a:p>
            <a:pPr lvl="1"/>
            <a:r>
              <a:rPr lang="en-US" altLang="zh-CN" dirty="0"/>
              <a:t>B</a:t>
            </a:r>
            <a:r>
              <a:rPr lang="zh-CN" altLang="en-US" dirty="0"/>
              <a:t>树</a:t>
            </a:r>
            <a:endParaRPr lang="en-US" altLang="zh-CN" dirty="0"/>
          </a:p>
          <a:p>
            <a:pPr lvl="1"/>
            <a:r>
              <a:rPr lang="en-US" altLang="zh-CN" dirty="0"/>
              <a:t>Hash</a:t>
            </a:r>
          </a:p>
        </p:txBody>
      </p:sp>
      <p:sp>
        <p:nvSpPr>
          <p:cNvPr id="4" name="内容占位符 3"/>
          <p:cNvSpPr>
            <a:spLocks noGrp="1"/>
          </p:cNvSpPr>
          <p:nvPr>
            <p:ph sz="half" idx="2"/>
          </p:nvPr>
        </p:nvSpPr>
        <p:spPr/>
        <p:txBody>
          <a:bodyPr/>
          <a:lstStyle/>
          <a:p>
            <a:r>
              <a:rPr lang="zh-CN" altLang="en-US" dirty="0"/>
              <a:t>排序</a:t>
            </a:r>
            <a:endParaRPr lang="en-US" altLang="zh-CN" dirty="0"/>
          </a:p>
          <a:p>
            <a:pPr lvl="1"/>
            <a:r>
              <a:rPr lang="zh-CN" altLang="en-US" dirty="0"/>
              <a:t>快速排序</a:t>
            </a:r>
            <a:endParaRPr lang="en-US" altLang="zh-CN" dirty="0"/>
          </a:p>
          <a:p>
            <a:pPr lvl="1"/>
            <a:r>
              <a:rPr lang="zh-CN" altLang="en-US" dirty="0"/>
              <a:t>堆排序</a:t>
            </a:r>
            <a:endParaRPr lang="en-US" altLang="zh-CN" dirty="0"/>
          </a:p>
          <a:p>
            <a:pPr lvl="1"/>
            <a:r>
              <a:rPr lang="zh-CN" altLang="en-US" dirty="0"/>
              <a:t>排序的比较</a:t>
            </a:r>
          </a:p>
          <a:p>
            <a:endParaRPr lang="zh-CN" altLang="en-US" dirty="0"/>
          </a:p>
        </p:txBody>
      </p:sp>
    </p:spTree>
    <p:extLst>
      <p:ext uri="{BB962C8B-B14F-4D97-AF65-F5344CB8AC3E}">
        <p14:creationId xmlns:p14="http://schemas.microsoft.com/office/powerpoint/2010/main" val="2252841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森林和二叉树</a:t>
            </a:r>
          </a:p>
        </p:txBody>
      </p:sp>
      <p:sp>
        <p:nvSpPr>
          <p:cNvPr id="3" name="内容占位符 2"/>
          <p:cNvSpPr>
            <a:spLocks noGrp="1"/>
          </p:cNvSpPr>
          <p:nvPr>
            <p:ph idx="1"/>
          </p:nvPr>
        </p:nvSpPr>
        <p:spPr/>
        <p:txBody>
          <a:bodyPr/>
          <a:lstStyle/>
          <a:p>
            <a:r>
              <a:rPr lang="zh-CN" altLang="en-US" dirty="0"/>
              <a:t>将森林转化为二叉树，若在二叉树中，节点</a:t>
            </a:r>
            <a:r>
              <a:rPr lang="en-US" altLang="zh-CN" dirty="0"/>
              <a:t>u</a:t>
            </a:r>
            <a:r>
              <a:rPr lang="zh-CN" altLang="en-US" dirty="0"/>
              <a:t>是节点</a:t>
            </a:r>
            <a:r>
              <a:rPr lang="en-US" altLang="zh-CN" dirty="0"/>
              <a:t>v</a:t>
            </a:r>
            <a:r>
              <a:rPr lang="zh-CN" altLang="en-US" dirty="0"/>
              <a:t>的父节点的父节点，则在原来的森林中，</a:t>
            </a:r>
            <a:r>
              <a:rPr lang="en-US" altLang="zh-CN" dirty="0"/>
              <a:t>u</a:t>
            </a:r>
            <a:r>
              <a:rPr lang="zh-CN" altLang="en-US" dirty="0"/>
              <a:t>和</a:t>
            </a:r>
            <a:r>
              <a:rPr lang="en-US" altLang="zh-CN" dirty="0"/>
              <a:t>v</a:t>
            </a:r>
            <a:r>
              <a:rPr lang="zh-CN" altLang="en-US" dirty="0"/>
              <a:t>可能具有的关系是（）。</a:t>
            </a:r>
            <a:endParaRPr lang="en-US" altLang="zh-CN" dirty="0"/>
          </a:p>
          <a:p>
            <a:pPr marL="971550" lvl="1" indent="-514350">
              <a:buFont typeface="+mj-lt"/>
              <a:buAutoNum type="romanUcPeriod"/>
            </a:pPr>
            <a:r>
              <a:rPr lang="zh-CN" altLang="en-US" dirty="0"/>
              <a:t>父子关系</a:t>
            </a:r>
            <a:endParaRPr lang="en-US" altLang="zh-CN" dirty="0"/>
          </a:p>
          <a:p>
            <a:pPr marL="971550" lvl="1" indent="-514350">
              <a:buFont typeface="+mj-lt"/>
              <a:buAutoNum type="romanUcPeriod"/>
            </a:pPr>
            <a:r>
              <a:rPr lang="zh-CN" altLang="en-US" dirty="0"/>
              <a:t>兄弟关系</a:t>
            </a:r>
            <a:endParaRPr lang="en-US" altLang="zh-CN" dirty="0"/>
          </a:p>
          <a:p>
            <a:pPr marL="971550" lvl="1" indent="-514350">
              <a:buFont typeface="+mj-lt"/>
              <a:buAutoNum type="romanUcPeriod"/>
            </a:pPr>
            <a:r>
              <a:rPr lang="en-US" altLang="zh-CN" dirty="0"/>
              <a:t>u</a:t>
            </a:r>
            <a:r>
              <a:rPr lang="zh-CN" altLang="en-US" dirty="0"/>
              <a:t>的父节点与</a:t>
            </a:r>
            <a:r>
              <a:rPr lang="en-US" altLang="zh-CN" dirty="0"/>
              <a:t>v</a:t>
            </a:r>
            <a:r>
              <a:rPr lang="zh-CN" altLang="en-US" dirty="0"/>
              <a:t>的父节点是兄弟关系</a:t>
            </a:r>
            <a:endParaRPr lang="en-US" altLang="zh-CN" dirty="0"/>
          </a:p>
          <a:p>
            <a:pPr marL="457200" lvl="1" indent="0">
              <a:buNone/>
            </a:pPr>
            <a:endParaRPr lang="en-US" altLang="zh-CN" dirty="0"/>
          </a:p>
          <a:p>
            <a:pPr marL="914400" lvl="1" indent="-457200">
              <a:buFont typeface="+mj-lt"/>
              <a:buAutoNum type="alphaUcPeriod"/>
            </a:pPr>
            <a:r>
              <a:rPr lang="zh-CN" altLang="en-US" dirty="0"/>
              <a:t>只有</a:t>
            </a:r>
            <a:r>
              <a:rPr lang="en-US" altLang="zh-CN" dirty="0"/>
              <a:t>II</a:t>
            </a:r>
          </a:p>
          <a:p>
            <a:pPr marL="914400" lvl="1" indent="-457200">
              <a:buFont typeface="+mj-lt"/>
              <a:buAutoNum type="alphaUcPeriod"/>
            </a:pPr>
            <a:r>
              <a:rPr lang="en-US" altLang="zh-CN" dirty="0">
                <a:solidFill>
                  <a:srgbClr val="00B050"/>
                </a:solidFill>
              </a:rPr>
              <a:t>I</a:t>
            </a:r>
            <a:r>
              <a:rPr lang="zh-CN" altLang="en-US" dirty="0">
                <a:solidFill>
                  <a:srgbClr val="00B050"/>
                </a:solidFill>
              </a:rPr>
              <a:t>和</a:t>
            </a:r>
            <a:r>
              <a:rPr lang="en-US" altLang="zh-CN" dirty="0">
                <a:solidFill>
                  <a:srgbClr val="00B050"/>
                </a:solidFill>
              </a:rPr>
              <a:t>II</a:t>
            </a:r>
          </a:p>
          <a:p>
            <a:pPr marL="914400" lvl="1" indent="-457200">
              <a:buFont typeface="+mj-lt"/>
              <a:buAutoNum type="alphaUcPeriod"/>
            </a:pPr>
            <a:r>
              <a:rPr lang="en-US" altLang="zh-CN" dirty="0"/>
              <a:t>I</a:t>
            </a:r>
            <a:r>
              <a:rPr lang="zh-CN" altLang="en-US" dirty="0"/>
              <a:t>和</a:t>
            </a:r>
            <a:r>
              <a:rPr lang="en-US" altLang="zh-CN" dirty="0"/>
              <a:t>III</a:t>
            </a:r>
          </a:p>
          <a:p>
            <a:pPr marL="914400" lvl="1" indent="-457200">
              <a:buFont typeface="+mj-lt"/>
              <a:buAutoNum type="alphaUcPeriod"/>
            </a:pPr>
            <a:r>
              <a:rPr lang="en-US" altLang="zh-CN" dirty="0"/>
              <a:t>I</a:t>
            </a:r>
            <a:r>
              <a:rPr lang="zh-CN" altLang="en-US" dirty="0"/>
              <a:t>、</a:t>
            </a:r>
            <a:r>
              <a:rPr lang="en-US" altLang="zh-CN" dirty="0"/>
              <a:t>II</a:t>
            </a:r>
            <a:r>
              <a:rPr lang="zh-CN" altLang="en-US" dirty="0"/>
              <a:t>和</a:t>
            </a:r>
            <a:r>
              <a:rPr lang="en-US" altLang="zh-CN" dirty="0"/>
              <a:t>III</a:t>
            </a:r>
            <a:endParaRPr lang="zh-CN" altLang="en-US" dirty="0"/>
          </a:p>
        </p:txBody>
      </p:sp>
    </p:spTree>
    <p:extLst>
      <p:ext uri="{BB962C8B-B14F-4D97-AF65-F5344CB8AC3E}">
        <p14:creationId xmlns:p14="http://schemas.microsoft.com/office/powerpoint/2010/main" val="778793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森林和二叉树</a:t>
            </a:r>
          </a:p>
        </p:txBody>
      </p:sp>
      <p:sp>
        <p:nvSpPr>
          <p:cNvPr id="3" name="内容占位符 2"/>
          <p:cNvSpPr>
            <a:spLocks noGrp="1"/>
          </p:cNvSpPr>
          <p:nvPr>
            <p:ph idx="1"/>
          </p:nvPr>
        </p:nvSpPr>
        <p:spPr/>
        <p:txBody>
          <a:bodyPr/>
          <a:lstStyle/>
          <a:p>
            <a:r>
              <a:rPr lang="zh-CN" altLang="en-US" dirty="0"/>
              <a:t>已知森林</a:t>
            </a:r>
            <a:r>
              <a:rPr lang="en-US" altLang="zh-CN" dirty="0"/>
              <a:t>F</a:t>
            </a:r>
            <a:r>
              <a:rPr lang="zh-CN" altLang="en-US" dirty="0"/>
              <a:t>及与之对应的二叉树</a:t>
            </a:r>
            <a:r>
              <a:rPr lang="en-US" altLang="zh-CN" dirty="0"/>
              <a:t>T</a:t>
            </a:r>
            <a:r>
              <a:rPr lang="zh-CN" altLang="en-US" dirty="0"/>
              <a:t>，若</a:t>
            </a:r>
            <a:r>
              <a:rPr lang="en-US" altLang="zh-CN" dirty="0"/>
              <a:t>F</a:t>
            </a:r>
            <a:r>
              <a:rPr lang="zh-CN" altLang="en-US" dirty="0"/>
              <a:t>的先根遍历序列是</a:t>
            </a:r>
            <a:r>
              <a:rPr lang="en-US" altLang="zh-CN" dirty="0" err="1"/>
              <a:t>abcdef</a:t>
            </a:r>
            <a:r>
              <a:rPr lang="zh-CN" altLang="en-US" dirty="0"/>
              <a:t>，后根遍历序列是</a:t>
            </a:r>
            <a:r>
              <a:rPr lang="en-US" altLang="zh-CN" dirty="0" err="1"/>
              <a:t>badfec</a:t>
            </a:r>
            <a:r>
              <a:rPr lang="zh-CN" altLang="en-US" dirty="0"/>
              <a:t>，则</a:t>
            </a:r>
            <a:r>
              <a:rPr lang="en-US" altLang="zh-CN" dirty="0"/>
              <a:t>T</a:t>
            </a:r>
            <a:r>
              <a:rPr lang="zh-CN" altLang="en-US" dirty="0"/>
              <a:t>的后序遍历序列是（）</a:t>
            </a:r>
            <a:endParaRPr lang="en-US" altLang="zh-CN" dirty="0"/>
          </a:p>
          <a:p>
            <a:pPr marL="914400" lvl="1" indent="-457200">
              <a:buFont typeface="+mj-lt"/>
              <a:buAutoNum type="alphaUcPeriod"/>
            </a:pPr>
            <a:r>
              <a:rPr lang="en-US" altLang="zh-CN" dirty="0" err="1"/>
              <a:t>badfec</a:t>
            </a:r>
            <a:endParaRPr lang="en-US" altLang="zh-CN" dirty="0"/>
          </a:p>
          <a:p>
            <a:pPr marL="914400" lvl="1" indent="-457200">
              <a:buFont typeface="+mj-lt"/>
              <a:buAutoNum type="alphaUcPeriod"/>
            </a:pPr>
            <a:r>
              <a:rPr lang="en-US" altLang="zh-CN" dirty="0" err="1"/>
              <a:t>bdfeca</a:t>
            </a:r>
            <a:endParaRPr lang="en-US" altLang="zh-CN" dirty="0"/>
          </a:p>
          <a:p>
            <a:pPr marL="914400" lvl="1" indent="-457200">
              <a:buFont typeface="+mj-lt"/>
              <a:buAutoNum type="alphaUcPeriod"/>
            </a:pPr>
            <a:r>
              <a:rPr lang="en-US" altLang="zh-CN" dirty="0" err="1">
                <a:solidFill>
                  <a:srgbClr val="00B050"/>
                </a:solidFill>
              </a:rPr>
              <a:t>bfedca</a:t>
            </a:r>
            <a:endParaRPr lang="en-US" altLang="zh-CN" dirty="0">
              <a:solidFill>
                <a:srgbClr val="00B050"/>
              </a:solidFill>
            </a:endParaRPr>
          </a:p>
          <a:p>
            <a:pPr marL="914400" lvl="1" indent="-457200">
              <a:buFont typeface="+mj-lt"/>
              <a:buAutoNum type="alphaUcPeriod"/>
            </a:pPr>
            <a:r>
              <a:rPr lang="en-US" altLang="zh-CN" dirty="0" err="1"/>
              <a:t>fedcba</a:t>
            </a:r>
            <a:endParaRPr lang="zh-CN" altLang="en-US" dirty="0"/>
          </a:p>
        </p:txBody>
      </p:sp>
    </p:spTree>
    <p:extLst>
      <p:ext uri="{BB962C8B-B14F-4D97-AF65-F5344CB8AC3E}">
        <p14:creationId xmlns:p14="http://schemas.microsoft.com/office/powerpoint/2010/main" val="4069463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p:txBody>
          <a:bodyPr/>
          <a:lstStyle/>
          <a:p>
            <a:r>
              <a:rPr lang="en-US" altLang="zh-CN" dirty="0"/>
              <a:t>n</a:t>
            </a:r>
            <a:r>
              <a:rPr lang="zh-CN" altLang="en-US" dirty="0"/>
              <a:t>（</a:t>
            </a:r>
            <a:r>
              <a:rPr lang="en-US" altLang="zh-CN" dirty="0"/>
              <a:t>n&gt;=2</a:t>
            </a:r>
            <a:r>
              <a:rPr lang="zh-CN" altLang="en-US" dirty="0"/>
              <a:t>）个权值均不相同的字符构成哈夫曼树，关于该树的叙述中，错误的是（）。</a:t>
            </a:r>
            <a:endParaRPr lang="en-US" altLang="zh-CN" dirty="0"/>
          </a:p>
          <a:p>
            <a:pPr marL="914400" lvl="1" indent="-457200">
              <a:buFont typeface="+mj-lt"/>
              <a:buAutoNum type="alphaUcPeriod"/>
            </a:pPr>
            <a:r>
              <a:rPr lang="zh-CN" altLang="en-US" dirty="0">
                <a:solidFill>
                  <a:srgbClr val="00B050"/>
                </a:solidFill>
              </a:rPr>
              <a:t>该树一定是一棵完全二叉树</a:t>
            </a:r>
            <a:endParaRPr lang="en-US" altLang="zh-CN" dirty="0">
              <a:solidFill>
                <a:srgbClr val="00B050"/>
              </a:solidFill>
            </a:endParaRPr>
          </a:p>
          <a:p>
            <a:pPr marL="914400" lvl="1" indent="-457200">
              <a:buFont typeface="+mj-lt"/>
              <a:buAutoNum type="alphaUcPeriod"/>
            </a:pPr>
            <a:r>
              <a:rPr lang="zh-CN" altLang="en-US" dirty="0"/>
              <a:t>树中一定没有度为</a:t>
            </a:r>
            <a:r>
              <a:rPr lang="en-US" altLang="zh-CN" dirty="0"/>
              <a:t>1</a:t>
            </a:r>
            <a:r>
              <a:rPr lang="zh-CN" altLang="en-US" dirty="0"/>
              <a:t>的结点</a:t>
            </a:r>
            <a:endParaRPr lang="en-US" altLang="zh-CN" dirty="0"/>
          </a:p>
          <a:p>
            <a:pPr marL="914400" lvl="1" indent="-457200">
              <a:buFont typeface="+mj-lt"/>
              <a:buAutoNum type="alphaUcPeriod"/>
            </a:pPr>
            <a:r>
              <a:rPr lang="zh-CN" altLang="en-US" dirty="0"/>
              <a:t>树中两个权值最小的结点一定是兄弟结点</a:t>
            </a:r>
            <a:endParaRPr lang="en-US" altLang="zh-CN" dirty="0"/>
          </a:p>
          <a:p>
            <a:pPr marL="914400" lvl="1" indent="-457200">
              <a:buFont typeface="+mj-lt"/>
              <a:buAutoNum type="alphaUcPeriod"/>
            </a:pPr>
            <a:r>
              <a:rPr lang="zh-CN" altLang="en-US" dirty="0"/>
              <a:t>树中任一非叶结点的权值一定不小于下一层任一结点的权值</a:t>
            </a:r>
          </a:p>
        </p:txBody>
      </p:sp>
    </p:spTree>
    <p:extLst>
      <p:ext uri="{BB962C8B-B14F-4D97-AF65-F5344CB8AC3E}">
        <p14:creationId xmlns:p14="http://schemas.microsoft.com/office/powerpoint/2010/main" val="1833363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p:txBody>
          <a:bodyPr/>
          <a:lstStyle/>
          <a:p>
            <a:r>
              <a:rPr lang="zh-CN" altLang="en-US" dirty="0"/>
              <a:t>在有</a:t>
            </a:r>
            <a:r>
              <a:rPr lang="en-US" altLang="zh-CN" dirty="0"/>
              <a:t>n</a:t>
            </a:r>
            <a:r>
              <a:rPr lang="zh-CN" altLang="en-US" dirty="0"/>
              <a:t>个叶子结点的哈夫曼树中，非叶子结点的总数是（）。</a:t>
            </a:r>
            <a:endParaRPr lang="en-US" altLang="zh-CN" dirty="0"/>
          </a:p>
          <a:p>
            <a:pPr marL="914400" lvl="1" indent="-457200">
              <a:buFont typeface="+mj-lt"/>
              <a:buAutoNum type="alphaUcPeriod"/>
            </a:pPr>
            <a:r>
              <a:rPr lang="en-US" altLang="zh-CN" dirty="0">
                <a:solidFill>
                  <a:srgbClr val="00B050"/>
                </a:solidFill>
              </a:rPr>
              <a:t>n-1</a:t>
            </a:r>
          </a:p>
          <a:p>
            <a:pPr marL="914400" lvl="1" indent="-457200">
              <a:buFont typeface="+mj-lt"/>
              <a:buAutoNum type="alphaUcPeriod"/>
            </a:pPr>
            <a:r>
              <a:rPr lang="en-US" altLang="zh-CN" dirty="0"/>
              <a:t>n</a:t>
            </a:r>
          </a:p>
          <a:p>
            <a:pPr marL="914400" lvl="1" indent="-457200">
              <a:buFont typeface="+mj-lt"/>
              <a:buAutoNum type="alphaUcPeriod"/>
            </a:pPr>
            <a:r>
              <a:rPr lang="en-US" altLang="zh-CN" dirty="0"/>
              <a:t>2n-1</a:t>
            </a:r>
          </a:p>
          <a:p>
            <a:pPr marL="914400" lvl="1" indent="-457200">
              <a:buFont typeface="+mj-lt"/>
              <a:buAutoNum type="alphaUcPeriod"/>
            </a:pPr>
            <a:r>
              <a:rPr lang="en-US" altLang="zh-CN" dirty="0"/>
              <a:t>2n</a:t>
            </a:r>
          </a:p>
          <a:p>
            <a:pPr marL="914400" lvl="1" indent="-457200">
              <a:buFont typeface="+mj-lt"/>
              <a:buAutoNum type="alphaUcPeriod"/>
            </a:pPr>
            <a:endParaRPr lang="en-US" altLang="zh-CN" dirty="0"/>
          </a:p>
          <a:p>
            <a:pPr marL="514350" indent="-457200"/>
            <a:r>
              <a:rPr lang="zh-CN" altLang="en-US" dirty="0">
                <a:solidFill>
                  <a:srgbClr val="00B050"/>
                </a:solidFill>
              </a:rPr>
              <a:t>合并 </a:t>
            </a:r>
            <a:r>
              <a:rPr lang="en-US" altLang="zh-CN" dirty="0">
                <a:solidFill>
                  <a:srgbClr val="00B050"/>
                </a:solidFill>
              </a:rPr>
              <a:t>n-1 </a:t>
            </a:r>
            <a:r>
              <a:rPr lang="zh-CN" altLang="en-US" dirty="0">
                <a:solidFill>
                  <a:srgbClr val="00B050"/>
                </a:solidFill>
              </a:rPr>
              <a:t>次</a:t>
            </a:r>
          </a:p>
        </p:txBody>
      </p:sp>
    </p:spTree>
    <p:extLst>
      <p:ext uri="{BB962C8B-B14F-4D97-AF65-F5344CB8AC3E}">
        <p14:creationId xmlns:p14="http://schemas.microsoft.com/office/powerpoint/2010/main" val="2866753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哈夫曼树（变型）</a:t>
            </a:r>
          </a:p>
        </p:txBody>
      </p:sp>
      <p:sp>
        <p:nvSpPr>
          <p:cNvPr id="3" name="内容占位符 2"/>
          <p:cNvSpPr>
            <a:spLocks noGrp="1"/>
          </p:cNvSpPr>
          <p:nvPr>
            <p:ph idx="1"/>
          </p:nvPr>
        </p:nvSpPr>
        <p:spPr/>
        <p:txBody>
          <a:bodyPr/>
          <a:lstStyle/>
          <a:p>
            <a:r>
              <a:rPr lang="zh-CN" altLang="en-US" dirty="0"/>
              <a:t>己知三叉树</a:t>
            </a:r>
            <a:r>
              <a:rPr lang="en-US" altLang="zh-CN" dirty="0"/>
              <a:t>T</a:t>
            </a:r>
            <a:r>
              <a:rPr lang="zh-CN" altLang="en-US" dirty="0"/>
              <a:t>中</a:t>
            </a:r>
            <a:r>
              <a:rPr lang="en-US" altLang="zh-CN" dirty="0"/>
              <a:t>6</a:t>
            </a:r>
            <a:r>
              <a:rPr lang="zh-CN" altLang="en-US" dirty="0"/>
              <a:t>个叶结点的权分别是 </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T</a:t>
            </a:r>
            <a:r>
              <a:rPr lang="zh-CN" altLang="en-US" dirty="0"/>
              <a:t>的带权（外部）路径长度最小是（）。</a:t>
            </a:r>
            <a:endParaRPr lang="en-US" altLang="zh-CN" dirty="0"/>
          </a:p>
          <a:p>
            <a:pPr marL="914400" lvl="1" indent="-457200">
              <a:buFont typeface="+mj-lt"/>
              <a:buAutoNum type="alphaUcPeriod"/>
            </a:pPr>
            <a:r>
              <a:rPr lang="en-US" altLang="zh-CN" dirty="0"/>
              <a:t>27</a:t>
            </a:r>
          </a:p>
          <a:p>
            <a:pPr marL="914400" lvl="1" indent="-457200">
              <a:buFont typeface="+mj-lt"/>
              <a:buAutoNum type="alphaUcPeriod"/>
            </a:pPr>
            <a:r>
              <a:rPr lang="en-US" altLang="zh-CN" dirty="0">
                <a:solidFill>
                  <a:srgbClr val="00B050"/>
                </a:solidFill>
              </a:rPr>
              <a:t>46</a:t>
            </a:r>
          </a:p>
          <a:p>
            <a:pPr marL="914400" lvl="1" indent="-457200">
              <a:buFont typeface="+mj-lt"/>
              <a:buAutoNum type="alphaUcPeriod"/>
            </a:pPr>
            <a:r>
              <a:rPr lang="en-US" altLang="zh-CN" dirty="0"/>
              <a:t>54</a:t>
            </a:r>
          </a:p>
          <a:p>
            <a:pPr marL="914400" lvl="1" indent="-457200">
              <a:buFont typeface="+mj-lt"/>
              <a:buAutoNum type="alphaUcPeriod"/>
            </a:pPr>
            <a:r>
              <a:rPr lang="en-US" altLang="zh-CN" dirty="0"/>
              <a:t>56</a:t>
            </a:r>
            <a:endParaRPr lang="zh-CN" altLang="en-US" dirty="0"/>
          </a:p>
        </p:txBody>
      </p:sp>
    </p:spTree>
    <p:extLst>
      <p:ext uri="{BB962C8B-B14F-4D97-AF65-F5344CB8AC3E}">
        <p14:creationId xmlns:p14="http://schemas.microsoft.com/office/powerpoint/2010/main" val="794880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p:txBody>
          <a:bodyPr/>
          <a:lstStyle/>
          <a:p>
            <a:r>
              <a:rPr lang="zh-CN" altLang="en-US" dirty="0"/>
              <a:t>若某二叉树有</a:t>
            </a:r>
            <a:r>
              <a:rPr lang="en-US" altLang="zh-CN" dirty="0"/>
              <a:t>5</a:t>
            </a:r>
            <a:r>
              <a:rPr lang="zh-CN" altLang="en-US" dirty="0"/>
              <a:t>个叶结点，其权值分别为</a:t>
            </a:r>
            <a:r>
              <a:rPr lang="en-US" altLang="zh-CN" dirty="0"/>
              <a:t>10</a:t>
            </a:r>
            <a:r>
              <a:rPr lang="zh-CN" altLang="en-US" dirty="0"/>
              <a:t>，</a:t>
            </a:r>
            <a:r>
              <a:rPr lang="en-US" altLang="zh-CN" dirty="0"/>
              <a:t>12</a:t>
            </a:r>
            <a:r>
              <a:rPr lang="zh-CN" altLang="en-US" dirty="0"/>
              <a:t>，</a:t>
            </a:r>
            <a:r>
              <a:rPr lang="en-US" altLang="zh-CN" dirty="0"/>
              <a:t>16</a:t>
            </a:r>
            <a:r>
              <a:rPr lang="zh-CN" altLang="en-US" dirty="0"/>
              <a:t>，</a:t>
            </a:r>
            <a:r>
              <a:rPr lang="en-US" altLang="zh-CN" dirty="0"/>
              <a:t>21</a:t>
            </a:r>
            <a:r>
              <a:rPr lang="zh-CN" altLang="en-US" dirty="0"/>
              <a:t>，</a:t>
            </a:r>
            <a:r>
              <a:rPr lang="en-US" altLang="zh-CN" dirty="0"/>
              <a:t>30</a:t>
            </a:r>
            <a:r>
              <a:rPr lang="zh-CN" altLang="en-US" dirty="0"/>
              <a:t>，则其最小的带权路径长度为（）。</a:t>
            </a:r>
            <a:endParaRPr lang="en-US" altLang="zh-CN" dirty="0"/>
          </a:p>
          <a:p>
            <a:pPr marL="914400" lvl="1" indent="-457200">
              <a:buFont typeface="+mj-lt"/>
              <a:buAutoNum type="alphaUcPeriod"/>
            </a:pPr>
            <a:r>
              <a:rPr lang="en-US" altLang="zh-CN" dirty="0"/>
              <a:t>89</a:t>
            </a:r>
          </a:p>
          <a:p>
            <a:pPr marL="914400" lvl="1" indent="-457200">
              <a:buFont typeface="+mj-lt"/>
              <a:buAutoNum type="alphaUcPeriod"/>
            </a:pPr>
            <a:r>
              <a:rPr lang="en-US" altLang="zh-CN" dirty="0">
                <a:solidFill>
                  <a:srgbClr val="00B050"/>
                </a:solidFill>
              </a:rPr>
              <a:t>200</a:t>
            </a:r>
          </a:p>
          <a:p>
            <a:pPr marL="914400" lvl="1" indent="-457200">
              <a:buFont typeface="+mj-lt"/>
              <a:buAutoNum type="alphaUcPeriod"/>
            </a:pPr>
            <a:r>
              <a:rPr lang="en-US" altLang="zh-CN" dirty="0"/>
              <a:t>208</a:t>
            </a:r>
          </a:p>
          <a:p>
            <a:pPr marL="914400" lvl="1" indent="-457200">
              <a:buFont typeface="+mj-lt"/>
              <a:buAutoNum type="alphaUcPeriod"/>
            </a:pPr>
            <a:r>
              <a:rPr lang="en-US" altLang="zh-CN" dirty="0"/>
              <a:t>289</a:t>
            </a:r>
            <a:endParaRPr lang="zh-CN" altLang="en-US" dirty="0"/>
          </a:p>
        </p:txBody>
      </p:sp>
    </p:spTree>
    <p:extLst>
      <p:ext uri="{BB962C8B-B14F-4D97-AF65-F5344CB8AC3E}">
        <p14:creationId xmlns:p14="http://schemas.microsoft.com/office/powerpoint/2010/main" val="1351983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p:txBody>
          <a:bodyPr/>
          <a:lstStyle/>
          <a:p>
            <a:r>
              <a:rPr lang="zh-CN" altLang="en-US" dirty="0"/>
              <a:t>对任意给定的含</a:t>
            </a:r>
            <a:r>
              <a:rPr lang="en-US" altLang="zh-CN" dirty="0"/>
              <a:t>n</a:t>
            </a:r>
            <a:r>
              <a:rPr lang="zh-CN" altLang="en-US" dirty="0"/>
              <a:t>（</a:t>
            </a:r>
            <a:r>
              <a:rPr lang="en-US" altLang="zh-CN" dirty="0"/>
              <a:t>n&gt;2</a:t>
            </a:r>
            <a:r>
              <a:rPr lang="zh-CN" altLang="en-US" dirty="0"/>
              <a:t>）个字符的有限集</a:t>
            </a:r>
            <a:r>
              <a:rPr lang="en-US" altLang="zh-CN" dirty="0"/>
              <a:t>S</a:t>
            </a:r>
            <a:r>
              <a:rPr lang="zh-CN" altLang="en-US" dirty="0"/>
              <a:t>，用二叉树表示</a:t>
            </a:r>
            <a:r>
              <a:rPr lang="en-US" altLang="zh-CN" dirty="0"/>
              <a:t>S</a:t>
            </a:r>
            <a:r>
              <a:rPr lang="zh-CN" altLang="en-US" dirty="0"/>
              <a:t>的哈夫曼编码集和定长编码集，分别得到二叉树</a:t>
            </a:r>
            <a:r>
              <a:rPr lang="en-US" altLang="zh-CN" dirty="0"/>
              <a:t>T1</a:t>
            </a:r>
            <a:r>
              <a:rPr lang="zh-CN" altLang="en-US" dirty="0"/>
              <a:t>和</a:t>
            </a:r>
            <a:r>
              <a:rPr lang="en-US" altLang="zh-CN" dirty="0"/>
              <a:t>T2</a:t>
            </a:r>
            <a:r>
              <a:rPr lang="zh-CN" altLang="en-US" dirty="0"/>
              <a:t>。下列描述中，正确的是（）。</a:t>
            </a:r>
            <a:endParaRPr lang="en-US" altLang="zh-CN" dirty="0"/>
          </a:p>
          <a:p>
            <a:pPr marL="914400" lvl="1" indent="-457200">
              <a:buFont typeface="+mj-lt"/>
              <a:buAutoNum type="alphaUcPeriod"/>
            </a:pPr>
            <a:r>
              <a:rPr lang="en-US" altLang="zh-CN" dirty="0"/>
              <a:t>T1</a:t>
            </a:r>
            <a:r>
              <a:rPr lang="zh-CN" altLang="en-US" dirty="0"/>
              <a:t>和</a:t>
            </a:r>
            <a:r>
              <a:rPr lang="en-US" altLang="zh-CN" dirty="0"/>
              <a:t>T2</a:t>
            </a:r>
            <a:r>
              <a:rPr lang="zh-CN" altLang="en-US" dirty="0"/>
              <a:t>的结点数相同</a:t>
            </a:r>
            <a:endParaRPr lang="en-US" altLang="zh-CN" dirty="0"/>
          </a:p>
          <a:p>
            <a:pPr marL="914400" lvl="1" indent="-457200">
              <a:buFont typeface="+mj-lt"/>
              <a:buAutoNum type="alphaUcPeriod"/>
            </a:pPr>
            <a:r>
              <a:rPr lang="en-US" altLang="zh-CN" dirty="0"/>
              <a:t>T1</a:t>
            </a:r>
            <a:r>
              <a:rPr lang="zh-CN" altLang="en-US" dirty="0"/>
              <a:t>的高度大于</a:t>
            </a:r>
            <a:r>
              <a:rPr lang="en-US" altLang="zh-CN" dirty="0"/>
              <a:t>T2</a:t>
            </a:r>
            <a:r>
              <a:rPr lang="zh-CN" altLang="en-US" dirty="0"/>
              <a:t>的高度</a:t>
            </a:r>
            <a:endParaRPr lang="en-US" altLang="zh-CN" dirty="0"/>
          </a:p>
          <a:p>
            <a:pPr marL="914400" lvl="1" indent="-457200">
              <a:buFont typeface="+mj-lt"/>
              <a:buAutoNum type="alphaUcPeriod"/>
            </a:pPr>
            <a:r>
              <a:rPr lang="zh-CN" altLang="en-US" dirty="0"/>
              <a:t>出现频次不同的字符在</a:t>
            </a:r>
            <a:r>
              <a:rPr lang="en-US" altLang="zh-CN" dirty="0"/>
              <a:t>T1</a:t>
            </a:r>
            <a:r>
              <a:rPr lang="zh-CN" altLang="en-US" dirty="0"/>
              <a:t>中处于不同的层</a:t>
            </a:r>
            <a:endParaRPr lang="en-US" altLang="zh-CN" dirty="0"/>
          </a:p>
          <a:p>
            <a:pPr marL="914400" lvl="1" indent="-457200">
              <a:buFont typeface="+mj-lt"/>
              <a:buAutoNum type="alphaUcPeriod"/>
            </a:pPr>
            <a:r>
              <a:rPr lang="zh-CN" altLang="en-US" dirty="0">
                <a:solidFill>
                  <a:srgbClr val="00B050"/>
                </a:solidFill>
              </a:rPr>
              <a:t>出现频次不同的字符在</a:t>
            </a:r>
            <a:r>
              <a:rPr lang="en-US" altLang="zh-CN" dirty="0">
                <a:solidFill>
                  <a:srgbClr val="00B050"/>
                </a:solidFill>
              </a:rPr>
              <a:t>T2</a:t>
            </a:r>
            <a:r>
              <a:rPr lang="zh-CN" altLang="en-US" dirty="0">
                <a:solidFill>
                  <a:srgbClr val="00B050"/>
                </a:solidFill>
              </a:rPr>
              <a:t>中处于相同的层</a:t>
            </a:r>
            <a:endParaRPr lang="en-US" altLang="zh-CN" dirty="0">
              <a:solidFill>
                <a:srgbClr val="00B050"/>
              </a:solidFill>
            </a:endParaRPr>
          </a:p>
          <a:p>
            <a:pPr marL="914400" lvl="1" indent="-457200">
              <a:buFont typeface="+mj-lt"/>
              <a:buAutoNum type="alphaUcPeriod"/>
            </a:pPr>
            <a:endParaRPr lang="en-US" altLang="zh-CN" dirty="0">
              <a:solidFill>
                <a:srgbClr val="00B050"/>
              </a:solidFill>
            </a:endParaRPr>
          </a:p>
          <a:p>
            <a:pPr marL="514350" indent="-457200"/>
            <a:r>
              <a:rPr lang="zh-CN" altLang="en-US" sz="2400" dirty="0">
                <a:solidFill>
                  <a:srgbClr val="00B050"/>
                </a:solidFill>
              </a:rPr>
              <a:t>哈夫曼树的目标是</a:t>
            </a:r>
            <a:r>
              <a:rPr lang="zh-CN" altLang="en-US" sz="2400" b="1" dirty="0">
                <a:solidFill>
                  <a:srgbClr val="00B050"/>
                </a:solidFill>
              </a:rPr>
              <a:t>最小加权路径长度</a:t>
            </a:r>
            <a:r>
              <a:rPr lang="zh-CN" altLang="en-US" sz="2400" dirty="0">
                <a:solidFill>
                  <a:srgbClr val="00B050"/>
                </a:solidFill>
              </a:rPr>
              <a:t>，不是最小高度；</a:t>
            </a:r>
            <a:endParaRPr lang="en-US" altLang="zh-CN" sz="2400" dirty="0">
              <a:solidFill>
                <a:srgbClr val="00B050"/>
              </a:solidFill>
            </a:endParaRPr>
          </a:p>
          <a:p>
            <a:pPr marL="514350" indent="-457200"/>
            <a:r>
              <a:rPr lang="zh-CN" altLang="en-US" sz="2400" dirty="0">
                <a:solidFill>
                  <a:srgbClr val="00B050"/>
                </a:solidFill>
              </a:rPr>
              <a:t>定长编码：</a:t>
            </a:r>
            <a:r>
              <a:rPr lang="zh-CN" altLang="en-US" sz="2400" b="1" dirty="0">
                <a:solidFill>
                  <a:srgbClr val="00B050"/>
                </a:solidFill>
              </a:rPr>
              <a:t>所有编码长度相同</a:t>
            </a:r>
            <a:r>
              <a:rPr lang="zh-CN" altLang="en-US" sz="2400" dirty="0">
                <a:solidFill>
                  <a:srgbClr val="00B050"/>
                </a:solidFill>
              </a:rPr>
              <a:t>，与字符出现频次无关。</a:t>
            </a:r>
          </a:p>
        </p:txBody>
      </p:sp>
    </p:spTree>
    <p:extLst>
      <p:ext uri="{BB962C8B-B14F-4D97-AF65-F5344CB8AC3E}">
        <p14:creationId xmlns:p14="http://schemas.microsoft.com/office/powerpoint/2010/main" val="2158727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p:txBody>
          <a:bodyPr/>
          <a:lstStyle/>
          <a:p>
            <a:r>
              <a:rPr lang="zh-CN" altLang="en-US" dirty="0"/>
              <a:t>在由</a:t>
            </a:r>
            <a:r>
              <a:rPr lang="en-US" altLang="zh-CN" dirty="0"/>
              <a:t>6</a:t>
            </a:r>
            <a:r>
              <a:rPr lang="zh-CN" altLang="en-US" dirty="0"/>
              <a:t>个字符组成的字符集</a:t>
            </a:r>
            <a:r>
              <a:rPr lang="en-US" altLang="zh-CN" dirty="0"/>
              <a:t>S</a:t>
            </a:r>
            <a:r>
              <a:rPr lang="zh-CN" altLang="en-US" dirty="0"/>
              <a:t>中，各字符出现的频次分别为</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8</a:t>
            </a:r>
            <a:r>
              <a:rPr lang="zh-CN" altLang="en-US" dirty="0"/>
              <a:t>，</a:t>
            </a:r>
            <a:r>
              <a:rPr lang="en-US" altLang="zh-CN" dirty="0"/>
              <a:t>10</a:t>
            </a:r>
            <a:r>
              <a:rPr lang="zh-CN" altLang="en-US" dirty="0"/>
              <a:t>，为</a:t>
            </a:r>
            <a:r>
              <a:rPr lang="en-US" altLang="zh-CN" dirty="0"/>
              <a:t>S</a:t>
            </a:r>
            <a:r>
              <a:rPr lang="zh-CN" altLang="en-US" dirty="0"/>
              <a:t>构造的哈夫曼编码的加权平均长度为（）</a:t>
            </a:r>
            <a:endParaRPr lang="en-US" altLang="zh-CN" dirty="0"/>
          </a:p>
          <a:p>
            <a:pPr marL="914400" lvl="1" indent="-457200">
              <a:buFont typeface="+mj-lt"/>
              <a:buAutoNum type="alphaUcPeriod"/>
            </a:pPr>
            <a:r>
              <a:rPr lang="en-US" altLang="zh-CN" dirty="0"/>
              <a:t>2.4</a:t>
            </a:r>
          </a:p>
          <a:p>
            <a:pPr marL="914400" lvl="1" indent="-457200">
              <a:buFont typeface="+mj-lt"/>
              <a:buAutoNum type="alphaUcPeriod"/>
            </a:pPr>
            <a:r>
              <a:rPr lang="en-US" altLang="zh-CN" dirty="0">
                <a:solidFill>
                  <a:srgbClr val="00B050"/>
                </a:solidFill>
              </a:rPr>
              <a:t>2.5</a:t>
            </a:r>
          </a:p>
          <a:p>
            <a:pPr marL="914400" lvl="1" indent="-457200">
              <a:buFont typeface="+mj-lt"/>
              <a:buAutoNum type="alphaUcPeriod"/>
            </a:pPr>
            <a:r>
              <a:rPr lang="en-US" altLang="zh-CN" dirty="0"/>
              <a:t>2.67</a:t>
            </a:r>
          </a:p>
          <a:p>
            <a:pPr marL="914400" lvl="1" indent="-457200">
              <a:buFont typeface="+mj-lt"/>
              <a:buAutoNum type="alphaUcPeriod"/>
            </a:pPr>
            <a:r>
              <a:rPr lang="en-US" altLang="zh-CN" dirty="0"/>
              <a:t>2.75</a:t>
            </a:r>
          </a:p>
          <a:p>
            <a:pPr marL="914400" lvl="1" indent="-457200">
              <a:buFont typeface="+mj-lt"/>
              <a:buAutoNum type="alphaUcPeriod"/>
            </a:pPr>
            <a:endParaRPr lang="en-US" altLang="zh-CN" dirty="0"/>
          </a:p>
          <a:p>
            <a:pPr marL="514350" indent="-457200"/>
            <a:r>
              <a:rPr lang="en-US" altLang="zh-CN" dirty="0">
                <a:solidFill>
                  <a:srgbClr val="00B050"/>
                </a:solidFill>
              </a:rPr>
              <a:t>(3+4+5+6)*3+(8+10)*2 / (3+4+5+6+8+10) =2.5</a:t>
            </a:r>
            <a:endParaRPr lang="zh-CN" altLang="en-US" dirty="0">
              <a:solidFill>
                <a:srgbClr val="00B050"/>
              </a:solidFill>
            </a:endParaRPr>
          </a:p>
        </p:txBody>
      </p:sp>
    </p:spTree>
    <p:extLst>
      <p:ext uri="{BB962C8B-B14F-4D97-AF65-F5344CB8AC3E}">
        <p14:creationId xmlns:p14="http://schemas.microsoft.com/office/powerpoint/2010/main" val="240801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对</a:t>
                </a:r>
                <a:r>
                  <a:rPr lang="en-US" altLang="zh-CN" dirty="0"/>
                  <a:t>n</a:t>
                </a:r>
                <a:r>
                  <a:rPr lang="zh-CN" altLang="en-US" dirty="0"/>
                  <a:t>个互不相同的符号进行哈夫曼编码。若生产的哈夫曼树共有</a:t>
                </a:r>
                <a:r>
                  <a:rPr lang="en-US" altLang="zh-CN" dirty="0"/>
                  <a:t>115</a:t>
                </a:r>
                <a:r>
                  <a:rPr lang="zh-CN" altLang="en-US" dirty="0"/>
                  <a:t>个结点，则</a:t>
                </a:r>
                <a:r>
                  <a:rPr lang="en-US" altLang="zh-CN" dirty="0"/>
                  <a:t>n</a:t>
                </a:r>
                <a:r>
                  <a:rPr lang="zh-CN" altLang="en-US" dirty="0"/>
                  <a:t>的值是（）。</a:t>
                </a:r>
                <a:endParaRPr lang="en-US" altLang="zh-CN" dirty="0"/>
              </a:p>
              <a:p>
                <a:pPr marL="914400" lvl="1" indent="-457200">
                  <a:buFont typeface="+mj-lt"/>
                  <a:buAutoNum type="alphaUcPeriod"/>
                </a:pPr>
                <a:r>
                  <a:rPr lang="en-US" altLang="zh-CN" dirty="0"/>
                  <a:t>56</a:t>
                </a:r>
              </a:p>
              <a:p>
                <a:pPr marL="914400" lvl="1" indent="-457200">
                  <a:buFont typeface="+mj-lt"/>
                  <a:buAutoNum type="alphaUcPeriod"/>
                </a:pPr>
                <a:r>
                  <a:rPr lang="en-US" altLang="zh-CN" dirty="0"/>
                  <a:t>57</a:t>
                </a:r>
              </a:p>
              <a:p>
                <a:pPr marL="914400" lvl="1" indent="-457200">
                  <a:buFont typeface="+mj-lt"/>
                  <a:buAutoNum type="alphaUcPeriod"/>
                </a:pPr>
                <a:r>
                  <a:rPr lang="en-US" altLang="zh-CN" dirty="0">
                    <a:solidFill>
                      <a:srgbClr val="00B050"/>
                    </a:solidFill>
                  </a:rPr>
                  <a:t>58</a:t>
                </a:r>
              </a:p>
              <a:p>
                <a:pPr marL="914400" lvl="1" indent="-457200">
                  <a:buFont typeface="+mj-lt"/>
                  <a:buAutoNum type="alphaUcPeriod"/>
                </a:pPr>
                <a:r>
                  <a:rPr lang="en-US" altLang="zh-CN" dirty="0"/>
                  <a:t>60</a:t>
                </a:r>
              </a:p>
              <a:p>
                <a:pPr marL="914400" lvl="1" indent="-457200">
                  <a:buFont typeface="+mj-lt"/>
                  <a:buAutoNum type="alphaUcPeriod"/>
                </a:pPr>
                <a:endParaRPr lang="en-US" altLang="zh-CN" dirty="0"/>
              </a:p>
              <a:p>
                <a:pPr marL="514350" indent="-457200"/>
                <a:r>
                  <a:rPr lang="en-US" altLang="zh-CN" dirty="0">
                    <a:solidFill>
                      <a:srgbClr val="00B050"/>
                    </a:solidFill>
                  </a:rPr>
                  <a:t>n</a:t>
                </a:r>
                <a:r>
                  <a:rPr lang="zh-CN" altLang="en-US" dirty="0">
                    <a:solidFill>
                      <a:srgbClr val="00B050"/>
                    </a:solidFill>
                  </a:rPr>
                  <a:t>个符号构成哈夫曼树的过程中，共新建</a:t>
                </a:r>
                <a:r>
                  <a:rPr lang="en-US" altLang="zh-CN" dirty="0">
                    <a:solidFill>
                      <a:srgbClr val="00B050"/>
                    </a:solidFill>
                  </a:rPr>
                  <a:t>n-1</a:t>
                </a:r>
                <a:r>
                  <a:rPr lang="zh-CN" altLang="en-US" dirty="0">
                    <a:solidFill>
                      <a:srgbClr val="00B050"/>
                    </a:solidFill>
                  </a:rPr>
                  <a:t>个结点（双分支结点），因此哈夫曼树结点总数为</a:t>
                </a:r>
                <a:r>
                  <a:rPr lang="en-US" altLang="zh-CN" dirty="0">
                    <a:solidFill>
                      <a:srgbClr val="00B050"/>
                    </a:solidFill>
                  </a:rPr>
                  <a:t>2n-1=115</a:t>
                </a:r>
                <a:r>
                  <a:rPr lang="zh-CN" altLang="en-US" dirty="0">
                    <a:solidFill>
                      <a:srgbClr val="00B050"/>
                    </a:solidFill>
                  </a:rPr>
                  <a:t>，</a:t>
                </a:r>
                <a:r>
                  <a:rPr lang="en-US" altLang="zh-CN" dirty="0">
                    <a:solidFill>
                      <a:srgbClr val="00B050"/>
                    </a:solidFill>
                  </a:rPr>
                  <a:t>n</a:t>
                </a:r>
                <a:r>
                  <a:rPr lang="zh-CN" altLang="en-US" dirty="0">
                    <a:solidFill>
                      <a:srgbClr val="00B050"/>
                    </a:solidFill>
                  </a:rPr>
                  <a:t>为</a:t>
                </a:r>
                <a:r>
                  <a:rPr lang="en-US" altLang="zh-CN" dirty="0">
                    <a:solidFill>
                      <a:srgbClr val="00B050"/>
                    </a:solidFill>
                  </a:rPr>
                  <a:t>58</a:t>
                </a:r>
                <a:r>
                  <a:rPr lang="zh-CN" altLang="en-US" dirty="0">
                    <a:solidFill>
                      <a:srgbClr val="00B050"/>
                    </a:solidFill>
                  </a:rPr>
                  <a:t>。</a:t>
                </a:r>
                <a:endParaRPr lang="en-US" altLang="zh-CN" dirty="0">
                  <a:solidFill>
                    <a:srgbClr val="00B050"/>
                  </a:solidFill>
                </a:endParaRPr>
              </a:p>
              <a:p>
                <a:pPr marL="514350" indent="-457200"/>
                <a:r>
                  <a:rPr lang="zh-CN" altLang="en-US" dirty="0">
                    <a:solidFill>
                      <a:srgbClr val="00B050"/>
                    </a:solidFill>
                  </a:rPr>
                  <a:t>或利用二叉树的性质：</a:t>
                </a:r>
                <a14:m>
                  <m:oMath xmlns:m="http://schemas.openxmlformats.org/officeDocument/2006/math">
                    <m:r>
                      <a:rPr lang="en-US" altLang="zh-CN" b="1" i="1" dirty="0">
                        <a:solidFill>
                          <a:srgbClr val="00B050"/>
                        </a:solidFill>
                        <a:latin typeface="Cambria Math" panose="02040503050406030204" pitchFamily="18" charset="0"/>
                      </a:rPr>
                      <m:t>𝒏</m:t>
                    </m:r>
                    <m:r>
                      <a:rPr lang="en-US" altLang="zh-CN" b="1" i="1" baseline="-25000" dirty="0">
                        <a:solidFill>
                          <a:srgbClr val="00B050"/>
                        </a:solidFill>
                        <a:latin typeface="Cambria Math" panose="02040503050406030204" pitchFamily="18" charset="0"/>
                      </a:rPr>
                      <m:t>𝟎</m:t>
                    </m:r>
                    <m:r>
                      <a:rPr lang="zh-CN" altLang="en-US" b="1" i="1" dirty="0">
                        <a:solidFill>
                          <a:srgbClr val="00B050"/>
                        </a:solidFill>
                        <a:latin typeface="Cambria Math" panose="02040503050406030204" pitchFamily="18" charset="0"/>
                      </a:rPr>
                      <m:t>＝</m:t>
                    </m:r>
                    <m:r>
                      <a:rPr lang="en-US" altLang="zh-CN" b="1" i="1" dirty="0">
                        <a:solidFill>
                          <a:srgbClr val="00B050"/>
                        </a:solidFill>
                        <a:latin typeface="Cambria Math" panose="02040503050406030204" pitchFamily="18" charset="0"/>
                      </a:rPr>
                      <m:t>𝒏</m:t>
                    </m:r>
                    <m:r>
                      <a:rPr lang="en-US" altLang="zh-CN" b="1" i="1" baseline="-25000" dirty="0">
                        <a:solidFill>
                          <a:srgbClr val="00B050"/>
                        </a:solidFill>
                        <a:latin typeface="Cambria Math" panose="02040503050406030204" pitchFamily="18" charset="0"/>
                      </a:rPr>
                      <m:t>𝟐</m:t>
                    </m:r>
                    <m:r>
                      <a:rPr lang="zh-CN" altLang="en-US" b="1" i="1" dirty="0">
                        <a:solidFill>
                          <a:srgbClr val="00B050"/>
                        </a:solidFill>
                        <a:latin typeface="Cambria Math" panose="02040503050406030204" pitchFamily="18" charset="0"/>
                      </a:rPr>
                      <m:t>＋</m:t>
                    </m:r>
                    <m:r>
                      <a:rPr lang="en-US" altLang="zh-CN" b="1" i="1" dirty="0">
                        <a:solidFill>
                          <a:srgbClr val="00B050"/>
                        </a:solidFill>
                        <a:latin typeface="Cambria Math" panose="02040503050406030204" pitchFamily="18" charset="0"/>
                      </a:rPr>
                      <m:t>𝟏</m:t>
                    </m:r>
                  </m:oMath>
                </a14:m>
                <a:endParaRPr lang="en-US" altLang="zh-CN" dirty="0">
                  <a:solidFill>
                    <a:srgbClr val="00B05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r="-588" b="-152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1478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p:txBody>
          <a:bodyPr/>
          <a:lstStyle/>
          <a:p>
            <a:r>
              <a:rPr lang="en-US" altLang="zh-CN" dirty="0"/>
              <a:t>5</a:t>
            </a:r>
            <a:r>
              <a:rPr lang="zh-CN" altLang="en-US" dirty="0"/>
              <a:t>个字符有如下</a:t>
            </a:r>
            <a:r>
              <a:rPr lang="en-US" altLang="zh-CN" dirty="0"/>
              <a:t>4</a:t>
            </a:r>
            <a:r>
              <a:rPr lang="zh-CN" altLang="en-US" dirty="0"/>
              <a:t>种编码方案，不是前缀编码的是（）。</a:t>
            </a:r>
            <a:endParaRPr lang="en-US" altLang="zh-CN" dirty="0"/>
          </a:p>
          <a:p>
            <a:pPr marL="914400" lvl="1" indent="-457200">
              <a:buFont typeface="+mj-lt"/>
              <a:buAutoNum type="alphaUcPeriod"/>
            </a:pPr>
            <a:r>
              <a:rPr lang="en-US" altLang="zh-CN" dirty="0"/>
              <a:t>01, 0000, 0001, 001, 1</a:t>
            </a:r>
          </a:p>
          <a:p>
            <a:pPr marL="914400" lvl="1" indent="-457200">
              <a:buFont typeface="+mj-lt"/>
              <a:buAutoNum type="alphaUcPeriod"/>
            </a:pPr>
            <a:r>
              <a:rPr lang="en-US" altLang="zh-CN" dirty="0"/>
              <a:t>011, 000, 001, 010, 1</a:t>
            </a:r>
          </a:p>
          <a:p>
            <a:pPr marL="914400" lvl="1" indent="-457200">
              <a:buFont typeface="+mj-lt"/>
              <a:buAutoNum type="alphaUcPeriod"/>
            </a:pPr>
            <a:r>
              <a:rPr lang="en-US" altLang="zh-CN" dirty="0"/>
              <a:t>000, 001, 010, 011, 100</a:t>
            </a:r>
          </a:p>
          <a:p>
            <a:pPr marL="914400" lvl="1" indent="-457200">
              <a:buFont typeface="+mj-lt"/>
              <a:buAutoNum type="alphaUcPeriod"/>
            </a:pPr>
            <a:r>
              <a:rPr lang="en-US" altLang="zh-CN" dirty="0">
                <a:solidFill>
                  <a:srgbClr val="00B050"/>
                </a:solidFill>
              </a:rPr>
              <a:t>0, 100, 110, 1110, 1100</a:t>
            </a:r>
            <a:endParaRPr lang="zh-CN" altLang="en-US" dirty="0">
              <a:solidFill>
                <a:srgbClr val="00B050"/>
              </a:solidFill>
            </a:endParaRPr>
          </a:p>
        </p:txBody>
      </p:sp>
    </p:spTree>
    <p:extLst>
      <p:ext uri="{BB962C8B-B14F-4D97-AF65-F5344CB8AC3E}">
        <p14:creationId xmlns:p14="http://schemas.microsoft.com/office/powerpoint/2010/main" val="1803055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真题复习</a:t>
            </a: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921933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sz="half" idx="1"/>
          </p:nvPr>
        </p:nvSpPr>
        <p:spPr/>
        <p:txBody>
          <a:bodyPr/>
          <a:lstStyle/>
          <a:p>
            <a:r>
              <a:rPr lang="zh-CN" altLang="en-US" dirty="0"/>
              <a:t>下列选项给出的是从根分别到达两个叶子结点路径上的权值序列，属于同一棵哈夫曼树的是（）。</a:t>
            </a:r>
            <a:endParaRPr lang="en-US" altLang="zh-CN" dirty="0"/>
          </a:p>
          <a:p>
            <a:pPr marL="914400" lvl="1" indent="-457200">
              <a:buFont typeface="+mj-lt"/>
              <a:buAutoNum type="alphaUcPeriod"/>
            </a:pPr>
            <a:r>
              <a:rPr lang="en-US" altLang="zh-CN" dirty="0"/>
              <a:t>24</a:t>
            </a:r>
            <a:r>
              <a:rPr lang="zh-CN" altLang="en-US" dirty="0"/>
              <a:t>、</a:t>
            </a:r>
            <a:r>
              <a:rPr lang="en-US" altLang="zh-CN" dirty="0"/>
              <a:t>10</a:t>
            </a:r>
            <a:r>
              <a:rPr lang="zh-CN" altLang="en-US" dirty="0"/>
              <a:t>、</a:t>
            </a:r>
            <a:r>
              <a:rPr lang="en-US" altLang="zh-CN" dirty="0"/>
              <a:t>5</a:t>
            </a:r>
            <a:r>
              <a:rPr lang="zh-CN" altLang="en-US" dirty="0"/>
              <a:t>和</a:t>
            </a:r>
            <a:r>
              <a:rPr lang="en-US" altLang="zh-CN" dirty="0"/>
              <a:t>24</a:t>
            </a:r>
            <a:r>
              <a:rPr lang="zh-CN" altLang="en-US" dirty="0"/>
              <a:t>、</a:t>
            </a:r>
            <a:r>
              <a:rPr lang="en-US" altLang="zh-CN" dirty="0"/>
              <a:t>10</a:t>
            </a:r>
            <a:r>
              <a:rPr lang="zh-CN" altLang="en-US" dirty="0"/>
              <a:t>、</a:t>
            </a:r>
            <a:r>
              <a:rPr lang="en-US" altLang="zh-CN" dirty="0"/>
              <a:t>7</a:t>
            </a:r>
          </a:p>
          <a:p>
            <a:pPr marL="914400" lvl="1" indent="-457200">
              <a:buFont typeface="+mj-lt"/>
              <a:buAutoNum type="alphaUcPeriod"/>
            </a:pPr>
            <a:r>
              <a:rPr lang="en-US" altLang="zh-CN" dirty="0"/>
              <a:t>24</a:t>
            </a:r>
            <a:r>
              <a:rPr lang="zh-CN" altLang="en-US" dirty="0"/>
              <a:t>、</a:t>
            </a:r>
            <a:r>
              <a:rPr lang="en-US" altLang="zh-CN" dirty="0"/>
              <a:t>10</a:t>
            </a:r>
            <a:r>
              <a:rPr lang="zh-CN" altLang="en-US" dirty="0"/>
              <a:t>、</a:t>
            </a:r>
            <a:r>
              <a:rPr lang="en-US" altLang="zh-CN" dirty="0"/>
              <a:t>5</a:t>
            </a:r>
            <a:r>
              <a:rPr lang="zh-CN" altLang="en-US" dirty="0"/>
              <a:t>和</a:t>
            </a:r>
            <a:r>
              <a:rPr lang="en-US" altLang="zh-CN" dirty="0"/>
              <a:t>24</a:t>
            </a:r>
            <a:r>
              <a:rPr lang="zh-CN" altLang="en-US" dirty="0"/>
              <a:t>、</a:t>
            </a:r>
            <a:r>
              <a:rPr lang="en-US" altLang="zh-CN" dirty="0"/>
              <a:t>12</a:t>
            </a:r>
            <a:r>
              <a:rPr lang="zh-CN" altLang="en-US" dirty="0"/>
              <a:t>、</a:t>
            </a:r>
            <a:r>
              <a:rPr lang="en-US" altLang="zh-CN" dirty="0"/>
              <a:t>7</a:t>
            </a:r>
          </a:p>
          <a:p>
            <a:pPr marL="914400" lvl="1" indent="-457200">
              <a:buFont typeface="+mj-lt"/>
              <a:buAutoNum type="alphaUcPeriod"/>
            </a:pPr>
            <a:r>
              <a:rPr lang="en-US" altLang="zh-CN" dirty="0"/>
              <a:t>24</a:t>
            </a:r>
            <a:r>
              <a:rPr lang="zh-CN" altLang="en-US" dirty="0"/>
              <a:t>、</a:t>
            </a:r>
            <a:r>
              <a:rPr lang="en-US" altLang="zh-CN" dirty="0"/>
              <a:t>10</a:t>
            </a:r>
            <a:r>
              <a:rPr lang="zh-CN" altLang="en-US" dirty="0"/>
              <a:t>、</a:t>
            </a:r>
            <a:r>
              <a:rPr lang="en-US" altLang="zh-CN" dirty="0"/>
              <a:t>10</a:t>
            </a:r>
            <a:r>
              <a:rPr lang="zh-CN" altLang="en-US" dirty="0"/>
              <a:t>和</a:t>
            </a:r>
            <a:r>
              <a:rPr lang="en-US" altLang="zh-CN" dirty="0"/>
              <a:t>24</a:t>
            </a:r>
            <a:r>
              <a:rPr lang="zh-CN" altLang="en-US" dirty="0"/>
              <a:t>、</a:t>
            </a:r>
            <a:r>
              <a:rPr lang="en-US" altLang="zh-CN" dirty="0"/>
              <a:t>14</a:t>
            </a:r>
            <a:r>
              <a:rPr lang="zh-CN" altLang="en-US" dirty="0"/>
              <a:t>、</a:t>
            </a:r>
            <a:r>
              <a:rPr lang="en-US" altLang="zh-CN" dirty="0"/>
              <a:t>11</a:t>
            </a:r>
          </a:p>
          <a:p>
            <a:pPr marL="914400" lvl="1" indent="-457200">
              <a:buFont typeface="+mj-lt"/>
              <a:buAutoNum type="alphaUcPeriod"/>
            </a:pPr>
            <a:r>
              <a:rPr lang="en-US" altLang="zh-CN" dirty="0">
                <a:solidFill>
                  <a:srgbClr val="00B050"/>
                </a:solidFill>
              </a:rPr>
              <a:t>24</a:t>
            </a:r>
            <a:r>
              <a:rPr lang="zh-CN" altLang="en-US" dirty="0">
                <a:solidFill>
                  <a:srgbClr val="00B050"/>
                </a:solidFill>
              </a:rPr>
              <a:t>、</a:t>
            </a:r>
            <a:r>
              <a:rPr lang="en-US" altLang="zh-CN" dirty="0">
                <a:solidFill>
                  <a:srgbClr val="00B050"/>
                </a:solidFill>
              </a:rPr>
              <a:t>10</a:t>
            </a:r>
            <a:r>
              <a:rPr lang="zh-CN" altLang="en-US" dirty="0">
                <a:solidFill>
                  <a:srgbClr val="00B050"/>
                </a:solidFill>
              </a:rPr>
              <a:t>、</a:t>
            </a:r>
            <a:r>
              <a:rPr lang="en-US" altLang="zh-CN" dirty="0">
                <a:solidFill>
                  <a:srgbClr val="00B050"/>
                </a:solidFill>
              </a:rPr>
              <a:t>5</a:t>
            </a:r>
            <a:r>
              <a:rPr lang="zh-CN" altLang="en-US" dirty="0">
                <a:solidFill>
                  <a:srgbClr val="00B050"/>
                </a:solidFill>
              </a:rPr>
              <a:t>和</a:t>
            </a:r>
            <a:r>
              <a:rPr lang="en-US" altLang="zh-CN" dirty="0">
                <a:solidFill>
                  <a:srgbClr val="00B050"/>
                </a:solidFill>
              </a:rPr>
              <a:t>24</a:t>
            </a:r>
            <a:r>
              <a:rPr lang="zh-CN" altLang="en-US" dirty="0">
                <a:solidFill>
                  <a:srgbClr val="00B050"/>
                </a:solidFill>
              </a:rPr>
              <a:t>、</a:t>
            </a:r>
            <a:r>
              <a:rPr lang="en-US" altLang="zh-CN" dirty="0">
                <a:solidFill>
                  <a:srgbClr val="00B050"/>
                </a:solidFill>
              </a:rPr>
              <a:t>14</a:t>
            </a:r>
            <a:r>
              <a:rPr lang="zh-CN" altLang="en-US" dirty="0">
                <a:solidFill>
                  <a:srgbClr val="00B050"/>
                </a:solidFill>
              </a:rPr>
              <a:t>、</a:t>
            </a:r>
            <a:r>
              <a:rPr lang="en-US" altLang="zh-CN" dirty="0">
                <a:solidFill>
                  <a:srgbClr val="00B050"/>
                </a:solidFill>
              </a:rPr>
              <a:t>6</a:t>
            </a:r>
          </a:p>
          <a:p>
            <a:pPr marL="914400" lvl="1" indent="-457200">
              <a:buFont typeface="+mj-lt"/>
              <a:buAutoNum type="alphaUcPeriod"/>
            </a:pPr>
            <a:endParaRPr lang="zh-CN" altLang="en-US" dirty="0">
              <a:solidFill>
                <a:srgbClr val="00B050"/>
              </a:solidFill>
            </a:endParaRPr>
          </a:p>
        </p:txBody>
      </p:sp>
      <p:sp>
        <p:nvSpPr>
          <p:cNvPr id="4" name="内容占位符 3">
            <a:extLst>
              <a:ext uri="{FF2B5EF4-FFF2-40B4-BE49-F238E27FC236}">
                <a16:creationId xmlns:a16="http://schemas.microsoft.com/office/drawing/2014/main" id="{AFCF8356-F4B4-4970-8B07-C17948D808C2}"/>
              </a:ext>
            </a:extLst>
          </p:cNvPr>
          <p:cNvSpPr>
            <a:spLocks noGrp="1"/>
          </p:cNvSpPr>
          <p:nvPr>
            <p:ph sz="half" idx="2"/>
          </p:nvPr>
        </p:nvSpPr>
        <p:spPr/>
        <p:txBody>
          <a:bodyPr/>
          <a:lstStyle/>
          <a:p>
            <a:pPr marL="0" indent="0">
              <a:buNone/>
            </a:pPr>
            <a:r>
              <a:rPr lang="en-US" altLang="zh-CN" dirty="0">
                <a:solidFill>
                  <a:srgbClr val="00B050"/>
                </a:solidFill>
              </a:rPr>
              <a:t>      24</a:t>
            </a:r>
          </a:p>
          <a:p>
            <a:pPr marL="0" indent="0">
              <a:buNone/>
            </a:pPr>
            <a:r>
              <a:rPr lang="en-US" altLang="zh-CN" dirty="0">
                <a:solidFill>
                  <a:srgbClr val="00B050"/>
                </a:solidFill>
              </a:rPr>
              <a:t>    /     \</a:t>
            </a:r>
          </a:p>
          <a:p>
            <a:pPr marL="0" indent="0">
              <a:buNone/>
            </a:pPr>
            <a:r>
              <a:rPr lang="en-US" altLang="zh-CN" dirty="0">
                <a:solidFill>
                  <a:srgbClr val="00B050"/>
                </a:solidFill>
              </a:rPr>
              <a:t> 10      14</a:t>
            </a:r>
          </a:p>
          <a:p>
            <a:pPr marL="0" indent="0">
              <a:buNone/>
            </a:pPr>
            <a:r>
              <a:rPr lang="en-US" altLang="zh-CN" dirty="0">
                <a:solidFill>
                  <a:srgbClr val="00B050"/>
                </a:solidFill>
              </a:rPr>
              <a:t> / \      / \</a:t>
            </a:r>
          </a:p>
          <a:p>
            <a:pPr marL="0" indent="0">
              <a:buNone/>
            </a:pPr>
            <a:r>
              <a:rPr lang="en-US" altLang="zh-CN" dirty="0">
                <a:solidFill>
                  <a:srgbClr val="00B050"/>
                </a:solidFill>
              </a:rPr>
              <a:t>5  5</a:t>
            </a:r>
            <a:r>
              <a:rPr lang="zh-CN" altLang="en-US" dirty="0">
                <a:solidFill>
                  <a:srgbClr val="00B050"/>
                </a:solidFill>
              </a:rPr>
              <a:t>    </a:t>
            </a:r>
            <a:r>
              <a:rPr lang="en-US" altLang="zh-CN" dirty="0">
                <a:solidFill>
                  <a:srgbClr val="00B050"/>
                </a:solidFill>
              </a:rPr>
              <a:t>6</a:t>
            </a:r>
            <a:r>
              <a:rPr lang="zh-CN" altLang="en-US" dirty="0">
                <a:solidFill>
                  <a:srgbClr val="00B050"/>
                </a:solidFill>
              </a:rPr>
              <a:t>  </a:t>
            </a:r>
            <a:r>
              <a:rPr lang="en-US" altLang="zh-CN" dirty="0">
                <a:solidFill>
                  <a:srgbClr val="00B050"/>
                </a:solidFill>
              </a:rPr>
              <a:t>8</a:t>
            </a:r>
          </a:p>
          <a:p>
            <a:pPr marL="514350" indent="-514350">
              <a:buAutoNum type="arabicPlain" startAt="5"/>
            </a:pPr>
            <a:endParaRPr lang="en-US" altLang="zh-CN" dirty="0">
              <a:solidFill>
                <a:srgbClr val="00B050"/>
              </a:solidFill>
            </a:endParaRPr>
          </a:p>
          <a:p>
            <a:pPr marL="0" indent="0">
              <a:buNone/>
            </a:pPr>
            <a:r>
              <a:rPr lang="zh-CN" altLang="en-US" dirty="0">
                <a:solidFill>
                  <a:srgbClr val="00B050"/>
                </a:solidFill>
              </a:rPr>
              <a:t>符合每次合并最小的两个的。</a:t>
            </a:r>
            <a:endParaRPr lang="en-US" altLang="zh-CN" dirty="0">
              <a:solidFill>
                <a:srgbClr val="00B050"/>
              </a:solidFill>
            </a:endParaRPr>
          </a:p>
        </p:txBody>
      </p:sp>
    </p:spTree>
    <p:extLst>
      <p:ext uri="{BB962C8B-B14F-4D97-AF65-F5344CB8AC3E}">
        <p14:creationId xmlns:p14="http://schemas.microsoft.com/office/powerpoint/2010/main" val="3122712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p>
        </p:txBody>
      </p:sp>
      <p:sp>
        <p:nvSpPr>
          <p:cNvPr id="3" name="内容占位符 2"/>
          <p:cNvSpPr>
            <a:spLocks noGrp="1"/>
          </p:cNvSpPr>
          <p:nvPr>
            <p:ph idx="1"/>
          </p:nvPr>
        </p:nvSpPr>
        <p:spPr/>
        <p:txBody>
          <a:bodyPr/>
          <a:lstStyle/>
          <a:p>
            <a:r>
              <a:rPr lang="zh-CN" altLang="en-US" dirty="0"/>
              <a:t>已知字符集｛</a:t>
            </a:r>
            <a:r>
              <a:rPr lang="en-US" altLang="zh-CN" dirty="0"/>
              <a:t>a, b, c, d, e, f, g, h</a:t>
            </a:r>
            <a:r>
              <a:rPr lang="zh-CN" altLang="en-US" dirty="0"/>
              <a:t>｝，若各字符的哈夫曼编码依次是</a:t>
            </a:r>
            <a:r>
              <a:rPr lang="en-US" altLang="zh-CN" dirty="0"/>
              <a:t>0100</a:t>
            </a:r>
            <a:r>
              <a:rPr lang="zh-CN" altLang="en-US" dirty="0"/>
              <a:t>，</a:t>
            </a:r>
            <a:r>
              <a:rPr lang="en-US" altLang="zh-CN" dirty="0"/>
              <a:t>10</a:t>
            </a:r>
            <a:r>
              <a:rPr lang="zh-CN" altLang="en-US" dirty="0"/>
              <a:t>，</a:t>
            </a:r>
            <a:r>
              <a:rPr lang="en-US" altLang="zh-CN" dirty="0"/>
              <a:t>0000</a:t>
            </a:r>
            <a:r>
              <a:rPr lang="zh-CN" altLang="en-US" dirty="0"/>
              <a:t>，</a:t>
            </a:r>
            <a:r>
              <a:rPr lang="en-US" altLang="zh-CN" dirty="0"/>
              <a:t>0101</a:t>
            </a:r>
            <a:r>
              <a:rPr lang="zh-CN" altLang="en-US" dirty="0"/>
              <a:t>，</a:t>
            </a:r>
            <a:r>
              <a:rPr lang="en-US" altLang="zh-CN" dirty="0"/>
              <a:t>001</a:t>
            </a:r>
            <a:r>
              <a:rPr lang="zh-CN" altLang="en-US" dirty="0"/>
              <a:t>，</a:t>
            </a:r>
            <a:r>
              <a:rPr lang="en-US" altLang="zh-CN" dirty="0"/>
              <a:t>011</a:t>
            </a:r>
            <a:r>
              <a:rPr lang="zh-CN" altLang="en-US" dirty="0"/>
              <a:t>，</a:t>
            </a:r>
            <a:r>
              <a:rPr lang="en-US" altLang="zh-CN" dirty="0"/>
              <a:t>11</a:t>
            </a:r>
            <a:r>
              <a:rPr lang="zh-CN" altLang="en-US" dirty="0"/>
              <a:t>，</a:t>
            </a:r>
            <a:r>
              <a:rPr lang="en-US" altLang="zh-CN" dirty="0"/>
              <a:t>0001</a:t>
            </a:r>
            <a:r>
              <a:rPr lang="zh-CN" altLang="en-US" dirty="0"/>
              <a:t>，则编码序列</a:t>
            </a:r>
            <a:r>
              <a:rPr lang="en-US" altLang="zh-CN" dirty="0"/>
              <a:t>0100011001001011110101</a:t>
            </a:r>
            <a:r>
              <a:rPr lang="zh-CN" altLang="en-US" dirty="0"/>
              <a:t>的译码结果是（）。</a:t>
            </a:r>
            <a:endParaRPr lang="en-US" altLang="zh-CN" dirty="0"/>
          </a:p>
          <a:p>
            <a:pPr marL="914400" lvl="1" indent="-457200">
              <a:buFont typeface="+mj-lt"/>
              <a:buAutoNum type="alphaUcPeriod"/>
            </a:pPr>
            <a:r>
              <a:rPr lang="en-US" altLang="zh-CN" dirty="0"/>
              <a:t>a c g a b f h</a:t>
            </a:r>
          </a:p>
          <a:p>
            <a:pPr marL="914400" lvl="1" indent="-457200">
              <a:buFont typeface="+mj-lt"/>
              <a:buAutoNum type="alphaUcPeriod"/>
            </a:pPr>
            <a:r>
              <a:rPr lang="en-US" altLang="zh-CN" dirty="0"/>
              <a:t>a d b a g b </a:t>
            </a:r>
            <a:r>
              <a:rPr lang="en-US" altLang="zh-CN" dirty="0" err="1"/>
              <a:t>b</a:t>
            </a:r>
            <a:endParaRPr lang="en-US" altLang="zh-CN" dirty="0"/>
          </a:p>
          <a:p>
            <a:pPr marL="914400" lvl="1" indent="-457200">
              <a:buFont typeface="+mj-lt"/>
              <a:buAutoNum type="alphaUcPeriod"/>
            </a:pPr>
            <a:r>
              <a:rPr lang="en-US" altLang="zh-CN" dirty="0"/>
              <a:t>a f b e a g d</a:t>
            </a:r>
          </a:p>
          <a:p>
            <a:pPr marL="914400" lvl="1" indent="-457200">
              <a:buFont typeface="+mj-lt"/>
              <a:buAutoNum type="alphaUcPeriod"/>
            </a:pPr>
            <a:r>
              <a:rPr lang="en-US" altLang="zh-CN" dirty="0">
                <a:solidFill>
                  <a:srgbClr val="00B050"/>
                </a:solidFill>
              </a:rPr>
              <a:t>a f e </a:t>
            </a:r>
            <a:r>
              <a:rPr lang="en-US" altLang="zh-CN" dirty="0" err="1">
                <a:solidFill>
                  <a:srgbClr val="00B050"/>
                </a:solidFill>
              </a:rPr>
              <a:t>e</a:t>
            </a:r>
            <a:r>
              <a:rPr lang="en-US" altLang="zh-CN" dirty="0">
                <a:solidFill>
                  <a:srgbClr val="00B050"/>
                </a:solidFill>
              </a:rPr>
              <a:t> f g d</a:t>
            </a:r>
          </a:p>
          <a:p>
            <a:pPr marL="914400" lvl="1" indent="-457200">
              <a:buFont typeface="+mj-lt"/>
              <a:buAutoNum type="alphaUcPeriod"/>
            </a:pPr>
            <a:endParaRPr lang="zh-CN" altLang="en-US" dirty="0"/>
          </a:p>
        </p:txBody>
      </p:sp>
    </p:spTree>
    <p:extLst>
      <p:ext uri="{BB962C8B-B14F-4D97-AF65-F5344CB8AC3E}">
        <p14:creationId xmlns:p14="http://schemas.microsoft.com/office/powerpoint/2010/main" val="3265563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哈夫曼树</a:t>
            </a:r>
            <a:r>
              <a:rPr lang="zh-CN" altLang="en-US" dirty="0">
                <a:solidFill>
                  <a:srgbClr val="00B050"/>
                </a:solidFill>
              </a:rPr>
              <a:t>（</a:t>
            </a:r>
            <a:r>
              <a:rPr lang="en-US" altLang="zh-CN" dirty="0">
                <a:solidFill>
                  <a:srgbClr val="00B050"/>
                </a:solidFill>
              </a:rPr>
              <a:t>2024</a:t>
            </a:r>
            <a:r>
              <a:rPr lang="zh-CN" altLang="en-US" dirty="0">
                <a:solidFill>
                  <a:srgbClr val="00B050"/>
                </a:solidFill>
              </a:rPr>
              <a:t>期末）</a:t>
            </a:r>
          </a:p>
        </p:txBody>
      </p:sp>
      <p:sp>
        <p:nvSpPr>
          <p:cNvPr id="3" name="内容占位符 2"/>
          <p:cNvSpPr>
            <a:spLocks noGrp="1"/>
          </p:cNvSpPr>
          <p:nvPr>
            <p:ph idx="1"/>
          </p:nvPr>
        </p:nvSpPr>
        <p:spPr/>
        <p:txBody>
          <a:bodyPr/>
          <a:lstStyle/>
          <a:p>
            <a:r>
              <a:rPr lang="zh-CN" altLang="en-US" dirty="0"/>
              <a:t>已知字符集｛</a:t>
            </a:r>
            <a:r>
              <a:rPr lang="en-US" altLang="zh-CN" dirty="0"/>
              <a:t>a, b, c, d, e, f</a:t>
            </a:r>
            <a:r>
              <a:rPr lang="zh-CN" altLang="en-US" dirty="0"/>
              <a:t>｝，若各字符出现的次数分别为</a:t>
            </a:r>
            <a:r>
              <a:rPr lang="en-US" altLang="zh-CN" dirty="0"/>
              <a:t>6</a:t>
            </a:r>
            <a:r>
              <a:rPr lang="zh-CN" altLang="en-US" dirty="0"/>
              <a:t>，</a:t>
            </a:r>
            <a:r>
              <a:rPr lang="en-US" altLang="zh-CN" dirty="0"/>
              <a:t>3</a:t>
            </a:r>
            <a:r>
              <a:rPr lang="zh-CN" altLang="en-US" dirty="0"/>
              <a:t>，</a:t>
            </a:r>
            <a:r>
              <a:rPr lang="en-US" altLang="zh-CN" dirty="0"/>
              <a:t>8</a:t>
            </a:r>
            <a:r>
              <a:rPr lang="zh-CN" altLang="en-US" dirty="0"/>
              <a:t>，</a:t>
            </a:r>
            <a:r>
              <a:rPr lang="en-US" altLang="zh-CN" dirty="0"/>
              <a:t>2</a:t>
            </a:r>
            <a:r>
              <a:rPr lang="zh-CN" altLang="en-US" dirty="0"/>
              <a:t>，</a:t>
            </a:r>
            <a:r>
              <a:rPr lang="en-US" altLang="zh-CN" dirty="0"/>
              <a:t>10</a:t>
            </a:r>
            <a:r>
              <a:rPr lang="zh-CN" altLang="en-US" dirty="0"/>
              <a:t>，</a:t>
            </a:r>
            <a:r>
              <a:rPr lang="en-US" altLang="zh-CN" dirty="0"/>
              <a:t>4</a:t>
            </a:r>
            <a:r>
              <a:rPr lang="zh-CN" altLang="en-US" dirty="0"/>
              <a:t>，则对应字符集中各字符的哈夫曼编码可能是（）。</a:t>
            </a:r>
            <a:endParaRPr lang="en-US" altLang="zh-CN" dirty="0"/>
          </a:p>
          <a:p>
            <a:pPr marL="914400" lvl="1" indent="-457200">
              <a:buFont typeface="+mj-lt"/>
              <a:buAutoNum type="alphaUcPeriod"/>
            </a:pPr>
            <a:r>
              <a:rPr lang="en-US" altLang="zh-CN" dirty="0">
                <a:solidFill>
                  <a:srgbClr val="00B050"/>
                </a:solidFill>
              </a:rPr>
              <a:t>00, 1011, 01, 1010, 11, 100</a:t>
            </a:r>
          </a:p>
          <a:p>
            <a:pPr marL="914400" lvl="1" indent="-457200">
              <a:buFont typeface="+mj-lt"/>
              <a:buAutoNum type="alphaUcPeriod"/>
            </a:pPr>
            <a:r>
              <a:rPr lang="en-US" altLang="zh-CN" dirty="0"/>
              <a:t>00, 100, 110, 0000, 0010, 01</a:t>
            </a:r>
          </a:p>
          <a:p>
            <a:pPr marL="914400" lvl="1" indent="-457200">
              <a:buFont typeface="+mj-lt"/>
              <a:buAutoNum type="alphaUcPeriod"/>
            </a:pPr>
            <a:r>
              <a:rPr lang="en-US" altLang="zh-CN" dirty="0"/>
              <a:t>10, 1011, 11, 0011, 00, 010</a:t>
            </a:r>
          </a:p>
          <a:p>
            <a:pPr marL="914400" lvl="1" indent="-457200">
              <a:buFont typeface="+mj-lt"/>
              <a:buAutoNum type="alphaUcPeriod"/>
            </a:pPr>
            <a:r>
              <a:rPr lang="en-US" altLang="zh-CN" dirty="0"/>
              <a:t>0011, 10, 11, 0010, 01 ,000</a:t>
            </a:r>
          </a:p>
          <a:p>
            <a:pPr marL="914400" lvl="1" indent="-457200">
              <a:buFont typeface="+mj-lt"/>
              <a:buAutoNum type="alphaUcPeriod"/>
            </a:pPr>
            <a:endParaRPr lang="en-US" altLang="zh-CN" dirty="0"/>
          </a:p>
          <a:p>
            <a:pPr marL="514350" indent="-457200"/>
            <a:r>
              <a:rPr lang="zh-CN" altLang="en-US" dirty="0">
                <a:solidFill>
                  <a:srgbClr val="00B050"/>
                </a:solidFill>
              </a:rPr>
              <a:t>构造出哈夫曼树，确定编码长度；检查是否是前缀码。</a:t>
            </a:r>
          </a:p>
        </p:txBody>
      </p:sp>
    </p:spTree>
    <p:extLst>
      <p:ext uri="{BB962C8B-B14F-4D97-AF65-F5344CB8AC3E}">
        <p14:creationId xmlns:p14="http://schemas.microsoft.com/office/powerpoint/2010/main" val="4799202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a:t>
            </a:r>
          </a:p>
        </p:txBody>
      </p:sp>
      <p:sp>
        <p:nvSpPr>
          <p:cNvPr id="3" name="内容占位符 2"/>
          <p:cNvSpPr>
            <a:spLocks noGrp="1"/>
          </p:cNvSpPr>
          <p:nvPr>
            <p:ph idx="1"/>
          </p:nvPr>
        </p:nvSpPr>
        <p:spPr/>
        <p:txBody>
          <a:bodyPr/>
          <a:lstStyle/>
          <a:p>
            <a:r>
              <a:rPr lang="zh-CN" altLang="en-US" dirty="0"/>
              <a:t>并查集的结构是一种（）。</a:t>
            </a:r>
            <a:endParaRPr lang="en-US" altLang="zh-CN" dirty="0"/>
          </a:p>
          <a:p>
            <a:pPr marL="914400" lvl="1" indent="-457200">
              <a:buFont typeface="+mj-lt"/>
              <a:buAutoNum type="alphaUcPeriod"/>
            </a:pPr>
            <a:r>
              <a:rPr lang="zh-CN" altLang="en-US" dirty="0"/>
              <a:t>二叉链表存储的二叉树</a:t>
            </a:r>
            <a:endParaRPr lang="en-US" altLang="zh-CN" dirty="0"/>
          </a:p>
          <a:p>
            <a:pPr marL="914400" lvl="1" indent="-457200">
              <a:buFont typeface="+mj-lt"/>
              <a:buAutoNum type="alphaUcPeriod"/>
            </a:pPr>
            <a:r>
              <a:rPr lang="zh-CN" altLang="en-US" dirty="0">
                <a:solidFill>
                  <a:srgbClr val="00B050"/>
                </a:solidFill>
              </a:rPr>
              <a:t>双亲表示法存储的树</a:t>
            </a:r>
            <a:endParaRPr lang="en-US" altLang="zh-CN" dirty="0">
              <a:solidFill>
                <a:srgbClr val="00B050"/>
              </a:solidFill>
            </a:endParaRPr>
          </a:p>
          <a:p>
            <a:pPr marL="914400" lvl="1" indent="-457200">
              <a:buFont typeface="+mj-lt"/>
              <a:buAutoNum type="alphaUcPeriod"/>
            </a:pPr>
            <a:r>
              <a:rPr lang="zh-CN" altLang="en-US" dirty="0"/>
              <a:t>顺序存储的二叉树</a:t>
            </a:r>
            <a:endParaRPr lang="en-US" altLang="zh-CN" dirty="0"/>
          </a:p>
          <a:p>
            <a:pPr marL="914400" lvl="1" indent="-457200">
              <a:buFont typeface="+mj-lt"/>
              <a:buAutoNum type="alphaUcPeriod"/>
            </a:pPr>
            <a:r>
              <a:rPr lang="zh-CN" altLang="en-US" dirty="0"/>
              <a:t>孩子表示法存储的树</a:t>
            </a:r>
          </a:p>
        </p:txBody>
      </p:sp>
    </p:spTree>
    <p:extLst>
      <p:ext uri="{BB962C8B-B14F-4D97-AF65-F5344CB8AC3E}">
        <p14:creationId xmlns:p14="http://schemas.microsoft.com/office/powerpoint/2010/main" val="3270178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a:t>
            </a:r>
          </a:p>
        </p:txBody>
      </p:sp>
      <p:sp>
        <p:nvSpPr>
          <p:cNvPr id="3" name="内容占位符 2"/>
          <p:cNvSpPr>
            <a:spLocks noGrp="1"/>
          </p:cNvSpPr>
          <p:nvPr>
            <p:ph idx="1"/>
          </p:nvPr>
        </p:nvSpPr>
        <p:spPr/>
        <p:txBody>
          <a:bodyPr/>
          <a:lstStyle/>
          <a:p>
            <a:r>
              <a:rPr lang="zh-CN" altLang="en-US" dirty="0"/>
              <a:t>假设初始长度为</a:t>
            </a:r>
            <a:r>
              <a:rPr lang="en-US" altLang="zh-CN" dirty="0"/>
              <a:t>10</a:t>
            </a:r>
            <a:r>
              <a:rPr lang="zh-CN" altLang="en-US" dirty="0"/>
              <a:t>（</a:t>
            </a:r>
            <a:r>
              <a:rPr lang="en-US" altLang="zh-CN" dirty="0"/>
              <a:t>0-9</a:t>
            </a:r>
            <a:r>
              <a:rPr lang="zh-CN" altLang="en-US" dirty="0"/>
              <a:t>）的并查集，按</a:t>
            </a:r>
            <a:r>
              <a:rPr lang="en-US" altLang="zh-CN" dirty="0"/>
              <a:t>1-2</a:t>
            </a:r>
            <a:r>
              <a:rPr lang="zh-CN" altLang="en-US" dirty="0"/>
              <a:t>，</a:t>
            </a:r>
            <a:r>
              <a:rPr lang="en-US" altLang="zh-CN" dirty="0"/>
              <a:t>3-4</a:t>
            </a:r>
            <a:r>
              <a:rPr lang="zh-CN" altLang="en-US" dirty="0"/>
              <a:t>，</a:t>
            </a:r>
            <a:r>
              <a:rPr lang="en-US" altLang="zh-CN" dirty="0"/>
              <a:t>5-6</a:t>
            </a:r>
            <a:r>
              <a:rPr lang="zh-CN" altLang="en-US" dirty="0"/>
              <a:t>，</a:t>
            </a:r>
            <a:r>
              <a:rPr lang="en-US" altLang="zh-CN" dirty="0"/>
              <a:t>7-8</a:t>
            </a:r>
            <a:r>
              <a:rPr lang="zh-CN" altLang="en-US" dirty="0"/>
              <a:t>，</a:t>
            </a:r>
            <a:r>
              <a:rPr lang="en-US" altLang="zh-CN" dirty="0"/>
              <a:t>8-9</a:t>
            </a:r>
            <a:r>
              <a:rPr lang="zh-CN" altLang="en-US" dirty="0"/>
              <a:t>，</a:t>
            </a:r>
            <a:r>
              <a:rPr lang="en-US" altLang="zh-CN" dirty="0"/>
              <a:t>1-8</a:t>
            </a:r>
            <a:r>
              <a:rPr lang="zh-CN" altLang="en-US" dirty="0"/>
              <a:t>，</a:t>
            </a:r>
            <a:r>
              <a:rPr lang="en-US" altLang="zh-CN" dirty="0"/>
              <a:t>0-5</a:t>
            </a:r>
            <a:r>
              <a:rPr lang="zh-CN" altLang="en-US" dirty="0"/>
              <a:t>，</a:t>
            </a:r>
            <a:r>
              <a:rPr lang="en-US" altLang="zh-CN" dirty="0"/>
              <a:t>1-9</a:t>
            </a:r>
            <a:r>
              <a:rPr lang="zh-CN" altLang="en-US" dirty="0"/>
              <a:t>的顺序进行查找和合并，最终并查集共有（）个集合。</a:t>
            </a:r>
            <a:endParaRPr lang="en-US" altLang="zh-CN" dirty="0"/>
          </a:p>
          <a:p>
            <a:pPr marL="914400" lvl="1" indent="-457200">
              <a:buFont typeface="+mj-lt"/>
              <a:buAutoNum type="alphaUcPeriod"/>
            </a:pPr>
            <a:r>
              <a:rPr lang="en-US" altLang="zh-CN" dirty="0"/>
              <a:t>1</a:t>
            </a:r>
          </a:p>
          <a:p>
            <a:pPr marL="914400" lvl="1" indent="-457200">
              <a:buFont typeface="+mj-lt"/>
              <a:buAutoNum type="alphaUcPeriod"/>
            </a:pPr>
            <a:r>
              <a:rPr lang="en-US" altLang="zh-CN" dirty="0"/>
              <a:t>2</a:t>
            </a:r>
          </a:p>
          <a:p>
            <a:pPr marL="914400" lvl="1" indent="-457200">
              <a:buFont typeface="+mj-lt"/>
              <a:buAutoNum type="alphaUcPeriod"/>
            </a:pPr>
            <a:r>
              <a:rPr lang="en-US" altLang="zh-CN" dirty="0">
                <a:solidFill>
                  <a:srgbClr val="00B050"/>
                </a:solidFill>
              </a:rPr>
              <a:t>3</a:t>
            </a:r>
          </a:p>
          <a:p>
            <a:pPr marL="914400" lvl="1" indent="-457200">
              <a:buFont typeface="+mj-lt"/>
              <a:buAutoNum type="alphaUcPeriod"/>
            </a:pPr>
            <a:r>
              <a:rPr lang="en-US" altLang="zh-CN" dirty="0"/>
              <a:t>4</a:t>
            </a:r>
          </a:p>
          <a:p>
            <a:pPr marL="914400" lvl="1" indent="-457200">
              <a:buFont typeface="+mj-lt"/>
              <a:buAutoNum type="alphaUcPeriod"/>
            </a:pPr>
            <a:endParaRPr lang="en-US" altLang="zh-CN" dirty="0"/>
          </a:p>
          <a:p>
            <a:pPr marL="514350" indent="-457200"/>
            <a:r>
              <a:rPr lang="en-US" altLang="zh-CN" dirty="0">
                <a:solidFill>
                  <a:srgbClr val="00B050"/>
                </a:solidFill>
              </a:rPr>
              <a:t>{3, 4}, {0, 5, 6}, {1, 2, 7, 8, 9}</a:t>
            </a:r>
            <a:endParaRPr lang="zh-CN" altLang="en-US" dirty="0">
              <a:solidFill>
                <a:srgbClr val="00B050"/>
              </a:solidFill>
            </a:endParaRPr>
          </a:p>
        </p:txBody>
      </p:sp>
    </p:spTree>
    <p:extLst>
      <p:ext uri="{BB962C8B-B14F-4D97-AF65-F5344CB8AC3E}">
        <p14:creationId xmlns:p14="http://schemas.microsoft.com/office/powerpoint/2010/main" val="16187976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a:t>
            </a:r>
          </a:p>
        </p:txBody>
      </p:sp>
      <p:sp>
        <p:nvSpPr>
          <p:cNvPr id="3" name="内容占位符 2"/>
          <p:cNvSpPr>
            <a:spLocks noGrp="1"/>
          </p:cNvSpPr>
          <p:nvPr>
            <p:ph sz="half" idx="1"/>
          </p:nvPr>
        </p:nvSpPr>
        <p:spPr>
          <a:xfrm>
            <a:off x="1117600" y="1905000"/>
            <a:ext cx="5080000" cy="4114800"/>
          </a:xfrm>
        </p:spPr>
        <p:txBody>
          <a:bodyPr/>
          <a:lstStyle/>
          <a:p>
            <a:r>
              <a:rPr lang="zh-CN" altLang="en-US" dirty="0"/>
              <a:t>下列并查集的说法中，正确的是（）。</a:t>
            </a:r>
            <a:endParaRPr lang="en-US" altLang="zh-CN" dirty="0"/>
          </a:p>
          <a:p>
            <a:pPr marL="914400" lvl="1" indent="-457200">
              <a:buFont typeface="+mj-lt"/>
              <a:buAutoNum type="alphaUcPeriod"/>
            </a:pPr>
            <a:r>
              <a:rPr lang="zh-CN" altLang="en-US" dirty="0"/>
              <a:t>并查集不能检测图中是否存在环路的问题</a:t>
            </a:r>
            <a:endParaRPr lang="en-US" altLang="zh-CN" dirty="0"/>
          </a:p>
          <a:p>
            <a:pPr marL="914400" lvl="1" indent="-457200">
              <a:buFont typeface="+mj-lt"/>
              <a:buAutoNum type="alphaUcPeriod"/>
            </a:pPr>
            <a:r>
              <a:rPr lang="zh-CN" altLang="en-US" dirty="0"/>
              <a:t>通过路径优化后的并查集在最坏情况下的高度仍是</a:t>
            </a:r>
            <a:r>
              <a:rPr lang="en-US" altLang="zh-CN" dirty="0"/>
              <a:t>O(n)</a:t>
            </a:r>
          </a:p>
          <a:p>
            <a:pPr marL="914400" lvl="1" indent="-457200">
              <a:buFont typeface="+mj-lt"/>
              <a:buAutoNum type="alphaUcPeriod"/>
            </a:pPr>
            <a:r>
              <a:rPr lang="en-US" altLang="zh-CN" dirty="0"/>
              <a:t>Find</a:t>
            </a:r>
            <a:r>
              <a:rPr lang="zh-CN" altLang="en-US" dirty="0"/>
              <a:t>操作返回集合中元素个数的相反数，它用来作为某个集合的标志</a:t>
            </a:r>
            <a:endParaRPr lang="en-US" altLang="zh-CN" dirty="0"/>
          </a:p>
          <a:p>
            <a:pPr marL="914400" lvl="1" indent="-457200">
              <a:buFont typeface="+mj-lt"/>
              <a:buAutoNum type="alphaUcPeriod"/>
            </a:pPr>
            <a:r>
              <a:rPr lang="zh-CN" altLang="en-US" dirty="0">
                <a:solidFill>
                  <a:srgbClr val="00B050"/>
                </a:solidFill>
              </a:rPr>
              <a:t>并查集基于树的双亲表示法</a:t>
            </a:r>
            <a:endParaRPr lang="en-US" altLang="zh-CN" dirty="0">
              <a:solidFill>
                <a:srgbClr val="00B050"/>
              </a:solidFill>
            </a:endParaRPr>
          </a:p>
        </p:txBody>
      </p:sp>
      <p:pic>
        <p:nvPicPr>
          <p:cNvPr id="7" name="内容占位符 6">
            <a:extLst>
              <a:ext uri="{FF2B5EF4-FFF2-40B4-BE49-F238E27FC236}">
                <a16:creationId xmlns:a16="http://schemas.microsoft.com/office/drawing/2014/main" id="{2BD922C9-D164-4B7F-B9E9-12D8E277ABDF}"/>
              </a:ext>
            </a:extLst>
          </p:cNvPr>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672064" y="3068960"/>
            <a:ext cx="5080000" cy="3354916"/>
          </a:xfrm>
          <a:prstGeom prst="rect">
            <a:avLst/>
          </a:prstGeom>
        </p:spPr>
      </p:pic>
      <p:pic>
        <p:nvPicPr>
          <p:cNvPr id="9" name="图片 8">
            <a:extLst>
              <a:ext uri="{FF2B5EF4-FFF2-40B4-BE49-F238E27FC236}">
                <a16:creationId xmlns:a16="http://schemas.microsoft.com/office/drawing/2014/main" id="{08664F62-62E3-42A2-B117-9A1C8E66528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72064" y="0"/>
            <a:ext cx="5080000" cy="3354917"/>
          </a:xfrm>
          <a:prstGeom prst="rect">
            <a:avLst/>
          </a:prstGeom>
        </p:spPr>
      </p:pic>
      <p:sp>
        <p:nvSpPr>
          <p:cNvPr id="10" name="矩形 9">
            <a:extLst>
              <a:ext uri="{FF2B5EF4-FFF2-40B4-BE49-F238E27FC236}">
                <a16:creationId xmlns:a16="http://schemas.microsoft.com/office/drawing/2014/main" id="{E5E289C5-D0A3-4C87-B9E5-643895319E0F}"/>
              </a:ext>
            </a:extLst>
          </p:cNvPr>
          <p:cNvSpPr/>
          <p:nvPr/>
        </p:nvSpPr>
        <p:spPr>
          <a:xfrm>
            <a:off x="119336" y="4077072"/>
            <a:ext cx="1784463" cy="400110"/>
          </a:xfrm>
          <a:prstGeom prst="rect">
            <a:avLst/>
          </a:prstGeom>
        </p:spPr>
        <p:txBody>
          <a:bodyPr wrap="none">
            <a:spAutoFit/>
          </a:bodyPr>
          <a:lstStyle/>
          <a:p>
            <a:r>
              <a:rPr lang="zh-CN" altLang="en-US" sz="2000" dirty="0">
                <a:solidFill>
                  <a:srgbClr val="00B050"/>
                </a:solidFill>
              </a:rPr>
              <a:t>应该是</a:t>
            </a:r>
            <a:r>
              <a:rPr lang="en-US" altLang="zh-CN" sz="2000" dirty="0">
                <a:solidFill>
                  <a:srgbClr val="00B050"/>
                </a:solidFill>
              </a:rPr>
              <a:t>O(</a:t>
            </a:r>
            <a:r>
              <a:rPr lang="el-GR" altLang="zh-CN" sz="2000" dirty="0">
                <a:solidFill>
                  <a:srgbClr val="00B050"/>
                </a:solidFill>
              </a:rPr>
              <a:t>α(</a:t>
            </a:r>
            <a:r>
              <a:rPr lang="en-US" altLang="zh-CN" sz="2000" dirty="0">
                <a:solidFill>
                  <a:srgbClr val="00B050"/>
                </a:solidFill>
              </a:rPr>
              <a:t>n))</a:t>
            </a:r>
            <a:endParaRPr lang="zh-CN" altLang="en-US" sz="2000" dirty="0">
              <a:solidFill>
                <a:srgbClr val="00B050"/>
              </a:solidFill>
            </a:endParaRPr>
          </a:p>
        </p:txBody>
      </p:sp>
    </p:spTree>
    <p:extLst>
      <p:ext uri="{BB962C8B-B14F-4D97-AF65-F5344CB8AC3E}">
        <p14:creationId xmlns:p14="http://schemas.microsoft.com/office/powerpoint/2010/main" val="801789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并查集</a:t>
            </a:r>
          </a:p>
        </p:txBody>
      </p:sp>
      <p:sp>
        <p:nvSpPr>
          <p:cNvPr id="3" name="内容占位符 2"/>
          <p:cNvSpPr>
            <a:spLocks noGrp="1"/>
          </p:cNvSpPr>
          <p:nvPr>
            <p:ph sz="half" idx="1"/>
          </p:nvPr>
        </p:nvSpPr>
        <p:spPr>
          <a:xfrm>
            <a:off x="1117600" y="1905000"/>
            <a:ext cx="5194424" cy="4114800"/>
          </a:xfrm>
        </p:spPr>
        <p:txBody>
          <a:bodyPr/>
          <a:lstStyle/>
          <a:p>
            <a:r>
              <a:rPr lang="zh-CN" altLang="en-US" dirty="0"/>
              <a:t>下列关于并查集的叙述中，（）是错误的。</a:t>
            </a:r>
            <a:endParaRPr lang="en-US" altLang="zh-CN" dirty="0"/>
          </a:p>
          <a:p>
            <a:pPr lvl="1"/>
            <a:r>
              <a:rPr lang="zh-CN" altLang="en-US" dirty="0"/>
              <a:t>并查集是用双亲表示法存储的树</a:t>
            </a:r>
            <a:endParaRPr lang="en-US" altLang="zh-CN" dirty="0"/>
          </a:p>
          <a:p>
            <a:pPr lvl="1"/>
            <a:r>
              <a:rPr lang="zh-CN" altLang="en-US" dirty="0"/>
              <a:t>并查集可以用于实现</a:t>
            </a:r>
            <a:r>
              <a:rPr lang="en-US" altLang="zh-CN" dirty="0" err="1"/>
              <a:t>Kruskal</a:t>
            </a:r>
            <a:r>
              <a:rPr lang="zh-CN" altLang="en-US" dirty="0"/>
              <a:t>算法</a:t>
            </a:r>
            <a:endParaRPr lang="en-US" altLang="zh-CN" dirty="0"/>
          </a:p>
          <a:p>
            <a:pPr lvl="1"/>
            <a:r>
              <a:rPr lang="zh-CN" altLang="en-US" dirty="0"/>
              <a:t>并查集可以用于判断无向图的连通性</a:t>
            </a:r>
            <a:endParaRPr lang="en-US" altLang="zh-CN" dirty="0"/>
          </a:p>
          <a:p>
            <a:pPr lvl="1"/>
            <a:r>
              <a:rPr lang="zh-CN" altLang="en-US" dirty="0">
                <a:solidFill>
                  <a:srgbClr val="00B050"/>
                </a:solidFill>
              </a:rPr>
              <a:t>在长度为</a:t>
            </a:r>
            <a:r>
              <a:rPr lang="en-US" altLang="zh-CN" dirty="0">
                <a:solidFill>
                  <a:srgbClr val="00B050"/>
                </a:solidFill>
              </a:rPr>
              <a:t>n</a:t>
            </a:r>
            <a:r>
              <a:rPr lang="zh-CN" altLang="en-US" dirty="0">
                <a:solidFill>
                  <a:srgbClr val="00B050"/>
                </a:solidFill>
              </a:rPr>
              <a:t>的并查集中进行查找操作的时间复杂度为</a:t>
            </a:r>
            <a:r>
              <a:rPr lang="en-US" altLang="zh-CN" dirty="0">
                <a:solidFill>
                  <a:srgbClr val="00B050"/>
                </a:solidFill>
              </a:rPr>
              <a:t>O(</a:t>
            </a:r>
            <a:r>
              <a:rPr lang="en-US" altLang="zh-CN" dirty="0" err="1">
                <a:solidFill>
                  <a:srgbClr val="00B050"/>
                </a:solidFill>
              </a:rPr>
              <a:t>logn</a:t>
            </a:r>
            <a:r>
              <a:rPr lang="en-US" altLang="zh-CN" dirty="0">
                <a:solidFill>
                  <a:srgbClr val="00B050"/>
                </a:solidFill>
              </a:rPr>
              <a:t>)</a:t>
            </a:r>
            <a:endParaRPr lang="zh-CN" altLang="en-US" dirty="0">
              <a:solidFill>
                <a:srgbClr val="00B050"/>
              </a:solidFill>
            </a:endParaRPr>
          </a:p>
        </p:txBody>
      </p:sp>
      <p:sp>
        <p:nvSpPr>
          <p:cNvPr id="4" name="内容占位符 3">
            <a:extLst>
              <a:ext uri="{FF2B5EF4-FFF2-40B4-BE49-F238E27FC236}">
                <a16:creationId xmlns:a16="http://schemas.microsoft.com/office/drawing/2014/main" id="{6CF45D77-A4EF-4415-A5D9-EFA209D55705}"/>
              </a:ext>
            </a:extLst>
          </p:cNvPr>
          <p:cNvSpPr>
            <a:spLocks noGrp="1"/>
          </p:cNvSpPr>
          <p:nvPr>
            <p:ph sz="half" idx="2"/>
          </p:nvPr>
        </p:nvSpPr>
        <p:spPr>
          <a:xfrm>
            <a:off x="6400800" y="1905000"/>
            <a:ext cx="5194424" cy="4114800"/>
          </a:xfrm>
        </p:spPr>
        <p:txBody>
          <a:bodyPr/>
          <a:lstStyle/>
          <a:p>
            <a:r>
              <a:rPr lang="zh-CN" altLang="en-US" b="1" dirty="0">
                <a:solidFill>
                  <a:srgbClr val="FF0066"/>
                </a:solidFill>
              </a:rPr>
              <a:t>两种最小生成树算法</a:t>
            </a:r>
            <a:endParaRPr lang="en-US" altLang="zh-CN" b="1" dirty="0">
              <a:solidFill>
                <a:srgbClr val="FF0066"/>
              </a:solidFill>
            </a:endParaRPr>
          </a:p>
          <a:p>
            <a:pPr lvl="1"/>
            <a:r>
              <a:rPr lang="en-US" altLang="zh-CN" b="1" dirty="0"/>
              <a:t>Prim</a:t>
            </a:r>
            <a:r>
              <a:rPr lang="zh-CN" altLang="en-US" b="1" dirty="0"/>
              <a:t>算法</a:t>
            </a:r>
            <a:endParaRPr lang="en-US" altLang="zh-CN" b="1" dirty="0"/>
          </a:p>
          <a:p>
            <a:pPr lvl="2"/>
            <a:r>
              <a:rPr lang="zh-CN" altLang="en-US" dirty="0"/>
              <a:t>逐步增长的方式建成一棵树</a:t>
            </a:r>
          </a:p>
          <a:p>
            <a:pPr lvl="2"/>
            <a:r>
              <a:rPr lang="zh-CN" altLang="en-US" dirty="0"/>
              <a:t>每次挑选一条代价最小且不会构成回路的边加入正在建造的</a:t>
            </a:r>
            <a:r>
              <a:rPr lang="en-US" altLang="zh-CN" dirty="0"/>
              <a:t>MST</a:t>
            </a:r>
            <a:r>
              <a:rPr lang="zh-CN" altLang="en-US" dirty="0"/>
              <a:t>树</a:t>
            </a:r>
          </a:p>
          <a:p>
            <a:pPr lvl="1"/>
            <a:r>
              <a:rPr lang="en-US" altLang="zh-CN" b="1" dirty="0"/>
              <a:t>Kruskal</a:t>
            </a:r>
            <a:r>
              <a:rPr lang="zh-CN" altLang="en-US" b="1" dirty="0"/>
              <a:t>算法</a:t>
            </a:r>
            <a:r>
              <a:rPr lang="en-US" altLang="zh-CN" b="1" dirty="0"/>
              <a:t> </a:t>
            </a:r>
          </a:p>
          <a:p>
            <a:pPr lvl="2"/>
            <a:r>
              <a:rPr lang="zh-CN" altLang="en-US" dirty="0"/>
              <a:t>先建造一个最小代价边构成的森林，最后合并为一棵树</a:t>
            </a:r>
          </a:p>
          <a:p>
            <a:pPr lvl="2"/>
            <a:r>
              <a:rPr lang="zh-CN" altLang="en-US" dirty="0"/>
              <a:t>每次挑选顶点落在图中不同连通分量上且不会构成回路的代价最小的边，直至树建成</a:t>
            </a:r>
          </a:p>
          <a:p>
            <a:endParaRPr lang="zh-CN" altLang="en-US" dirty="0"/>
          </a:p>
        </p:txBody>
      </p:sp>
    </p:spTree>
    <p:extLst>
      <p:ext uri="{BB962C8B-B14F-4D97-AF65-F5344CB8AC3E}">
        <p14:creationId xmlns:p14="http://schemas.microsoft.com/office/powerpoint/2010/main" val="2063662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无向图</a:t>
                </a:r>
                <a:r>
                  <a:rPr lang="en-US" altLang="zh-CN" dirty="0"/>
                  <a:t>G</a:t>
                </a:r>
                <a:r>
                  <a:rPr lang="zh-CN" altLang="en-US" dirty="0"/>
                  <a:t>有</a:t>
                </a:r>
                <a:r>
                  <a:rPr lang="en-US" altLang="zh-CN" dirty="0"/>
                  <a:t>16</a:t>
                </a:r>
                <a:r>
                  <a:rPr lang="zh-CN" altLang="en-US" dirty="0"/>
                  <a:t>条边，其中度为</a:t>
                </a:r>
                <a:r>
                  <a:rPr lang="en-US" altLang="zh-CN" dirty="0"/>
                  <a:t>4</a:t>
                </a:r>
                <a:r>
                  <a:rPr lang="zh-CN" altLang="en-US" dirty="0"/>
                  <a:t>的顶点个数为</a:t>
                </a:r>
                <a:r>
                  <a:rPr lang="en-US" altLang="zh-CN" dirty="0"/>
                  <a:t>3</a:t>
                </a:r>
                <a:r>
                  <a:rPr lang="zh-CN" altLang="en-US" dirty="0"/>
                  <a:t>，度为</a:t>
                </a:r>
                <a:r>
                  <a:rPr lang="en-US" altLang="zh-CN" dirty="0"/>
                  <a:t>3</a:t>
                </a:r>
                <a:r>
                  <a:rPr lang="zh-CN" altLang="en-US" dirty="0"/>
                  <a:t>的顶点个数是</a:t>
                </a:r>
                <a:r>
                  <a:rPr lang="en-US" altLang="zh-CN" dirty="0"/>
                  <a:t>4</a:t>
                </a:r>
                <a:r>
                  <a:rPr lang="zh-CN" altLang="en-US" dirty="0"/>
                  <a:t>，其他顶点的度均小于</a:t>
                </a:r>
                <a:r>
                  <a:rPr lang="en-US" altLang="zh-CN" dirty="0"/>
                  <a:t>3</a:t>
                </a:r>
                <a:r>
                  <a:rPr lang="zh-CN" altLang="en-US" dirty="0"/>
                  <a:t>。图</a:t>
                </a:r>
                <a:r>
                  <a:rPr lang="en-US" altLang="zh-CN" dirty="0"/>
                  <a:t>G</a:t>
                </a:r>
                <a:r>
                  <a:rPr lang="zh-CN" altLang="en-US" dirty="0"/>
                  <a:t>所含顶点个数至少是（）</a:t>
                </a:r>
                <a:endParaRPr lang="en-US" altLang="zh-CN" dirty="0"/>
              </a:p>
              <a:p>
                <a:pPr marL="914400" lvl="1" indent="-457200">
                  <a:buFont typeface="+mj-lt"/>
                  <a:buAutoNum type="alphaUcPeriod"/>
                </a:pPr>
                <a:r>
                  <a:rPr lang="en-US" altLang="zh-CN" dirty="0"/>
                  <a:t>10</a:t>
                </a:r>
              </a:p>
              <a:p>
                <a:pPr marL="914400" lvl="1" indent="-457200">
                  <a:buFont typeface="+mj-lt"/>
                  <a:buAutoNum type="alphaUcPeriod"/>
                </a:pPr>
                <a:r>
                  <a:rPr lang="en-US" altLang="zh-CN" dirty="0">
                    <a:solidFill>
                      <a:srgbClr val="00B050"/>
                    </a:solidFill>
                  </a:rPr>
                  <a:t>11</a:t>
                </a:r>
              </a:p>
              <a:p>
                <a:pPr marL="914400" lvl="1" indent="-457200">
                  <a:buFont typeface="+mj-lt"/>
                  <a:buAutoNum type="alphaUcPeriod"/>
                </a:pPr>
                <a:r>
                  <a:rPr lang="en-US" altLang="zh-CN" dirty="0"/>
                  <a:t>13</a:t>
                </a:r>
              </a:p>
              <a:p>
                <a:pPr marL="914400" lvl="1" indent="-457200">
                  <a:buFont typeface="+mj-lt"/>
                  <a:buAutoNum type="alphaUcPeriod"/>
                </a:pPr>
                <a:r>
                  <a:rPr lang="en-US" altLang="zh-CN" dirty="0"/>
                  <a:t>15</a:t>
                </a:r>
              </a:p>
              <a:p>
                <a:pPr marL="914400" lvl="1" indent="-457200">
                  <a:buFont typeface="+mj-lt"/>
                  <a:buAutoNum type="alphaUcPeriod"/>
                </a:pPr>
                <a:endParaRPr lang="en-US" altLang="zh-CN" dirty="0"/>
              </a:p>
              <a:p>
                <a:pPr marL="514350" indent="-457200"/>
                <a14:m>
                  <m:oMath xmlns:m="http://schemas.openxmlformats.org/officeDocument/2006/math">
                    <m:nary>
                      <m:naryPr>
                        <m:chr m:val="∑"/>
                        <m:subHide m:val="on"/>
                        <m:supHide m:val="on"/>
                        <m:ctrlPr>
                          <a:rPr lang="zh-CN" altLang="en-US" i="1" smtClean="0">
                            <a:solidFill>
                              <a:srgbClr val="00B050"/>
                            </a:solidFill>
                            <a:latin typeface="Cambria Math" panose="02040503050406030204" pitchFamily="18" charset="0"/>
                          </a:rPr>
                        </m:ctrlPr>
                      </m:naryPr>
                      <m:sub/>
                      <m:sup/>
                      <m:e>
                        <m:r>
                          <a:rPr lang="en-US" altLang="zh-CN" b="0" i="1" smtClean="0">
                            <a:solidFill>
                              <a:srgbClr val="00B050"/>
                            </a:solidFill>
                            <a:latin typeface="Cambria Math" panose="02040503050406030204" pitchFamily="18" charset="0"/>
                          </a:rPr>
                          <m:t>𝑑</m:t>
                        </m:r>
                        <m:d>
                          <m:dPr>
                            <m:ctrlPr>
                              <a:rPr lang="en-US" altLang="zh-CN" b="0" i="1" smtClean="0">
                                <a:solidFill>
                                  <a:srgbClr val="00B050"/>
                                </a:solidFill>
                                <a:latin typeface="Cambria Math" panose="02040503050406030204" pitchFamily="18" charset="0"/>
                              </a:rPr>
                            </m:ctrlPr>
                          </m:dPr>
                          <m:e>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𝑣</m:t>
                                </m:r>
                              </m:e>
                              <m:sub>
                                <m:r>
                                  <a:rPr lang="en-US" altLang="zh-CN" b="0" i="1" smtClean="0">
                                    <a:solidFill>
                                      <a:srgbClr val="00B050"/>
                                    </a:solidFill>
                                    <a:latin typeface="Cambria Math" panose="02040503050406030204" pitchFamily="18" charset="0"/>
                                  </a:rPr>
                                  <m:t>𝑖</m:t>
                                </m:r>
                              </m:sub>
                            </m:sSub>
                          </m:e>
                        </m:d>
                        <m:r>
                          <a:rPr lang="en-US" altLang="zh-CN" b="0" i="1" smtClean="0">
                            <a:solidFill>
                              <a:srgbClr val="00B050"/>
                            </a:solidFill>
                            <a:latin typeface="Cambria Math" panose="02040503050406030204" pitchFamily="18" charset="0"/>
                          </a:rPr>
                          <m:t>=2</m:t>
                        </m:r>
                        <m:r>
                          <a:rPr lang="en-US" altLang="zh-CN" b="0" i="1" smtClean="0">
                            <a:solidFill>
                              <a:srgbClr val="00B050"/>
                            </a:solidFill>
                            <a:latin typeface="Cambria Math" panose="02040503050406030204" pitchFamily="18" charset="0"/>
                          </a:rPr>
                          <m:t>𝑒</m:t>
                        </m:r>
                      </m:e>
                    </m:nary>
                    <m:r>
                      <a:rPr lang="zh-CN" altLang="en-US" i="1">
                        <a:solidFill>
                          <a:srgbClr val="00B050"/>
                        </a:solidFill>
                        <a:latin typeface="Cambria Math" panose="02040503050406030204" pitchFamily="18" charset="0"/>
                      </a:rPr>
                      <m:t>，即</m:t>
                    </m:r>
                    <m:r>
                      <a:rPr lang="en-US" altLang="zh-CN" i="1">
                        <a:solidFill>
                          <a:srgbClr val="00B050"/>
                        </a:solidFill>
                        <a:latin typeface="Cambria Math" panose="02040503050406030204" pitchFamily="18" charset="0"/>
                      </a:rPr>
                      <m:t>4</m:t>
                    </m:r>
                    <m:r>
                      <a:rPr lang="en-US" altLang="zh-CN" i="1">
                        <a:solidFill>
                          <a:srgbClr val="00B050"/>
                        </a:solidFill>
                        <a:latin typeface="Cambria Math" panose="02040503050406030204" pitchFamily="18" charset="0"/>
                        <a:ea typeface="Cambria Math" panose="02040503050406030204" pitchFamily="18" charset="0"/>
                      </a:rPr>
                      <m:t>×3+3×4+</m:t>
                    </m:r>
                    <m:r>
                      <a:rPr lang="en-US" altLang="zh-CN" i="1">
                        <a:solidFill>
                          <a:srgbClr val="00B050"/>
                        </a:solidFill>
                        <a:latin typeface="Cambria Math" panose="02040503050406030204" pitchFamily="18" charset="0"/>
                        <a:ea typeface="Cambria Math" panose="02040503050406030204" pitchFamily="18" charset="0"/>
                      </a:rPr>
                      <m:t>𝑥</m:t>
                    </m:r>
                    <m:r>
                      <a:rPr lang="en-US" altLang="zh-CN" i="1">
                        <a:solidFill>
                          <a:srgbClr val="00B050"/>
                        </a:solidFill>
                        <a:latin typeface="Cambria Math" panose="02040503050406030204" pitchFamily="18" charset="0"/>
                        <a:ea typeface="Cambria Math" panose="02040503050406030204" pitchFamily="18" charset="0"/>
                      </a:rPr>
                      <m:t>=2×16 </m:t>
                    </m:r>
                    <m:r>
                      <a:rPr lang="zh-CN" altLang="en-US" i="1">
                        <a:solidFill>
                          <a:srgbClr val="00B050"/>
                        </a:solidFill>
                        <a:latin typeface="Cambria Math" panose="02040503050406030204" pitchFamily="18" charset="0"/>
                      </a:rPr>
                      <m:t>，解得</m:t>
                    </m:r>
                    <m:r>
                      <a:rPr lang="en-US" altLang="zh-CN" i="1">
                        <a:solidFill>
                          <a:srgbClr val="00B050"/>
                        </a:solidFill>
                        <a:latin typeface="Cambria Math" panose="02040503050406030204" pitchFamily="18" charset="0"/>
                      </a:rPr>
                      <m:t> </m:t>
                    </m:r>
                    <m:r>
                      <a:rPr lang="en-US" altLang="zh-CN" i="1">
                        <a:solidFill>
                          <a:srgbClr val="00B050"/>
                        </a:solidFill>
                        <a:latin typeface="Cambria Math" panose="02040503050406030204" pitchFamily="18" charset="0"/>
                      </a:rPr>
                      <m:t>𝑥</m:t>
                    </m:r>
                    <m:r>
                      <a:rPr lang="en-US" altLang="zh-CN" b="0" i="1" smtClean="0">
                        <a:solidFill>
                          <a:srgbClr val="00B050"/>
                        </a:solidFill>
                        <a:latin typeface="Cambria Math" panose="02040503050406030204" pitchFamily="18" charset="0"/>
                      </a:rPr>
                      <m:t>=8</m:t>
                    </m:r>
                  </m:oMath>
                </a14:m>
                <a:r>
                  <a:rPr lang="zh-CN" altLang="en-US" b="0" dirty="0">
                    <a:solidFill>
                      <a:srgbClr val="00B050"/>
                    </a:solidFill>
                  </a:rPr>
                  <a:t>；</a:t>
                </a:r>
                <a:endParaRPr lang="en-US" altLang="zh-CN" b="0" dirty="0">
                  <a:solidFill>
                    <a:srgbClr val="00B050"/>
                  </a:solidFill>
                </a:endParaRPr>
              </a:p>
              <a:p>
                <a:pPr marL="514350" indent="-457200"/>
                <a:r>
                  <a:rPr lang="zh-CN" altLang="en-US" dirty="0">
                    <a:solidFill>
                      <a:srgbClr val="00B050"/>
                    </a:solidFill>
                  </a:rPr>
                  <a:t>要求顶点个数最少，则度为</a:t>
                </a:r>
                <a:r>
                  <a:rPr lang="en-US" altLang="zh-CN" dirty="0">
                    <a:solidFill>
                      <a:srgbClr val="00B050"/>
                    </a:solidFill>
                  </a:rPr>
                  <a:t>2</a:t>
                </a:r>
                <a:r>
                  <a:rPr lang="zh-CN" altLang="en-US" dirty="0">
                    <a:solidFill>
                      <a:srgbClr val="00B050"/>
                    </a:solidFill>
                  </a:rPr>
                  <a:t>的顶点个数为</a:t>
                </a:r>
                <a:r>
                  <a:rPr lang="en-US" altLang="zh-CN" dirty="0">
                    <a:solidFill>
                      <a:srgbClr val="00B050"/>
                    </a:solidFill>
                  </a:rPr>
                  <a:t>4</a:t>
                </a:r>
                <a:r>
                  <a:rPr lang="zh-CN" altLang="en-US" dirty="0">
                    <a:solidFill>
                      <a:srgbClr val="00B050"/>
                    </a:solidFill>
                  </a:rPr>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b="-5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9714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若</a:t>
                </a:r>
                <a:r>
                  <a:rPr lang="en-US" altLang="zh-CN" dirty="0"/>
                  <a:t>G</a:t>
                </a:r>
                <a:r>
                  <a:rPr lang="zh-CN" altLang="en-US" dirty="0"/>
                  <a:t>是一个有</a:t>
                </a:r>
                <a:r>
                  <a:rPr lang="en-US" altLang="zh-CN" dirty="0"/>
                  <a:t>36</a:t>
                </a:r>
                <a:r>
                  <a:rPr lang="zh-CN" altLang="en-US" dirty="0"/>
                  <a:t>条边的非连通简单无向图，则图</a:t>
                </a:r>
                <a:r>
                  <a:rPr lang="en-US" altLang="zh-CN" dirty="0"/>
                  <a:t>G</a:t>
                </a:r>
                <a:r>
                  <a:rPr lang="zh-CN" altLang="en-US" dirty="0"/>
                  <a:t>的顶点数至少是（）。</a:t>
                </a:r>
                <a:endParaRPr lang="en-US" altLang="zh-CN" dirty="0"/>
              </a:p>
              <a:p>
                <a:pPr marL="914400" lvl="1" indent="-457200">
                  <a:buFont typeface="+mj-lt"/>
                  <a:buAutoNum type="alphaUcPeriod"/>
                </a:pPr>
                <a:r>
                  <a:rPr lang="en-US" altLang="zh-CN" dirty="0"/>
                  <a:t>11</a:t>
                </a:r>
              </a:p>
              <a:p>
                <a:pPr marL="914400" lvl="1" indent="-457200">
                  <a:buFont typeface="+mj-lt"/>
                  <a:buAutoNum type="alphaUcPeriod"/>
                </a:pPr>
                <a:r>
                  <a:rPr lang="en-US" altLang="zh-CN" dirty="0">
                    <a:solidFill>
                      <a:srgbClr val="00B050"/>
                    </a:solidFill>
                  </a:rPr>
                  <a:t>10</a:t>
                </a:r>
              </a:p>
              <a:p>
                <a:pPr marL="914400" lvl="1" indent="-457200">
                  <a:buFont typeface="+mj-lt"/>
                  <a:buAutoNum type="alphaUcPeriod"/>
                </a:pPr>
                <a:r>
                  <a:rPr lang="en-US" altLang="zh-CN" dirty="0"/>
                  <a:t>9</a:t>
                </a:r>
              </a:p>
              <a:p>
                <a:pPr marL="914400" lvl="1" indent="-457200">
                  <a:buFont typeface="+mj-lt"/>
                  <a:buAutoNum type="alphaUcPeriod"/>
                </a:pPr>
                <a:r>
                  <a:rPr lang="en-US" altLang="zh-CN" dirty="0"/>
                  <a:t>8</a:t>
                </a:r>
              </a:p>
              <a:p>
                <a:pPr marL="914400" lvl="1" indent="-457200">
                  <a:buFont typeface="+mj-lt"/>
                  <a:buAutoNum type="alphaUcPeriod"/>
                </a:pPr>
                <a:endParaRPr lang="en-US" altLang="zh-CN" dirty="0"/>
              </a:p>
              <a:p>
                <a:pPr marL="514350" indent="-457200"/>
                <a14:m>
                  <m:oMath xmlns:m="http://schemas.openxmlformats.org/officeDocument/2006/math">
                    <m:r>
                      <a:rPr lang="en-US" altLang="zh-CN" b="0" i="1" dirty="0" smtClean="0">
                        <a:solidFill>
                          <a:srgbClr val="00B050"/>
                        </a:solidFill>
                        <a:latin typeface="Cambria Math" panose="02040503050406030204" pitchFamily="18" charset="0"/>
                      </a:rPr>
                      <m:t>𝑛</m:t>
                    </m:r>
                    <m:r>
                      <a:rPr lang="en-US" altLang="zh-CN" b="0" i="1" dirty="0" smtClean="0">
                        <a:solidFill>
                          <a:srgbClr val="00B050"/>
                        </a:solidFill>
                        <a:latin typeface="Cambria Math" panose="02040503050406030204" pitchFamily="18" charset="0"/>
                      </a:rPr>
                      <m:t> </m:t>
                    </m:r>
                  </m:oMath>
                </a14:m>
                <a:r>
                  <a:rPr lang="zh-CN" altLang="en-US" dirty="0">
                    <a:solidFill>
                      <a:srgbClr val="00B050"/>
                    </a:solidFill>
                  </a:rPr>
                  <a:t>个顶点的完全图有 </a:t>
                </a:r>
                <a14:m>
                  <m:oMath xmlns:m="http://schemas.openxmlformats.org/officeDocument/2006/math">
                    <m:f>
                      <m:fPr>
                        <m:ctrlPr>
                          <a:rPr lang="en-US" altLang="zh-CN" i="1" smtClean="0">
                            <a:solidFill>
                              <a:srgbClr val="00B050"/>
                            </a:solidFill>
                            <a:latin typeface="Cambria Math" panose="02040503050406030204" pitchFamily="18" charset="0"/>
                          </a:rPr>
                        </m:ctrlPr>
                      </m:fPr>
                      <m:num>
                        <m:r>
                          <a:rPr lang="en-US" altLang="zh-CN" b="0" i="1" smtClean="0">
                            <a:solidFill>
                              <a:srgbClr val="00B050"/>
                            </a:solidFill>
                            <a:latin typeface="Cambria Math" panose="02040503050406030204" pitchFamily="18" charset="0"/>
                          </a:rPr>
                          <m:t>𝑛</m:t>
                        </m:r>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𝑛</m:t>
                        </m:r>
                        <m:r>
                          <a:rPr lang="en-US" altLang="zh-CN" b="0" i="1" smtClean="0">
                            <a:solidFill>
                              <a:srgbClr val="00B050"/>
                            </a:solidFill>
                            <a:latin typeface="Cambria Math" panose="02040503050406030204" pitchFamily="18" charset="0"/>
                          </a:rPr>
                          <m:t>−1)</m:t>
                        </m:r>
                      </m:num>
                      <m:den>
                        <m:r>
                          <a:rPr lang="en-US" altLang="zh-CN" b="0" i="1" smtClean="0">
                            <a:solidFill>
                              <a:srgbClr val="00B050"/>
                            </a:solidFill>
                            <a:latin typeface="Cambria Math" panose="02040503050406030204" pitchFamily="18" charset="0"/>
                          </a:rPr>
                          <m:t>2</m:t>
                        </m:r>
                      </m:den>
                    </m:f>
                    <m:r>
                      <a:rPr lang="en-US" altLang="zh-CN" b="0" i="1" smtClean="0">
                        <a:solidFill>
                          <a:srgbClr val="00B050"/>
                        </a:solidFill>
                        <a:latin typeface="Cambria Math" panose="02040503050406030204" pitchFamily="18" charset="0"/>
                      </a:rPr>
                      <m:t> </m:t>
                    </m:r>
                    <m:r>
                      <a:rPr lang="zh-CN" altLang="en-US" i="1">
                        <a:solidFill>
                          <a:srgbClr val="00B050"/>
                        </a:solidFill>
                        <a:latin typeface="Cambria Math" panose="02040503050406030204" pitchFamily="18" charset="0"/>
                      </a:rPr>
                      <m:t>条</m:t>
                    </m:r>
                  </m:oMath>
                </a14:m>
                <a:r>
                  <a:rPr lang="zh-CN" altLang="en-US" dirty="0">
                    <a:solidFill>
                      <a:srgbClr val="00B050"/>
                    </a:solidFill>
                  </a:rPr>
                  <a:t>边，即 </a:t>
                </a:r>
                <a14:m>
                  <m:oMath xmlns:m="http://schemas.openxmlformats.org/officeDocument/2006/math">
                    <m:r>
                      <a:rPr lang="en-US" altLang="zh-CN" i="1" dirty="0" smtClean="0">
                        <a:solidFill>
                          <a:srgbClr val="00B050"/>
                        </a:solidFill>
                        <a:latin typeface="Cambria Math" panose="02040503050406030204" pitchFamily="18" charset="0"/>
                      </a:rPr>
                      <m:t>𝑒</m:t>
                    </m:r>
                    <m:r>
                      <a:rPr lang="en-US" altLang="zh-CN" i="1" dirty="0" smtClean="0">
                        <a:solidFill>
                          <a:srgbClr val="00B050"/>
                        </a:solidFill>
                        <a:latin typeface="Cambria Math" panose="02040503050406030204" pitchFamily="18" charset="0"/>
                        <a:ea typeface="Cambria Math" panose="02040503050406030204" pitchFamily="18" charset="0"/>
                      </a:rPr>
                      <m:t>≤</m:t>
                    </m:r>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−1)</m:t>
                        </m:r>
                      </m:num>
                      <m:den>
                        <m:r>
                          <a:rPr lang="en-US" altLang="zh-CN" i="1">
                            <a:solidFill>
                              <a:srgbClr val="00B050"/>
                            </a:solidFill>
                            <a:latin typeface="Cambria Math" panose="02040503050406030204" pitchFamily="18" charset="0"/>
                          </a:rPr>
                          <m:t>2</m:t>
                        </m:r>
                      </m:den>
                    </m:f>
                  </m:oMath>
                </a14:m>
                <a:r>
                  <a:rPr lang="zh-CN" altLang="en-US" dirty="0">
                    <a:solidFill>
                      <a:srgbClr val="00B050"/>
                    </a:solidFill>
                  </a:rPr>
                  <a:t>；</a:t>
                </a:r>
                <a:endParaRPr lang="en-US" altLang="zh-CN" dirty="0">
                  <a:solidFill>
                    <a:srgbClr val="00B050"/>
                  </a:solidFill>
                </a:endParaRPr>
              </a:p>
              <a:p>
                <a:pPr marL="514350" indent="-457200"/>
                <a:r>
                  <a:rPr lang="en-US" altLang="zh-CN" dirty="0">
                    <a:solidFill>
                      <a:srgbClr val="00B050"/>
                    </a:solidFill>
                  </a:rPr>
                  <a:t>9 </a:t>
                </a:r>
                <a:r>
                  <a:rPr lang="zh-CN" altLang="en-US" dirty="0">
                    <a:solidFill>
                      <a:srgbClr val="00B050"/>
                    </a:solidFill>
                  </a:rPr>
                  <a:t>个顶点的完全图有 </a:t>
                </a:r>
                <a:r>
                  <a:rPr lang="en-US" altLang="zh-CN" dirty="0">
                    <a:solidFill>
                      <a:srgbClr val="00B050"/>
                    </a:solidFill>
                  </a:rPr>
                  <a:t>36 </a:t>
                </a:r>
                <a:r>
                  <a:rPr lang="zh-CN" altLang="en-US" dirty="0">
                    <a:solidFill>
                      <a:srgbClr val="00B050"/>
                    </a:solidFill>
                  </a:rPr>
                  <a:t>条边 </a:t>
                </a:r>
                <a:r>
                  <a:rPr lang="en-US" altLang="zh-CN" dirty="0">
                    <a:solidFill>
                      <a:srgbClr val="00B050"/>
                    </a:solidFill>
                  </a:rPr>
                  <a:t>+ </a:t>
                </a:r>
                <a:r>
                  <a:rPr lang="zh-CN" altLang="en-US" dirty="0">
                    <a:solidFill>
                      <a:srgbClr val="00B050"/>
                    </a:solidFill>
                  </a:rPr>
                  <a:t>一个孤立点，不连通</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41" t="-1926" r="-118" b="-109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0446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a:t>
            </a:r>
          </a:p>
        </p:txBody>
      </p:sp>
      <p:sp>
        <p:nvSpPr>
          <p:cNvPr id="3" name="内容占位符 2"/>
          <p:cNvSpPr>
            <a:spLocks noGrp="1"/>
          </p:cNvSpPr>
          <p:nvPr>
            <p:ph idx="1"/>
          </p:nvPr>
        </p:nvSpPr>
        <p:spPr/>
        <p:txBody>
          <a:bodyPr/>
          <a:lstStyle/>
          <a:p>
            <a:r>
              <a:rPr lang="zh-CN" altLang="en-US" dirty="0"/>
              <a:t>若无向图</a:t>
            </a:r>
            <a:r>
              <a:rPr lang="en-US" altLang="zh-CN" dirty="0"/>
              <a:t>G=</a:t>
            </a:r>
            <a:r>
              <a:rPr lang="zh-CN" altLang="en-US" dirty="0"/>
              <a:t>（</a:t>
            </a:r>
            <a:r>
              <a:rPr lang="en-US" altLang="zh-CN" dirty="0"/>
              <a:t>V, E</a:t>
            </a:r>
            <a:r>
              <a:rPr lang="zh-CN" altLang="en-US" dirty="0"/>
              <a:t>）中含有</a:t>
            </a:r>
            <a:r>
              <a:rPr lang="en-US" altLang="zh-CN" dirty="0"/>
              <a:t>7</a:t>
            </a:r>
            <a:r>
              <a:rPr lang="zh-CN" altLang="en-US" dirty="0"/>
              <a:t>个顶点，要保证图</a:t>
            </a:r>
            <a:r>
              <a:rPr lang="en-US" altLang="zh-CN" dirty="0"/>
              <a:t>G</a:t>
            </a:r>
            <a:r>
              <a:rPr lang="zh-CN" altLang="en-US" dirty="0"/>
              <a:t>在任何情况下都是连通的，则需要的边数最少是（）。</a:t>
            </a:r>
            <a:endParaRPr lang="en-US" altLang="zh-CN" dirty="0"/>
          </a:p>
          <a:p>
            <a:pPr marL="914400" lvl="1" indent="-457200">
              <a:buFont typeface="+mj-lt"/>
              <a:buAutoNum type="alphaUcPeriod"/>
            </a:pPr>
            <a:r>
              <a:rPr lang="en-US" altLang="zh-CN" dirty="0"/>
              <a:t>6</a:t>
            </a:r>
          </a:p>
          <a:p>
            <a:pPr marL="914400" lvl="1" indent="-457200">
              <a:buFont typeface="+mj-lt"/>
              <a:buAutoNum type="alphaUcPeriod"/>
            </a:pPr>
            <a:r>
              <a:rPr lang="en-US" altLang="zh-CN" dirty="0"/>
              <a:t>15</a:t>
            </a:r>
          </a:p>
          <a:p>
            <a:pPr marL="914400" lvl="1" indent="-457200">
              <a:buFont typeface="+mj-lt"/>
              <a:buAutoNum type="alphaUcPeriod"/>
            </a:pPr>
            <a:r>
              <a:rPr lang="en-US" altLang="zh-CN" dirty="0">
                <a:solidFill>
                  <a:srgbClr val="00B050"/>
                </a:solidFill>
              </a:rPr>
              <a:t>16</a:t>
            </a:r>
          </a:p>
          <a:p>
            <a:pPr marL="914400" lvl="1" indent="-457200">
              <a:buFont typeface="+mj-lt"/>
              <a:buAutoNum type="alphaUcPeriod"/>
            </a:pPr>
            <a:r>
              <a:rPr lang="en-US" altLang="zh-CN" dirty="0"/>
              <a:t>21</a:t>
            </a:r>
          </a:p>
          <a:p>
            <a:pPr marL="914400" lvl="1" indent="-457200">
              <a:buFont typeface="+mj-lt"/>
              <a:buAutoNum type="alphaUcPeriod"/>
            </a:pPr>
            <a:endParaRPr lang="en-US" altLang="zh-CN" dirty="0"/>
          </a:p>
          <a:p>
            <a:pPr marL="514350" indent="-457200"/>
            <a:r>
              <a:rPr lang="en-US" altLang="zh-CN" dirty="0">
                <a:solidFill>
                  <a:srgbClr val="00B050"/>
                </a:solidFill>
              </a:rPr>
              <a:t>6</a:t>
            </a:r>
            <a:r>
              <a:rPr lang="zh-CN" altLang="en-US" dirty="0">
                <a:solidFill>
                  <a:srgbClr val="00B050"/>
                </a:solidFill>
              </a:rPr>
              <a:t>个顶点的完全图有</a:t>
            </a:r>
            <a:r>
              <a:rPr lang="en-US" altLang="zh-CN" dirty="0">
                <a:solidFill>
                  <a:srgbClr val="00B050"/>
                </a:solidFill>
              </a:rPr>
              <a:t>15</a:t>
            </a:r>
            <a:r>
              <a:rPr lang="zh-CN" altLang="en-US" dirty="0">
                <a:solidFill>
                  <a:srgbClr val="00B050"/>
                </a:solidFill>
              </a:rPr>
              <a:t>条边 </a:t>
            </a:r>
            <a:r>
              <a:rPr lang="en-US" altLang="zh-CN" dirty="0">
                <a:solidFill>
                  <a:srgbClr val="00B050"/>
                </a:solidFill>
              </a:rPr>
              <a:t>+ </a:t>
            </a:r>
            <a:r>
              <a:rPr lang="zh-CN" altLang="en-US" dirty="0">
                <a:solidFill>
                  <a:srgbClr val="00B050"/>
                </a:solidFill>
              </a:rPr>
              <a:t>一条边</a:t>
            </a:r>
          </a:p>
        </p:txBody>
      </p:sp>
    </p:spTree>
    <p:extLst>
      <p:ext uri="{BB962C8B-B14F-4D97-AF65-F5344CB8AC3E}">
        <p14:creationId xmlns:p14="http://schemas.microsoft.com/office/powerpoint/2010/main" val="3247953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时间复杂度</a:t>
            </a:r>
            <a:r>
              <a:rPr lang="zh-CN" altLang="en-US" dirty="0">
                <a:solidFill>
                  <a:srgbClr val="00B050"/>
                </a:solidFill>
              </a:rPr>
              <a:t>（</a:t>
            </a:r>
            <a:r>
              <a:rPr lang="en-US" altLang="zh-CN" dirty="0">
                <a:solidFill>
                  <a:srgbClr val="00B050"/>
                </a:solidFill>
              </a:rPr>
              <a:t>2024</a:t>
            </a:r>
            <a:r>
              <a:rPr lang="zh-CN" altLang="en-US" dirty="0">
                <a:solidFill>
                  <a:srgbClr val="00B050"/>
                </a:solidFill>
              </a:rPr>
              <a:t>期末）</a:t>
            </a:r>
          </a:p>
        </p:txBody>
      </p:sp>
      <p:sp>
        <p:nvSpPr>
          <p:cNvPr id="3" name="内容占位符 2"/>
          <p:cNvSpPr>
            <a:spLocks noGrp="1"/>
          </p:cNvSpPr>
          <p:nvPr>
            <p:ph idx="1"/>
          </p:nvPr>
        </p:nvSpPr>
        <p:spPr>
          <a:xfrm>
            <a:off x="1055440" y="1916832"/>
            <a:ext cx="10363200" cy="4114800"/>
          </a:xfrm>
        </p:spPr>
        <p:txBody>
          <a:bodyPr/>
          <a:lstStyle/>
          <a:p>
            <a:r>
              <a:rPr lang="zh-CN" altLang="en-US" dirty="0"/>
              <a:t>下列程序的时间复杂度是（）</a:t>
            </a:r>
          </a:p>
          <a:p>
            <a:pPr marL="0" indent="0">
              <a:buNone/>
            </a:pPr>
            <a:r>
              <a:rPr lang="en-US" altLang="zh-CN" dirty="0"/>
              <a:t>    count = 0;</a:t>
            </a:r>
          </a:p>
          <a:p>
            <a:pPr marL="0" indent="0">
              <a:buNone/>
            </a:pPr>
            <a:r>
              <a:rPr lang="en-US" altLang="zh-CN" dirty="0"/>
              <a:t>    for(k=1;k&lt;=</a:t>
            </a:r>
            <a:r>
              <a:rPr lang="en-US" altLang="zh-CN" dirty="0" err="1"/>
              <a:t>n;k</a:t>
            </a:r>
            <a:r>
              <a:rPr lang="en-US" altLang="zh-CN" dirty="0"/>
              <a:t>*=2)	</a:t>
            </a:r>
            <a:r>
              <a:rPr lang="en-US" altLang="zh-CN" dirty="0">
                <a:solidFill>
                  <a:srgbClr val="00B050"/>
                </a:solidFill>
              </a:rPr>
              <a:t>// lg n</a:t>
            </a:r>
          </a:p>
          <a:p>
            <a:pPr marL="0" indent="0">
              <a:buNone/>
            </a:pPr>
            <a:r>
              <a:rPr lang="en-US" altLang="zh-CN" dirty="0"/>
              <a:t>        for(j=1;j&lt;=</a:t>
            </a:r>
            <a:r>
              <a:rPr lang="en-US" altLang="zh-CN" dirty="0" err="1"/>
              <a:t>n;j</a:t>
            </a:r>
            <a:r>
              <a:rPr lang="en-US" altLang="zh-CN" dirty="0"/>
              <a:t>++)	</a:t>
            </a:r>
            <a:r>
              <a:rPr lang="en-US" altLang="zh-CN" dirty="0">
                <a:solidFill>
                  <a:srgbClr val="00B050"/>
                </a:solidFill>
              </a:rPr>
              <a:t>// n</a:t>
            </a:r>
          </a:p>
          <a:p>
            <a:pPr marL="0" indent="0">
              <a:buNone/>
            </a:pPr>
            <a:r>
              <a:rPr lang="en-US" altLang="zh-CN" dirty="0"/>
              <a:t>	       count++;</a:t>
            </a:r>
          </a:p>
          <a:p>
            <a:pPr marL="914400" lvl="1" indent="-457200">
              <a:buFont typeface="+mj-lt"/>
              <a:buAutoNum type="alphaUcPeriod"/>
            </a:pPr>
            <a:r>
              <a:rPr lang="en-US" altLang="zh-CN" dirty="0"/>
              <a:t>O(log n)</a:t>
            </a:r>
          </a:p>
          <a:p>
            <a:pPr marL="914400" lvl="1" indent="-457200">
              <a:buFont typeface="+mj-lt"/>
              <a:buAutoNum type="alphaUcPeriod"/>
            </a:pPr>
            <a:r>
              <a:rPr lang="en-US" altLang="zh-CN" dirty="0"/>
              <a:t>O(n)</a:t>
            </a:r>
          </a:p>
          <a:p>
            <a:pPr marL="914400" lvl="1" indent="-457200">
              <a:buFont typeface="+mj-lt"/>
              <a:buAutoNum type="alphaUcPeriod"/>
            </a:pPr>
            <a:r>
              <a:rPr lang="en-US" altLang="zh-CN" dirty="0">
                <a:solidFill>
                  <a:srgbClr val="00B050"/>
                </a:solidFill>
              </a:rPr>
              <a:t>O(n log n)</a:t>
            </a:r>
          </a:p>
          <a:p>
            <a:pPr marL="914400" lvl="1" indent="-457200">
              <a:buFont typeface="+mj-lt"/>
              <a:buAutoNum type="alphaUcPeriod"/>
            </a:pPr>
            <a:r>
              <a:rPr lang="en-US" altLang="zh-CN" dirty="0"/>
              <a:t>O(n</a:t>
            </a:r>
            <a:r>
              <a:rPr lang="en-US" altLang="zh-CN" baseline="30000" dirty="0"/>
              <a:t>2</a:t>
            </a:r>
            <a:r>
              <a:rPr lang="en-US" altLang="zh-CN" dirty="0"/>
              <a:t>)</a:t>
            </a:r>
            <a:endParaRPr lang="zh-CN" altLang="en-US" dirty="0"/>
          </a:p>
        </p:txBody>
      </p:sp>
    </p:spTree>
    <p:extLst>
      <p:ext uri="{BB962C8B-B14F-4D97-AF65-F5344CB8AC3E}">
        <p14:creationId xmlns:p14="http://schemas.microsoft.com/office/powerpoint/2010/main" val="2813125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a:t>
            </a:r>
          </a:p>
        </p:txBody>
      </p:sp>
      <p:sp>
        <p:nvSpPr>
          <p:cNvPr id="3" name="内容占位符 2"/>
          <p:cNvSpPr>
            <a:spLocks noGrp="1"/>
          </p:cNvSpPr>
          <p:nvPr>
            <p:ph idx="1"/>
          </p:nvPr>
        </p:nvSpPr>
        <p:spPr/>
        <p:txBody>
          <a:bodyPr/>
          <a:lstStyle/>
          <a:p>
            <a:r>
              <a:rPr lang="zh-CN" altLang="en-US" dirty="0"/>
              <a:t>下列关于无向连通图的叙述中，正确的是（） 。</a:t>
            </a:r>
            <a:endParaRPr lang="en-US" altLang="zh-CN" dirty="0"/>
          </a:p>
          <a:p>
            <a:pPr marL="971550" lvl="1" indent="-514350">
              <a:buFont typeface="+mj-lt"/>
              <a:buAutoNum type="romanUcPeriod"/>
            </a:pPr>
            <a:r>
              <a:rPr lang="zh-CN" altLang="en-US" dirty="0"/>
              <a:t>所有顶点的度之和为偶数</a:t>
            </a:r>
            <a:endParaRPr lang="en-US" altLang="zh-CN" dirty="0"/>
          </a:p>
          <a:p>
            <a:pPr marL="971550" lvl="1" indent="-514350">
              <a:buFont typeface="+mj-lt"/>
              <a:buAutoNum type="romanUcPeriod"/>
            </a:pPr>
            <a:r>
              <a:rPr lang="zh-CN" altLang="en-US" dirty="0"/>
              <a:t>边数大于顶点个数减</a:t>
            </a:r>
            <a:r>
              <a:rPr lang="en-US" altLang="zh-CN" dirty="0"/>
              <a:t>1</a:t>
            </a:r>
          </a:p>
          <a:p>
            <a:pPr marL="971550" lvl="1" indent="-514350">
              <a:buFont typeface="+mj-lt"/>
              <a:buAutoNum type="romanUcPeriod"/>
            </a:pPr>
            <a:r>
              <a:rPr lang="zh-CN" altLang="en-US" dirty="0"/>
              <a:t>至少有一个顶点的度为</a:t>
            </a:r>
            <a:r>
              <a:rPr lang="en-US" altLang="zh-CN" dirty="0"/>
              <a:t>1</a:t>
            </a:r>
          </a:p>
          <a:p>
            <a:pPr marL="914400" lvl="1" indent="-457200">
              <a:buFont typeface="+mj-lt"/>
              <a:buAutoNum type="romanUcPeriod"/>
            </a:pPr>
            <a:endParaRPr lang="en-US" altLang="zh-CN" dirty="0"/>
          </a:p>
          <a:p>
            <a:pPr marL="457200" lvl="1" indent="0">
              <a:buNone/>
            </a:pPr>
            <a:r>
              <a:rPr lang="en-US" altLang="zh-CN" dirty="0">
                <a:solidFill>
                  <a:srgbClr val="00B050"/>
                </a:solidFill>
              </a:rPr>
              <a:t>A. </a:t>
            </a:r>
            <a:r>
              <a:rPr lang="zh-CN" altLang="en-US" dirty="0">
                <a:solidFill>
                  <a:srgbClr val="00B050"/>
                </a:solidFill>
              </a:rPr>
              <a:t>仅</a:t>
            </a:r>
            <a:r>
              <a:rPr lang="en-US" altLang="zh-CN" dirty="0">
                <a:solidFill>
                  <a:srgbClr val="00B050"/>
                </a:solidFill>
              </a:rPr>
              <a:t>I </a:t>
            </a:r>
            <a:r>
              <a:rPr lang="en-US" altLang="zh-CN" dirty="0"/>
              <a:t>    B. </a:t>
            </a:r>
            <a:r>
              <a:rPr lang="zh-CN" altLang="en-US" dirty="0"/>
              <a:t>仅</a:t>
            </a:r>
            <a:r>
              <a:rPr lang="en-US" altLang="zh-CN" dirty="0"/>
              <a:t>II    C. </a:t>
            </a:r>
            <a:r>
              <a:rPr lang="zh-CN" altLang="en-US" dirty="0"/>
              <a:t>仅</a:t>
            </a:r>
            <a:r>
              <a:rPr lang="en-US" altLang="zh-CN" dirty="0"/>
              <a:t>I</a:t>
            </a:r>
            <a:r>
              <a:rPr lang="zh-CN" altLang="en-US" dirty="0"/>
              <a:t>和</a:t>
            </a:r>
            <a:r>
              <a:rPr lang="en-US" altLang="zh-CN" dirty="0"/>
              <a:t>II    D. </a:t>
            </a:r>
            <a:r>
              <a:rPr lang="zh-CN" altLang="en-US" dirty="0"/>
              <a:t>仅</a:t>
            </a:r>
            <a:r>
              <a:rPr lang="en-US" altLang="zh-CN" dirty="0"/>
              <a:t>I</a:t>
            </a:r>
            <a:r>
              <a:rPr lang="zh-CN" altLang="en-US" dirty="0"/>
              <a:t>和</a:t>
            </a:r>
            <a:r>
              <a:rPr lang="en-US" altLang="zh-CN" dirty="0"/>
              <a:t>III</a:t>
            </a:r>
          </a:p>
        </p:txBody>
      </p:sp>
    </p:spTree>
    <p:extLst>
      <p:ext uri="{BB962C8B-B14F-4D97-AF65-F5344CB8AC3E}">
        <p14:creationId xmlns:p14="http://schemas.microsoft.com/office/powerpoint/2010/main" val="149689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a:t>
            </a:r>
          </a:p>
        </p:txBody>
      </p:sp>
      <p:sp>
        <p:nvSpPr>
          <p:cNvPr id="5" name="内容占位符 4"/>
          <p:cNvSpPr>
            <a:spLocks noGrp="1"/>
          </p:cNvSpPr>
          <p:nvPr>
            <p:ph sz="half" idx="1"/>
          </p:nvPr>
        </p:nvSpPr>
        <p:spPr/>
        <p:txBody>
          <a:bodyPr/>
          <a:lstStyle/>
          <a:p>
            <a:r>
              <a:rPr lang="zh-CN" altLang="en-US" dirty="0"/>
              <a:t>设图的邻接矩阵</a:t>
            </a:r>
            <a:r>
              <a:rPr lang="en-US" altLang="zh-CN" dirty="0"/>
              <a:t>A</a:t>
            </a:r>
            <a:r>
              <a:rPr lang="zh-CN" altLang="en-US" dirty="0"/>
              <a:t>如右图所示，各顶点的度依次是（）。</a:t>
            </a:r>
            <a:endParaRPr lang="en-US" altLang="zh-CN" dirty="0"/>
          </a:p>
          <a:p>
            <a:pPr marL="914400" lvl="1" indent="-457200">
              <a:buFont typeface="+mj-lt"/>
              <a:buAutoNum type="alphaUcPeriod"/>
            </a:pPr>
            <a:r>
              <a:rPr lang="en-US" altLang="zh-CN" dirty="0"/>
              <a:t>1</a:t>
            </a:r>
            <a:r>
              <a:rPr lang="zh-CN" altLang="en-US" dirty="0"/>
              <a:t>，</a:t>
            </a:r>
            <a:r>
              <a:rPr lang="en-US" altLang="zh-CN" dirty="0"/>
              <a:t>2</a:t>
            </a:r>
            <a:r>
              <a:rPr lang="zh-CN" altLang="en-US" dirty="0"/>
              <a:t>，</a:t>
            </a:r>
            <a:r>
              <a:rPr lang="en-US" altLang="zh-CN" dirty="0"/>
              <a:t>1</a:t>
            </a:r>
            <a:r>
              <a:rPr lang="zh-CN" altLang="en-US" dirty="0"/>
              <a:t>，</a:t>
            </a:r>
            <a:r>
              <a:rPr lang="en-US" altLang="zh-CN" dirty="0"/>
              <a:t>2</a:t>
            </a:r>
          </a:p>
          <a:p>
            <a:pPr marL="914400" lvl="1" indent="-457200">
              <a:buFont typeface="+mj-lt"/>
              <a:buAutoNum type="alphaUcPeriod"/>
            </a:pPr>
            <a:r>
              <a:rPr lang="en-US" altLang="zh-CN" dirty="0"/>
              <a:t>2</a:t>
            </a:r>
            <a:r>
              <a:rPr lang="zh-CN" altLang="en-US" dirty="0"/>
              <a:t>，</a:t>
            </a:r>
            <a:r>
              <a:rPr lang="en-US" altLang="zh-CN" dirty="0"/>
              <a:t>2</a:t>
            </a:r>
            <a:r>
              <a:rPr lang="zh-CN" altLang="en-US" dirty="0"/>
              <a:t>，</a:t>
            </a:r>
            <a:r>
              <a:rPr lang="en-US" altLang="zh-CN" dirty="0"/>
              <a:t>1</a:t>
            </a:r>
            <a:r>
              <a:rPr lang="zh-CN" altLang="en-US" dirty="0"/>
              <a:t>，</a:t>
            </a:r>
            <a:r>
              <a:rPr lang="en-US" altLang="zh-CN" dirty="0"/>
              <a:t>1</a:t>
            </a:r>
          </a:p>
          <a:p>
            <a:pPr marL="914400" lvl="1" indent="-457200">
              <a:buFont typeface="+mj-lt"/>
              <a:buAutoNum type="alphaUcPeriod"/>
            </a:pPr>
            <a:r>
              <a:rPr lang="en-US" altLang="zh-CN" dirty="0">
                <a:solidFill>
                  <a:srgbClr val="00B050"/>
                </a:solidFill>
              </a:rPr>
              <a:t>3</a:t>
            </a:r>
            <a:r>
              <a:rPr lang="zh-CN" altLang="en-US" dirty="0">
                <a:solidFill>
                  <a:srgbClr val="00B050"/>
                </a:solidFill>
              </a:rPr>
              <a:t>，</a:t>
            </a:r>
            <a:r>
              <a:rPr lang="en-US" altLang="zh-CN" dirty="0">
                <a:solidFill>
                  <a:srgbClr val="00B050"/>
                </a:solidFill>
              </a:rPr>
              <a:t>4</a:t>
            </a:r>
            <a:r>
              <a:rPr lang="zh-CN" altLang="en-US" dirty="0">
                <a:solidFill>
                  <a:srgbClr val="00B050"/>
                </a:solidFill>
              </a:rPr>
              <a:t>，</a:t>
            </a:r>
            <a:r>
              <a:rPr lang="en-US" altLang="zh-CN" dirty="0">
                <a:solidFill>
                  <a:srgbClr val="00B050"/>
                </a:solidFill>
              </a:rPr>
              <a:t>2</a:t>
            </a:r>
            <a:r>
              <a:rPr lang="zh-CN" altLang="en-US" dirty="0">
                <a:solidFill>
                  <a:srgbClr val="00B050"/>
                </a:solidFill>
              </a:rPr>
              <a:t>，</a:t>
            </a:r>
            <a:r>
              <a:rPr lang="en-US" altLang="zh-CN" dirty="0">
                <a:solidFill>
                  <a:srgbClr val="00B050"/>
                </a:solidFill>
              </a:rPr>
              <a:t>3</a:t>
            </a:r>
          </a:p>
          <a:p>
            <a:pPr marL="914400" lvl="1" indent="-457200">
              <a:buFont typeface="+mj-lt"/>
              <a:buAutoNum type="alphaUcPeriod"/>
            </a:pPr>
            <a:r>
              <a:rPr lang="en-US" altLang="zh-CN" dirty="0"/>
              <a:t>4</a:t>
            </a:r>
            <a:r>
              <a:rPr lang="zh-CN" altLang="en-US" dirty="0"/>
              <a:t>，</a:t>
            </a:r>
            <a:r>
              <a:rPr lang="en-US" altLang="zh-CN" dirty="0"/>
              <a:t>4</a:t>
            </a:r>
            <a:r>
              <a:rPr lang="zh-CN" altLang="en-US" dirty="0"/>
              <a:t>，</a:t>
            </a:r>
            <a:r>
              <a:rPr lang="en-US" altLang="zh-CN" dirty="0"/>
              <a:t>2</a:t>
            </a:r>
            <a:r>
              <a:rPr lang="zh-CN" altLang="en-US" dirty="0"/>
              <a:t>，</a:t>
            </a:r>
            <a:r>
              <a:rPr lang="en-US" altLang="zh-CN" dirty="0"/>
              <a:t>2</a:t>
            </a:r>
          </a:p>
          <a:p>
            <a:pPr marL="914400" lvl="1" indent="-457200">
              <a:buFont typeface="+mj-lt"/>
              <a:buAutoNum type="alphaUcPeriod"/>
            </a:pPr>
            <a:endParaRPr lang="en-US" altLang="zh-CN" dirty="0"/>
          </a:p>
          <a:p>
            <a:r>
              <a:rPr lang="zh-CN" altLang="en-US" sz="2400" dirty="0">
                <a:solidFill>
                  <a:srgbClr val="00B050"/>
                </a:solidFill>
              </a:rPr>
              <a:t>有向图：</a:t>
            </a:r>
            <a:r>
              <a:rPr lang="zh-CN" altLang="en-US" sz="2400" b="1" dirty="0">
                <a:solidFill>
                  <a:srgbClr val="00B050"/>
                </a:solidFill>
              </a:rPr>
              <a:t>顶点的度 </a:t>
            </a:r>
            <a:r>
              <a:rPr lang="en-US" altLang="zh-CN" sz="2400" b="1" dirty="0">
                <a:solidFill>
                  <a:srgbClr val="00B050"/>
                </a:solidFill>
              </a:rPr>
              <a:t>= </a:t>
            </a:r>
            <a:r>
              <a:rPr lang="zh-CN" altLang="en-US" sz="2400" b="1" dirty="0">
                <a:solidFill>
                  <a:srgbClr val="00B050"/>
                </a:solidFill>
              </a:rPr>
              <a:t>入度 </a:t>
            </a:r>
            <a:r>
              <a:rPr lang="en-US" altLang="zh-CN" sz="2400" b="1" dirty="0">
                <a:solidFill>
                  <a:srgbClr val="00B050"/>
                </a:solidFill>
              </a:rPr>
              <a:t>+ </a:t>
            </a:r>
            <a:r>
              <a:rPr lang="zh-CN" altLang="en-US" sz="2400" b="1" dirty="0">
                <a:solidFill>
                  <a:srgbClr val="00B050"/>
                </a:solidFill>
              </a:rPr>
              <a:t>出度</a:t>
            </a:r>
            <a:endParaRPr lang="zh-CN" altLang="en-US" sz="2400" dirty="0">
              <a:solidFill>
                <a:srgbClr val="00B050"/>
              </a:solidFill>
            </a:endParaRPr>
          </a:p>
          <a:p>
            <a:r>
              <a:rPr lang="zh-CN" altLang="en-US" sz="2400" dirty="0">
                <a:solidFill>
                  <a:srgbClr val="00B050"/>
                </a:solidFill>
              </a:rPr>
              <a:t>出度：该行中 </a:t>
            </a:r>
            <a:r>
              <a:rPr lang="en-US" altLang="zh-CN" sz="2400" dirty="0">
                <a:solidFill>
                  <a:srgbClr val="00B050"/>
                </a:solidFill>
              </a:rPr>
              <a:t>1 </a:t>
            </a:r>
            <a:r>
              <a:rPr lang="zh-CN" altLang="en-US" sz="2400" dirty="0">
                <a:solidFill>
                  <a:srgbClr val="00B050"/>
                </a:solidFill>
              </a:rPr>
              <a:t>的个数</a:t>
            </a:r>
          </a:p>
          <a:p>
            <a:r>
              <a:rPr lang="zh-CN" altLang="en-US" sz="2400" dirty="0">
                <a:solidFill>
                  <a:srgbClr val="00B050"/>
                </a:solidFill>
              </a:rPr>
              <a:t>入度：该列中 </a:t>
            </a:r>
            <a:r>
              <a:rPr lang="en-US" altLang="zh-CN" sz="2400" dirty="0">
                <a:solidFill>
                  <a:srgbClr val="00B050"/>
                </a:solidFill>
              </a:rPr>
              <a:t>1 </a:t>
            </a:r>
            <a:r>
              <a:rPr lang="zh-CN" altLang="en-US" sz="2400" dirty="0">
                <a:solidFill>
                  <a:srgbClr val="00B050"/>
                </a:solidFill>
              </a:rPr>
              <a:t>的个数</a:t>
            </a:r>
          </a:p>
          <a:p>
            <a:pPr marL="514350" indent="-457200"/>
            <a:endParaRPr lang="zh-CN" altLang="en-US" dirty="0"/>
          </a:p>
        </p:txBody>
      </p:sp>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7150100" y="2919412"/>
            <a:ext cx="3581400" cy="2085975"/>
          </a:xfrm>
          <a:prstGeom prst="rect">
            <a:avLst/>
          </a:prstGeom>
        </p:spPr>
      </p:pic>
    </p:spTree>
    <p:extLst>
      <p:ext uri="{BB962C8B-B14F-4D97-AF65-F5344CB8AC3E}">
        <p14:creationId xmlns:p14="http://schemas.microsoft.com/office/powerpoint/2010/main" val="3092029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p:txBody>
              <a:bodyPr/>
              <a:lstStyle/>
              <a:p>
                <a:r>
                  <a:rPr lang="zh-CN" altLang="en-US" dirty="0"/>
                  <a:t>有向图</a:t>
                </a:r>
                <a:r>
                  <a:rPr lang="en-US" altLang="zh-CN" dirty="0"/>
                  <a:t>G</a:t>
                </a:r>
                <a:r>
                  <a:rPr lang="zh-CN" altLang="en-US" dirty="0"/>
                  <a:t>有</a:t>
                </a:r>
                <a:r>
                  <a:rPr lang="en-US" altLang="zh-CN" dirty="0"/>
                  <a:t>1,000</a:t>
                </a:r>
                <a:r>
                  <a:rPr lang="zh-CN" altLang="en-US" dirty="0"/>
                  <a:t>个顶点和</a:t>
                </a:r>
                <a:r>
                  <a:rPr lang="en-US" altLang="zh-CN" dirty="0"/>
                  <a:t>2,000</a:t>
                </a:r>
                <a:r>
                  <a:rPr lang="zh-CN" altLang="en-US" dirty="0"/>
                  <a:t>条边，使用邻接表进行存储，假设每个顶点需要</a:t>
                </a:r>
                <a:r>
                  <a:rPr lang="en-US" altLang="zh-CN" dirty="0"/>
                  <a:t>2</a:t>
                </a:r>
                <a:r>
                  <a:rPr lang="zh-CN" altLang="en-US" dirty="0"/>
                  <a:t>个字节保存，每条边需要</a:t>
                </a:r>
                <a:r>
                  <a:rPr lang="en-US" altLang="zh-CN" dirty="0"/>
                  <a:t>3</a:t>
                </a:r>
                <a:r>
                  <a:rPr lang="zh-CN" altLang="en-US" dirty="0"/>
                  <a:t>个字节保存，则最接近其需要的存储空间是（）。</a:t>
                </a:r>
                <a:endParaRPr lang="en-US" altLang="zh-CN" dirty="0"/>
              </a:p>
              <a:p>
                <a:pPr marL="914400" lvl="1" indent="-457200">
                  <a:buFont typeface="+mj-lt"/>
                  <a:buAutoNum type="alphaUcPeriod"/>
                </a:pPr>
                <a:r>
                  <a:rPr lang="en-US" altLang="zh-CN" dirty="0"/>
                  <a:t>1,006,000</a:t>
                </a:r>
                <a:r>
                  <a:rPr lang="zh-CN" altLang="en-US" dirty="0"/>
                  <a:t>个字节</a:t>
                </a:r>
                <a:endParaRPr lang="en-US" altLang="zh-CN" dirty="0"/>
              </a:p>
              <a:p>
                <a:pPr marL="914400" lvl="1" indent="-457200">
                  <a:buFont typeface="+mj-lt"/>
                  <a:buAutoNum type="alphaUcPeriod"/>
                </a:pPr>
                <a:r>
                  <a:rPr lang="en-US" altLang="zh-CN" dirty="0"/>
                  <a:t>14,000</a:t>
                </a:r>
                <a:r>
                  <a:rPr lang="zh-CN" altLang="en-US" dirty="0"/>
                  <a:t>个字节</a:t>
                </a:r>
                <a:endParaRPr lang="en-US" altLang="zh-CN" dirty="0"/>
              </a:p>
              <a:p>
                <a:pPr marL="914400" lvl="1" indent="-457200">
                  <a:buFont typeface="+mj-lt"/>
                  <a:buAutoNum type="alphaUcPeriod"/>
                </a:pPr>
                <a:r>
                  <a:rPr lang="en-US" altLang="zh-CN" dirty="0"/>
                  <a:t>12,000</a:t>
                </a:r>
                <a:r>
                  <a:rPr lang="zh-CN" altLang="en-US" dirty="0"/>
                  <a:t>个字节</a:t>
                </a:r>
                <a:endParaRPr lang="en-US" altLang="zh-CN" dirty="0"/>
              </a:p>
              <a:p>
                <a:pPr marL="914400" lvl="1" indent="-457200">
                  <a:buFont typeface="+mj-lt"/>
                  <a:buAutoNum type="alphaUcPeriod"/>
                </a:pPr>
                <a:r>
                  <a:rPr lang="en-US" altLang="zh-CN" dirty="0">
                    <a:solidFill>
                      <a:srgbClr val="00B050"/>
                    </a:solidFill>
                  </a:rPr>
                  <a:t>8,000</a:t>
                </a:r>
                <a:r>
                  <a:rPr lang="zh-CN" altLang="en-US" dirty="0">
                    <a:solidFill>
                      <a:srgbClr val="00B050"/>
                    </a:solidFill>
                  </a:rPr>
                  <a:t>个字节</a:t>
                </a:r>
                <a:endParaRPr lang="en-US" altLang="zh-CN" dirty="0">
                  <a:solidFill>
                    <a:srgbClr val="00B050"/>
                  </a:solidFill>
                </a:endParaRPr>
              </a:p>
              <a:p>
                <a:pPr marL="914400" lvl="1" indent="-457200">
                  <a:buFont typeface="+mj-lt"/>
                  <a:buAutoNum type="alphaUcPeriod"/>
                </a:pPr>
                <a:endParaRPr lang="en-US" altLang="zh-CN" dirty="0">
                  <a:solidFill>
                    <a:srgbClr val="00B050"/>
                  </a:solidFill>
                </a:endParaRPr>
              </a:p>
              <a:p>
                <a:pPr marL="514350" indent="-457200"/>
                <a14:m>
                  <m:oMath xmlns:m="http://schemas.openxmlformats.org/officeDocument/2006/math">
                    <m:r>
                      <a:rPr lang="en-US" altLang="zh-CN" b="0" i="1" smtClean="0">
                        <a:solidFill>
                          <a:srgbClr val="00B050"/>
                        </a:solidFill>
                        <a:latin typeface="Cambria Math" panose="02040503050406030204" pitchFamily="18" charset="0"/>
                      </a:rPr>
                      <m:t>2</m:t>
                    </m:r>
                    <m:r>
                      <a:rPr lang="en-US" altLang="zh-CN" b="0" i="1" smtClean="0">
                        <a:solidFill>
                          <a:srgbClr val="00B050"/>
                        </a:solidFill>
                        <a:latin typeface="Cambria Math" panose="02040503050406030204" pitchFamily="18" charset="0"/>
                        <a:ea typeface="Cambria Math" panose="02040503050406030204" pitchFamily="18" charset="0"/>
                      </a:rPr>
                      <m:t>×1000+3×2000=8000</m:t>
                    </m:r>
                  </m:oMath>
                </a14:m>
                <a:endParaRPr lang="zh-CN" altLang="en-US" dirty="0">
                  <a:solidFill>
                    <a:srgbClr val="00B050"/>
                  </a:solidFill>
                </a:endParaRPr>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blipFill>
                <a:blip r:embed="rId3"/>
                <a:stretch>
                  <a:fillRect l="-941" t="-1926" r="-82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8853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图的遍历</a:t>
            </a:r>
          </a:p>
        </p:txBody>
      </p:sp>
      <p:sp>
        <p:nvSpPr>
          <p:cNvPr id="5" name="内容占位符 4"/>
          <p:cNvSpPr>
            <a:spLocks noGrp="1"/>
          </p:cNvSpPr>
          <p:nvPr>
            <p:ph sz="half" idx="1"/>
          </p:nvPr>
        </p:nvSpPr>
        <p:spPr/>
        <p:txBody>
          <a:bodyPr/>
          <a:lstStyle/>
          <a:p>
            <a:r>
              <a:rPr lang="zh-CN" altLang="en-US" dirty="0"/>
              <a:t>若对如下无向图进行遍历，则下列选项中，不是广度优先遍历序列的是（）。</a:t>
            </a:r>
            <a:endParaRPr lang="en-US" altLang="zh-CN" dirty="0"/>
          </a:p>
          <a:p>
            <a:pPr marL="914400" lvl="1" indent="-457200">
              <a:buFont typeface="+mj-lt"/>
              <a:buAutoNum type="alphaUcPeriod"/>
            </a:pPr>
            <a:r>
              <a:rPr lang="en-US" altLang="zh-CN" dirty="0"/>
              <a:t>h, c, a, b, d, e, g, f</a:t>
            </a:r>
          </a:p>
          <a:p>
            <a:pPr marL="914400" lvl="1" indent="-457200">
              <a:buFont typeface="+mj-lt"/>
              <a:buAutoNum type="alphaUcPeriod"/>
            </a:pPr>
            <a:r>
              <a:rPr lang="en-US" altLang="zh-CN" dirty="0"/>
              <a:t>e, a, f, g, b, h, c, d</a:t>
            </a:r>
          </a:p>
          <a:p>
            <a:pPr marL="914400" lvl="1" indent="-457200">
              <a:buFont typeface="+mj-lt"/>
              <a:buAutoNum type="alphaUcPeriod"/>
            </a:pPr>
            <a:r>
              <a:rPr lang="en-US" altLang="zh-CN" dirty="0"/>
              <a:t>d, b, c, a, h, e, f, g</a:t>
            </a:r>
          </a:p>
          <a:p>
            <a:pPr marL="914400" lvl="1" indent="-457200">
              <a:buFont typeface="+mj-lt"/>
              <a:buAutoNum type="alphaUcPeriod"/>
            </a:pPr>
            <a:r>
              <a:rPr lang="en-US" altLang="zh-CN" dirty="0">
                <a:solidFill>
                  <a:srgbClr val="00B050"/>
                </a:solidFill>
              </a:rPr>
              <a:t>a, b, c, d, h, e, f, g</a:t>
            </a:r>
            <a:endParaRPr lang="zh-CN" altLang="en-US" dirty="0">
              <a:solidFill>
                <a:srgbClr val="00B050"/>
              </a:solidFill>
            </a:endParaRPr>
          </a:p>
        </p:txBody>
      </p:sp>
      <p:pic>
        <p:nvPicPr>
          <p:cNvPr id="2" name="内容占位符 1"/>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2289617"/>
            <a:ext cx="5080000" cy="3345566"/>
          </a:xfrm>
          <a:prstGeom prst="rect">
            <a:avLst/>
          </a:prstGeom>
        </p:spPr>
      </p:pic>
    </p:spTree>
    <p:extLst>
      <p:ext uri="{BB962C8B-B14F-4D97-AF65-F5344CB8AC3E}">
        <p14:creationId xmlns:p14="http://schemas.microsoft.com/office/powerpoint/2010/main" val="1095122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图的遍历</a:t>
            </a:r>
          </a:p>
        </p:txBody>
      </p:sp>
      <p:sp>
        <p:nvSpPr>
          <p:cNvPr id="5" name="内容占位符 4"/>
          <p:cNvSpPr>
            <a:spLocks noGrp="1"/>
          </p:cNvSpPr>
          <p:nvPr>
            <p:ph sz="half" idx="1"/>
          </p:nvPr>
        </p:nvSpPr>
        <p:spPr/>
        <p:txBody>
          <a:bodyPr/>
          <a:lstStyle/>
          <a:p>
            <a:r>
              <a:rPr lang="zh-CN" altLang="en-US" dirty="0"/>
              <a:t>下列选项中，不是下图深度优先遍历序列的是（）。</a:t>
            </a:r>
            <a:endParaRPr lang="en-US" altLang="zh-CN" dirty="0"/>
          </a:p>
          <a:p>
            <a:pPr marL="914400" lvl="1" indent="-457200">
              <a:buFont typeface="+mj-lt"/>
              <a:buAutoNum type="alphaUcPeriod"/>
            </a:pPr>
            <a:r>
              <a:rPr lang="en-US" altLang="zh-CN" dirty="0"/>
              <a:t>V1, V5, V4, V3, V2</a:t>
            </a:r>
          </a:p>
          <a:p>
            <a:pPr marL="914400" lvl="1" indent="-457200">
              <a:buFont typeface="+mj-lt"/>
              <a:buAutoNum type="alphaUcPeriod"/>
            </a:pPr>
            <a:r>
              <a:rPr lang="en-US" altLang="zh-CN" dirty="0"/>
              <a:t>V1, V3, V2, V5, V4</a:t>
            </a:r>
          </a:p>
          <a:p>
            <a:pPr marL="914400" lvl="1" indent="-457200">
              <a:buFont typeface="+mj-lt"/>
              <a:buAutoNum type="alphaUcPeriod"/>
            </a:pPr>
            <a:r>
              <a:rPr lang="en-US" altLang="zh-CN" dirty="0"/>
              <a:t>V1, V2, V5, V4, V3</a:t>
            </a:r>
          </a:p>
          <a:p>
            <a:pPr marL="914400" lvl="1" indent="-457200">
              <a:buFont typeface="+mj-lt"/>
              <a:buAutoNum type="alphaUcPeriod"/>
            </a:pPr>
            <a:r>
              <a:rPr lang="en-US" altLang="zh-CN" dirty="0">
                <a:solidFill>
                  <a:srgbClr val="00B050"/>
                </a:solidFill>
              </a:rPr>
              <a:t>V1, V2, V3, V4, V5</a:t>
            </a:r>
            <a:endParaRPr lang="zh-CN" altLang="en-US" dirty="0">
              <a:solidFill>
                <a:srgbClr val="00B050"/>
              </a:solidFill>
            </a:endParaRPr>
          </a:p>
        </p:txBody>
      </p:sp>
      <p:pic>
        <p:nvPicPr>
          <p:cNvPr id="2" name="内容占位符 1"/>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7073900" y="2566987"/>
            <a:ext cx="3733800" cy="2790825"/>
          </a:xfrm>
          <a:prstGeom prst="rect">
            <a:avLst/>
          </a:prstGeom>
        </p:spPr>
      </p:pic>
    </p:spTree>
    <p:extLst>
      <p:ext uri="{BB962C8B-B14F-4D97-AF65-F5344CB8AC3E}">
        <p14:creationId xmlns:p14="http://schemas.microsoft.com/office/powerpoint/2010/main" val="1737500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图的遍历</a:t>
            </a:r>
            <a:r>
              <a:rPr lang="zh-CN" altLang="en-US" dirty="0">
                <a:solidFill>
                  <a:srgbClr val="00B050"/>
                </a:solidFill>
              </a:rPr>
              <a:t>（</a:t>
            </a:r>
            <a:r>
              <a:rPr lang="en-US" altLang="zh-CN" dirty="0">
                <a:solidFill>
                  <a:srgbClr val="00B050"/>
                </a:solidFill>
              </a:rPr>
              <a:t>2024</a:t>
            </a:r>
            <a:r>
              <a:rPr lang="zh-CN" altLang="en-US" dirty="0">
                <a:solidFill>
                  <a:srgbClr val="00B050"/>
                </a:solidFill>
              </a:rPr>
              <a:t>期末）</a:t>
            </a:r>
          </a:p>
        </p:txBody>
      </p:sp>
      <p:sp>
        <p:nvSpPr>
          <p:cNvPr id="3" name="内容占位符 2"/>
          <p:cNvSpPr>
            <a:spLocks noGrp="1"/>
          </p:cNvSpPr>
          <p:nvPr>
            <p:ph idx="1"/>
          </p:nvPr>
        </p:nvSpPr>
        <p:spPr>
          <a:xfrm>
            <a:off x="1055440" y="1905000"/>
            <a:ext cx="10363200" cy="4114800"/>
          </a:xfrm>
        </p:spPr>
        <p:txBody>
          <a:bodyPr/>
          <a:lstStyle/>
          <a:p>
            <a:r>
              <a:rPr lang="zh-CN" altLang="en-US" dirty="0"/>
              <a:t>设有向图</a:t>
            </a:r>
            <a:r>
              <a:rPr lang="en-US" altLang="zh-CN" dirty="0"/>
              <a:t>G=(V, E)</a:t>
            </a:r>
            <a:r>
              <a:rPr lang="zh-CN" altLang="en-US" dirty="0"/>
              <a:t>，顶点集</a:t>
            </a:r>
            <a:r>
              <a:rPr lang="en-US" altLang="zh-CN" dirty="0"/>
              <a:t>V={v0, v1, v2, v3}</a:t>
            </a:r>
            <a:r>
              <a:rPr lang="zh-CN" altLang="en-US" dirty="0"/>
              <a:t>，边集</a:t>
            </a:r>
            <a:r>
              <a:rPr lang="en-US" altLang="zh-CN" dirty="0"/>
              <a:t>E={&lt;v0,v1&gt;, &lt;v0,v2&gt;,&lt;v0,v3&gt;,&lt;v1,v3&gt;}</a:t>
            </a:r>
            <a:r>
              <a:rPr lang="zh-CN" altLang="en-US" dirty="0"/>
              <a:t>。若从顶点</a:t>
            </a:r>
            <a:r>
              <a:rPr lang="en-US" altLang="zh-CN" dirty="0"/>
              <a:t>v0</a:t>
            </a:r>
            <a:r>
              <a:rPr lang="zh-CN" altLang="en-US" dirty="0"/>
              <a:t>开始对图进行深度优先遍历，则可能得到的不同遍历序列个数是（）</a:t>
            </a:r>
            <a:r>
              <a:rPr lang="en-US" altLang="zh-CN" dirty="0"/>
              <a:t> </a:t>
            </a:r>
            <a:r>
              <a:rPr lang="zh-CN" altLang="en-US" dirty="0"/>
              <a:t>。</a:t>
            </a:r>
            <a:endParaRPr lang="en-US" altLang="zh-CN" dirty="0"/>
          </a:p>
          <a:p>
            <a:pPr marL="914400" lvl="1" indent="-457200">
              <a:buFont typeface="+mj-lt"/>
              <a:buAutoNum type="alphaUcPeriod"/>
            </a:pPr>
            <a:r>
              <a:rPr lang="en-US" altLang="zh-CN" dirty="0"/>
              <a:t>2</a:t>
            </a:r>
          </a:p>
          <a:p>
            <a:pPr marL="914400" lvl="1" indent="-457200">
              <a:buFont typeface="+mj-lt"/>
              <a:buAutoNum type="alphaUcPeriod"/>
            </a:pPr>
            <a:r>
              <a:rPr lang="en-US" altLang="zh-CN" dirty="0"/>
              <a:t>3</a:t>
            </a:r>
          </a:p>
          <a:p>
            <a:pPr marL="914400" lvl="1" indent="-457200">
              <a:buFont typeface="+mj-lt"/>
              <a:buAutoNum type="alphaUcPeriod"/>
            </a:pPr>
            <a:r>
              <a:rPr lang="en-US" altLang="zh-CN" dirty="0"/>
              <a:t>4</a:t>
            </a:r>
          </a:p>
          <a:p>
            <a:pPr marL="914400" lvl="1" indent="-457200">
              <a:buFont typeface="+mj-lt"/>
              <a:buAutoNum type="alphaUcPeriod"/>
            </a:pPr>
            <a:r>
              <a:rPr lang="en-US" altLang="zh-CN" dirty="0">
                <a:solidFill>
                  <a:srgbClr val="00B050"/>
                </a:solidFill>
              </a:rPr>
              <a:t>5</a:t>
            </a:r>
            <a:endParaRPr lang="zh-CN" altLang="en-US" dirty="0">
              <a:solidFill>
                <a:srgbClr val="00B050"/>
              </a:solidFill>
            </a:endParaRPr>
          </a:p>
        </p:txBody>
      </p:sp>
    </p:spTree>
    <p:extLst>
      <p:ext uri="{BB962C8B-B14F-4D97-AF65-F5344CB8AC3E}">
        <p14:creationId xmlns:p14="http://schemas.microsoft.com/office/powerpoint/2010/main" val="3289207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最小生成树</a:t>
            </a:r>
          </a:p>
        </p:txBody>
      </p:sp>
      <p:sp>
        <p:nvSpPr>
          <p:cNvPr id="6" name="内容占位符 5"/>
          <p:cNvSpPr>
            <a:spLocks noGrp="1"/>
          </p:cNvSpPr>
          <p:nvPr>
            <p:ph idx="1"/>
          </p:nvPr>
        </p:nvSpPr>
        <p:spPr/>
        <p:txBody>
          <a:bodyPr/>
          <a:lstStyle/>
          <a:p>
            <a:r>
              <a:rPr lang="zh-CN" altLang="en-US" dirty="0"/>
              <a:t>下列关于最小生成树的叙述中，正确的是（）。</a:t>
            </a:r>
            <a:endParaRPr lang="en-US" altLang="zh-CN" dirty="0"/>
          </a:p>
          <a:p>
            <a:pPr marL="971550" lvl="1" indent="-514350">
              <a:buFont typeface="+mj-lt"/>
              <a:buAutoNum type="romanUcPeriod"/>
            </a:pPr>
            <a:r>
              <a:rPr lang="zh-CN" altLang="en-US" dirty="0"/>
              <a:t>最小生成树的代价唯一</a:t>
            </a:r>
            <a:endParaRPr lang="en-US" altLang="zh-CN" dirty="0"/>
          </a:p>
          <a:p>
            <a:pPr marL="971550" lvl="1" indent="-514350">
              <a:buFont typeface="+mj-lt"/>
              <a:buAutoNum type="romanUcPeriod"/>
            </a:pPr>
            <a:r>
              <a:rPr lang="zh-CN" altLang="en-US" dirty="0"/>
              <a:t>所有权值最小的边一定会出现在所有的最小生成树中</a:t>
            </a:r>
            <a:endParaRPr lang="en-US" altLang="zh-CN" dirty="0"/>
          </a:p>
          <a:p>
            <a:pPr marL="971550" lvl="1" indent="-514350">
              <a:buFont typeface="+mj-lt"/>
              <a:buAutoNum type="romanUcPeriod"/>
            </a:pPr>
            <a:r>
              <a:rPr lang="zh-CN" altLang="en-US" dirty="0"/>
              <a:t>使用</a:t>
            </a:r>
            <a:r>
              <a:rPr lang="en-US" altLang="zh-CN" dirty="0"/>
              <a:t>Prim</a:t>
            </a:r>
            <a:r>
              <a:rPr lang="zh-CN" altLang="en-US" dirty="0"/>
              <a:t>算法从不同顶点开始的最小生成树一定相同</a:t>
            </a:r>
            <a:endParaRPr lang="en-US" altLang="zh-CN" dirty="0"/>
          </a:p>
          <a:p>
            <a:pPr marL="971550" lvl="1" indent="-514350">
              <a:buFont typeface="+mj-lt"/>
              <a:buAutoNum type="romanUcPeriod"/>
            </a:pPr>
            <a:r>
              <a:rPr lang="zh-CN" altLang="en-US" dirty="0"/>
              <a:t>使用</a:t>
            </a:r>
            <a:r>
              <a:rPr lang="en-US" altLang="zh-CN" dirty="0"/>
              <a:t>Prim</a:t>
            </a:r>
            <a:r>
              <a:rPr lang="zh-CN" altLang="en-US" dirty="0"/>
              <a:t>和</a:t>
            </a:r>
            <a:r>
              <a:rPr lang="en-US" altLang="zh-CN" dirty="0" err="1"/>
              <a:t>Kruskal</a:t>
            </a:r>
            <a:r>
              <a:rPr lang="zh-CN" altLang="en-US" dirty="0"/>
              <a:t>算法得到的最小生成树总不相同</a:t>
            </a:r>
            <a:endParaRPr lang="en-US" altLang="zh-CN" dirty="0"/>
          </a:p>
          <a:p>
            <a:pPr marL="971550" lvl="1" indent="-514350">
              <a:buFont typeface="+mj-lt"/>
              <a:buAutoNum type="romanUcPeriod"/>
            </a:pPr>
            <a:endParaRPr lang="en-US" altLang="zh-CN" dirty="0"/>
          </a:p>
          <a:p>
            <a:pPr marL="457200" lvl="1" indent="0">
              <a:buNone/>
            </a:pPr>
            <a:r>
              <a:rPr lang="en-US" altLang="zh-CN" dirty="0">
                <a:solidFill>
                  <a:srgbClr val="00B050"/>
                </a:solidFill>
              </a:rPr>
              <a:t>A. </a:t>
            </a:r>
            <a:r>
              <a:rPr lang="zh-CN" altLang="en-US" dirty="0">
                <a:solidFill>
                  <a:srgbClr val="00B050"/>
                </a:solidFill>
              </a:rPr>
              <a:t>仅</a:t>
            </a:r>
            <a:r>
              <a:rPr lang="en-US" altLang="zh-CN" dirty="0">
                <a:solidFill>
                  <a:srgbClr val="00B050"/>
                </a:solidFill>
              </a:rPr>
              <a:t>I</a:t>
            </a:r>
            <a:r>
              <a:rPr lang="en-US" altLang="zh-CN" dirty="0"/>
              <a:t>   B. </a:t>
            </a:r>
            <a:r>
              <a:rPr lang="zh-CN" altLang="en-US" dirty="0"/>
              <a:t>仅</a:t>
            </a:r>
            <a:r>
              <a:rPr lang="en-US" altLang="zh-CN" dirty="0"/>
              <a:t>II   C. </a:t>
            </a:r>
            <a:r>
              <a:rPr lang="zh-CN" altLang="en-US" dirty="0"/>
              <a:t>仅</a:t>
            </a:r>
            <a:r>
              <a:rPr lang="en-US" altLang="zh-CN" dirty="0"/>
              <a:t>I, III   D. </a:t>
            </a:r>
            <a:r>
              <a:rPr lang="zh-CN" altLang="en-US" dirty="0"/>
              <a:t>仅</a:t>
            </a:r>
            <a:r>
              <a:rPr lang="en-US" altLang="zh-CN" dirty="0"/>
              <a:t>II, IV</a:t>
            </a:r>
            <a:endParaRPr lang="zh-CN" altLang="en-US" dirty="0"/>
          </a:p>
        </p:txBody>
      </p:sp>
    </p:spTree>
    <p:extLst>
      <p:ext uri="{BB962C8B-B14F-4D97-AF65-F5344CB8AC3E}">
        <p14:creationId xmlns:p14="http://schemas.microsoft.com/office/powerpoint/2010/main" val="15526233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最小生成树</a:t>
            </a:r>
          </a:p>
        </p:txBody>
      </p:sp>
      <p:sp>
        <p:nvSpPr>
          <p:cNvPr id="5" name="内容占位符 4"/>
          <p:cNvSpPr>
            <a:spLocks noGrp="1"/>
          </p:cNvSpPr>
          <p:nvPr>
            <p:ph sz="half" idx="1"/>
          </p:nvPr>
        </p:nvSpPr>
        <p:spPr/>
        <p:txBody>
          <a:bodyPr/>
          <a:lstStyle/>
          <a:p>
            <a:r>
              <a:rPr lang="zh-CN" altLang="en-US" dirty="0"/>
              <a:t>求右图的最小生成树时，可能是</a:t>
            </a:r>
            <a:r>
              <a:rPr lang="en-US" altLang="zh-CN" dirty="0" err="1"/>
              <a:t>Kruskal</a:t>
            </a:r>
            <a:r>
              <a:rPr lang="zh-CN" altLang="en-US" dirty="0"/>
              <a:t>算法第</a:t>
            </a:r>
            <a:r>
              <a:rPr lang="en-US" altLang="zh-CN" dirty="0"/>
              <a:t>2</a:t>
            </a:r>
            <a:r>
              <a:rPr lang="zh-CN" altLang="en-US" dirty="0"/>
              <a:t>次选中但不是</a:t>
            </a:r>
            <a:r>
              <a:rPr lang="en-US" altLang="zh-CN" dirty="0"/>
              <a:t>Prim</a:t>
            </a:r>
            <a:r>
              <a:rPr lang="zh-CN" altLang="en-US" dirty="0"/>
              <a:t>算法（从</a:t>
            </a:r>
            <a:r>
              <a:rPr lang="en-US" altLang="zh-CN" dirty="0"/>
              <a:t>V4</a:t>
            </a:r>
            <a:r>
              <a:rPr lang="zh-CN" altLang="en-US" dirty="0"/>
              <a:t>开始）第</a:t>
            </a:r>
            <a:r>
              <a:rPr lang="en-US" altLang="zh-CN" dirty="0"/>
              <a:t>2</a:t>
            </a:r>
            <a:r>
              <a:rPr lang="zh-CN" altLang="en-US" dirty="0"/>
              <a:t>次选中的边是（）。</a:t>
            </a:r>
            <a:endParaRPr lang="en-US" altLang="zh-CN" dirty="0"/>
          </a:p>
          <a:p>
            <a:pPr marL="914400" lvl="1" indent="-457200">
              <a:buFont typeface="+mj-lt"/>
              <a:buAutoNum type="alphaUcPeriod"/>
            </a:pPr>
            <a:r>
              <a:rPr lang="en-US" altLang="zh-CN" dirty="0"/>
              <a:t>(V1, V3)</a:t>
            </a:r>
          </a:p>
          <a:p>
            <a:pPr marL="914400" lvl="1" indent="-457200">
              <a:buFont typeface="+mj-lt"/>
              <a:buAutoNum type="alphaUcPeriod"/>
            </a:pPr>
            <a:r>
              <a:rPr lang="en-US" altLang="zh-CN" dirty="0"/>
              <a:t>(V1, V4)</a:t>
            </a:r>
          </a:p>
          <a:p>
            <a:pPr marL="914400" lvl="1" indent="-457200">
              <a:buFont typeface="+mj-lt"/>
              <a:buAutoNum type="alphaUcPeriod"/>
            </a:pPr>
            <a:r>
              <a:rPr lang="en-US" altLang="zh-CN" dirty="0">
                <a:solidFill>
                  <a:srgbClr val="00B050"/>
                </a:solidFill>
              </a:rPr>
              <a:t>(V2, V3)</a:t>
            </a:r>
          </a:p>
          <a:p>
            <a:pPr marL="914400" lvl="1" indent="-457200">
              <a:buFont typeface="+mj-lt"/>
              <a:buAutoNum type="alphaUcPeriod"/>
            </a:pPr>
            <a:r>
              <a:rPr lang="en-US" altLang="zh-CN" dirty="0"/>
              <a:t>(V3, V4)</a:t>
            </a:r>
            <a:endParaRPr lang="zh-CN" altLang="en-US" dirty="0"/>
          </a:p>
        </p:txBody>
      </p:sp>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960096" y="2276872"/>
            <a:ext cx="4000500" cy="2790825"/>
          </a:xfrm>
          <a:prstGeom prst="rect">
            <a:avLst/>
          </a:prstGeom>
        </p:spPr>
      </p:pic>
    </p:spTree>
    <p:extLst>
      <p:ext uri="{BB962C8B-B14F-4D97-AF65-F5344CB8AC3E}">
        <p14:creationId xmlns:p14="http://schemas.microsoft.com/office/powerpoint/2010/main" val="3663853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sp>
        <p:nvSpPr>
          <p:cNvPr id="3" name="内容占位符 2"/>
          <p:cNvSpPr>
            <a:spLocks noGrp="1"/>
          </p:cNvSpPr>
          <p:nvPr>
            <p:ph sz="half" idx="1"/>
          </p:nvPr>
        </p:nvSpPr>
        <p:spPr/>
        <p:txBody>
          <a:bodyPr/>
          <a:lstStyle/>
          <a:p>
            <a:r>
              <a:rPr lang="zh-CN" altLang="en-US" dirty="0"/>
              <a:t>已知无向图</a:t>
            </a:r>
            <a:r>
              <a:rPr lang="en-US" altLang="zh-CN" dirty="0"/>
              <a:t>G</a:t>
            </a:r>
            <a:r>
              <a:rPr lang="zh-CN" altLang="en-US" dirty="0"/>
              <a:t>如右所示，使用</a:t>
            </a:r>
            <a:r>
              <a:rPr lang="en-US" altLang="zh-CN" dirty="0" err="1"/>
              <a:t>Kruskal</a:t>
            </a:r>
            <a:r>
              <a:rPr lang="zh-CN" altLang="en-US" dirty="0"/>
              <a:t>算法求图</a:t>
            </a:r>
            <a:r>
              <a:rPr lang="en-US" altLang="zh-CN" dirty="0"/>
              <a:t>G</a:t>
            </a:r>
            <a:r>
              <a:rPr lang="zh-CN" altLang="en-US" dirty="0"/>
              <a:t>的最小生成树，加到最小生成树中的边依次是（）。</a:t>
            </a:r>
            <a:endParaRPr lang="en-US" altLang="zh-CN" dirty="0"/>
          </a:p>
          <a:p>
            <a:pPr marL="914400" lvl="1" indent="-457200">
              <a:buFont typeface="+mj-lt"/>
              <a:buAutoNum type="alphaUcPeriod"/>
            </a:pPr>
            <a:r>
              <a:rPr lang="en-US" altLang="zh-CN" dirty="0">
                <a:solidFill>
                  <a:srgbClr val="00B050"/>
                </a:solidFill>
              </a:rPr>
              <a:t>bf, </a:t>
            </a:r>
            <a:r>
              <a:rPr lang="en-US" altLang="zh-CN" dirty="0" err="1">
                <a:solidFill>
                  <a:srgbClr val="00B050"/>
                </a:solidFill>
              </a:rPr>
              <a:t>bd</a:t>
            </a:r>
            <a:r>
              <a:rPr lang="en-US" altLang="zh-CN" dirty="0">
                <a:solidFill>
                  <a:srgbClr val="00B050"/>
                </a:solidFill>
              </a:rPr>
              <a:t>, ae, </a:t>
            </a:r>
            <a:r>
              <a:rPr lang="en-US" altLang="zh-CN" dirty="0" err="1">
                <a:solidFill>
                  <a:srgbClr val="00B050"/>
                </a:solidFill>
              </a:rPr>
              <a:t>ce</a:t>
            </a:r>
            <a:r>
              <a:rPr lang="en-US" altLang="zh-CN" dirty="0">
                <a:solidFill>
                  <a:srgbClr val="00B050"/>
                </a:solidFill>
              </a:rPr>
              <a:t>, be</a:t>
            </a:r>
          </a:p>
          <a:p>
            <a:pPr marL="914400" lvl="1" indent="-457200">
              <a:buFont typeface="+mj-lt"/>
              <a:buAutoNum type="alphaUcPeriod"/>
            </a:pPr>
            <a:r>
              <a:rPr lang="en-US" altLang="zh-CN" dirty="0"/>
              <a:t>bf, </a:t>
            </a:r>
            <a:r>
              <a:rPr lang="en-US" altLang="zh-CN" dirty="0" err="1"/>
              <a:t>bd</a:t>
            </a:r>
            <a:r>
              <a:rPr lang="en-US" altLang="zh-CN" dirty="0"/>
              <a:t>, be, ae, </a:t>
            </a:r>
            <a:r>
              <a:rPr lang="en-US" altLang="zh-CN" dirty="0" err="1"/>
              <a:t>ce</a:t>
            </a:r>
            <a:endParaRPr lang="en-US" altLang="zh-CN" dirty="0"/>
          </a:p>
          <a:p>
            <a:pPr marL="914400" lvl="1" indent="-457200">
              <a:buFont typeface="+mj-lt"/>
              <a:buAutoNum type="alphaUcPeriod"/>
            </a:pPr>
            <a:r>
              <a:rPr lang="en-US" altLang="zh-CN" dirty="0"/>
              <a:t>ae, be, </a:t>
            </a:r>
            <a:r>
              <a:rPr lang="en-US" altLang="zh-CN" dirty="0" err="1"/>
              <a:t>ce</a:t>
            </a:r>
            <a:r>
              <a:rPr lang="en-US" altLang="zh-CN" dirty="0"/>
              <a:t>, </a:t>
            </a:r>
            <a:r>
              <a:rPr lang="en-US" altLang="zh-CN" dirty="0" err="1"/>
              <a:t>bd</a:t>
            </a:r>
            <a:r>
              <a:rPr lang="en-US" altLang="zh-CN" dirty="0"/>
              <a:t>, bf</a:t>
            </a:r>
          </a:p>
          <a:p>
            <a:pPr marL="914400" lvl="1" indent="-457200">
              <a:buFont typeface="+mj-lt"/>
              <a:buAutoNum type="alphaUcPeriod"/>
            </a:pPr>
            <a:r>
              <a:rPr lang="en-US" altLang="zh-CN" dirty="0"/>
              <a:t>ae, </a:t>
            </a:r>
            <a:r>
              <a:rPr lang="en-US" altLang="zh-CN" dirty="0" err="1"/>
              <a:t>ce</a:t>
            </a:r>
            <a:r>
              <a:rPr lang="en-US" altLang="zh-CN" dirty="0"/>
              <a:t>, be, bf, </a:t>
            </a:r>
            <a:r>
              <a:rPr lang="en-US" altLang="zh-CN" dirty="0" err="1"/>
              <a:t>bd</a:t>
            </a:r>
            <a:endParaRPr lang="zh-CN" altLang="en-US" dirty="0"/>
          </a:p>
        </p:txBody>
      </p:sp>
      <p:pic>
        <p:nvPicPr>
          <p:cNvPr id="5" name="内容占位符 4"/>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550025" y="2743200"/>
            <a:ext cx="4781550" cy="2438400"/>
          </a:xfrm>
          <a:prstGeom prst="rect">
            <a:avLst/>
          </a:prstGeom>
        </p:spPr>
      </p:pic>
    </p:spTree>
    <p:extLst>
      <p:ext uri="{BB962C8B-B14F-4D97-AF65-F5344CB8AC3E}">
        <p14:creationId xmlns:p14="http://schemas.microsoft.com/office/powerpoint/2010/main" val="4914878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p>
        </p:txBody>
      </p:sp>
      <p:sp>
        <p:nvSpPr>
          <p:cNvPr id="3" name="内容占位符 2"/>
          <p:cNvSpPr>
            <a:spLocks noGrp="1"/>
          </p:cNvSpPr>
          <p:nvPr>
            <p:ph idx="1"/>
          </p:nvPr>
        </p:nvSpPr>
        <p:spPr/>
        <p:txBody>
          <a:bodyPr/>
          <a:lstStyle/>
          <a:p>
            <a:r>
              <a:rPr lang="zh-CN" altLang="en-US" dirty="0"/>
              <a:t>下列关于广度优先算法的说法中，正确的是（） 。</a:t>
            </a:r>
            <a:endParaRPr lang="en-US" altLang="zh-CN" dirty="0"/>
          </a:p>
          <a:p>
            <a:pPr marL="971550" lvl="1" indent="-514350">
              <a:buFont typeface="+mj-lt"/>
              <a:buAutoNum type="romanUcPeriod"/>
            </a:pPr>
            <a:r>
              <a:rPr lang="zh-CN" altLang="en-US" dirty="0"/>
              <a:t>当各边的权值相等时，广度优先算法可以解决单源最短路径问题</a:t>
            </a:r>
            <a:endParaRPr lang="en-US" altLang="zh-CN" dirty="0"/>
          </a:p>
          <a:p>
            <a:pPr marL="971550" lvl="1" indent="-514350">
              <a:buFont typeface="+mj-lt"/>
              <a:buAutoNum type="romanUcPeriod"/>
            </a:pPr>
            <a:r>
              <a:rPr lang="zh-CN" altLang="en-US" dirty="0"/>
              <a:t>当各边的权值不相等时，广度优先算法可以解决单源最短路径问题</a:t>
            </a:r>
            <a:endParaRPr lang="en-US" altLang="zh-CN" dirty="0"/>
          </a:p>
          <a:p>
            <a:pPr marL="971550" lvl="1" indent="-514350">
              <a:buFont typeface="+mj-lt"/>
              <a:buAutoNum type="romanUcPeriod"/>
            </a:pPr>
            <a:r>
              <a:rPr lang="zh-CN" altLang="en-US" dirty="0"/>
              <a:t>广度优先遍历算法类似于树中的后序遍历算法</a:t>
            </a:r>
            <a:endParaRPr lang="en-US" altLang="zh-CN" dirty="0"/>
          </a:p>
          <a:p>
            <a:pPr marL="971550" lvl="1" indent="-514350">
              <a:buFont typeface="+mj-lt"/>
              <a:buAutoNum type="romanUcPeriod"/>
            </a:pPr>
            <a:r>
              <a:rPr lang="zh-CN" altLang="en-US" dirty="0"/>
              <a:t>实现图的广度优先算法时，使用的数据结构是队列</a:t>
            </a:r>
            <a:endParaRPr lang="en-US" altLang="zh-CN" dirty="0"/>
          </a:p>
          <a:p>
            <a:pPr marL="914400" lvl="1" indent="-457200">
              <a:buFont typeface="+mj-lt"/>
              <a:buAutoNum type="romanUcPeriod"/>
            </a:pPr>
            <a:endParaRPr lang="en-US" altLang="zh-CN" dirty="0"/>
          </a:p>
          <a:p>
            <a:pPr marL="914400" lvl="1" indent="-457200">
              <a:buAutoNum type="alphaUcPeriod"/>
            </a:pPr>
            <a:r>
              <a:rPr lang="en-US" altLang="zh-CN" dirty="0">
                <a:solidFill>
                  <a:srgbClr val="00B050"/>
                </a:solidFill>
              </a:rPr>
              <a:t>I, IV</a:t>
            </a:r>
            <a:r>
              <a:rPr lang="en-US" altLang="zh-CN" dirty="0"/>
              <a:t>     B. II, III, IV    C. II, IV    D. I, III, IV</a:t>
            </a:r>
          </a:p>
          <a:p>
            <a:pPr marL="914400" lvl="1" indent="-457200">
              <a:buAutoNum type="alphaUcPeriod"/>
            </a:pPr>
            <a:endParaRPr lang="en-US" altLang="zh-CN" dirty="0"/>
          </a:p>
          <a:p>
            <a:pPr marL="514350" indent="-457200"/>
            <a:r>
              <a:rPr lang="en-US" altLang="zh-CN" sz="2400" dirty="0">
                <a:solidFill>
                  <a:srgbClr val="00B050"/>
                </a:solidFill>
              </a:rPr>
              <a:t>BFS </a:t>
            </a:r>
            <a:r>
              <a:rPr lang="zh-CN" altLang="en-US" sz="2400" dirty="0">
                <a:solidFill>
                  <a:srgbClr val="00B050"/>
                </a:solidFill>
              </a:rPr>
              <a:t>按层次扩展结点，当每条边权值相等时，最先到达某结点的路径就是边数最少的路径，等价于最短路径。当各边的权值不相等时不保证“权值和最小”。</a:t>
            </a:r>
            <a:endParaRPr lang="en-US" altLang="zh-CN" sz="2400" dirty="0">
              <a:solidFill>
                <a:srgbClr val="00B050"/>
              </a:solidFill>
            </a:endParaRPr>
          </a:p>
        </p:txBody>
      </p:sp>
    </p:spTree>
    <p:extLst>
      <p:ext uri="{BB962C8B-B14F-4D97-AF65-F5344CB8AC3E}">
        <p14:creationId xmlns:p14="http://schemas.microsoft.com/office/powerpoint/2010/main" val="918495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时间复杂度</a:t>
            </a:r>
          </a:p>
        </p:txBody>
      </p:sp>
      <p:sp>
        <p:nvSpPr>
          <p:cNvPr id="3" name="内容占位符 2"/>
          <p:cNvSpPr>
            <a:spLocks noGrp="1"/>
          </p:cNvSpPr>
          <p:nvPr>
            <p:ph idx="1"/>
          </p:nvPr>
        </p:nvSpPr>
        <p:spPr/>
        <p:txBody>
          <a:bodyPr/>
          <a:lstStyle/>
          <a:p>
            <a:r>
              <a:rPr lang="zh-CN" altLang="en-US" dirty="0"/>
              <a:t>下列程序的时间复杂度是（）</a:t>
            </a:r>
          </a:p>
          <a:p>
            <a:pPr marL="0" indent="0">
              <a:buNone/>
            </a:pPr>
            <a:r>
              <a:rPr lang="en-US" altLang="zh-CN" dirty="0"/>
              <a:t>    void fun(</a:t>
            </a:r>
            <a:r>
              <a:rPr lang="en-US" altLang="zh-CN" dirty="0" err="1"/>
              <a:t>int</a:t>
            </a:r>
            <a:r>
              <a:rPr lang="en-US" altLang="zh-CN" dirty="0"/>
              <a:t> n){</a:t>
            </a:r>
          </a:p>
          <a:p>
            <a:pPr marL="0" indent="0">
              <a:buNone/>
            </a:pPr>
            <a:r>
              <a:rPr lang="en-US" altLang="zh-CN" dirty="0"/>
              <a:t>	</a:t>
            </a:r>
            <a:r>
              <a:rPr lang="en-US" altLang="zh-CN" dirty="0" err="1"/>
              <a:t>int</a:t>
            </a:r>
            <a:r>
              <a:rPr lang="en-US" altLang="zh-CN" dirty="0"/>
              <a:t> </a:t>
            </a:r>
            <a:r>
              <a:rPr lang="en-US" altLang="zh-CN" dirty="0" err="1"/>
              <a:t>i</a:t>
            </a:r>
            <a:r>
              <a:rPr lang="en-US" altLang="zh-CN" dirty="0"/>
              <a:t>=0;</a:t>
            </a:r>
          </a:p>
          <a:p>
            <a:pPr marL="0" indent="0">
              <a:buNone/>
            </a:pPr>
            <a:r>
              <a:rPr lang="en-US" altLang="zh-CN" dirty="0"/>
              <a:t>	while(</a:t>
            </a:r>
            <a:r>
              <a:rPr lang="en-US" altLang="zh-CN" dirty="0" err="1"/>
              <a:t>i</a:t>
            </a:r>
            <a:r>
              <a:rPr lang="en-US" altLang="zh-CN" dirty="0"/>
              <a:t>*</a:t>
            </a:r>
            <a:r>
              <a:rPr lang="en-US" altLang="zh-CN" dirty="0" err="1"/>
              <a:t>i</a:t>
            </a:r>
            <a:r>
              <a:rPr lang="en-US" altLang="zh-CN" dirty="0"/>
              <a:t>*</a:t>
            </a:r>
            <a:r>
              <a:rPr lang="en-US" altLang="zh-CN" dirty="0" err="1"/>
              <a:t>i</a:t>
            </a:r>
            <a:r>
              <a:rPr lang="en-US" altLang="zh-CN" dirty="0"/>
              <a:t>&lt;=n)</a:t>
            </a:r>
          </a:p>
          <a:p>
            <a:pPr marL="0" indent="0">
              <a:buNone/>
            </a:pPr>
            <a:r>
              <a:rPr lang="en-US" altLang="zh-CN" dirty="0"/>
              <a:t>	   </a:t>
            </a:r>
            <a:r>
              <a:rPr lang="en-US" altLang="zh-CN" dirty="0" err="1"/>
              <a:t>i</a:t>
            </a:r>
            <a:r>
              <a:rPr lang="en-US" altLang="zh-CN" dirty="0"/>
              <a:t>++;	}</a:t>
            </a:r>
          </a:p>
          <a:p>
            <a:pPr marL="914400" lvl="1" indent="-457200">
              <a:buFont typeface="+mj-lt"/>
              <a:buAutoNum type="alphaUcPeriod"/>
            </a:pPr>
            <a:r>
              <a:rPr lang="en-US" altLang="zh-CN" dirty="0"/>
              <a:t>O(n)</a:t>
            </a:r>
          </a:p>
          <a:p>
            <a:pPr marL="914400" lvl="1" indent="-457200">
              <a:buFont typeface="+mj-lt"/>
              <a:buAutoNum type="alphaUcPeriod"/>
            </a:pPr>
            <a:r>
              <a:rPr lang="en-US" altLang="zh-CN" dirty="0"/>
              <a:t>O(log n)</a:t>
            </a:r>
          </a:p>
          <a:p>
            <a:pPr marL="914400" lvl="1" indent="-457200">
              <a:buFont typeface="+mj-lt"/>
              <a:buAutoNum type="alphaUcPeriod"/>
            </a:pPr>
            <a:r>
              <a:rPr lang="en-US" altLang="zh-CN" dirty="0">
                <a:solidFill>
                  <a:srgbClr val="00B050"/>
                </a:solidFill>
              </a:rPr>
              <a:t>O(n^1/3)</a:t>
            </a:r>
          </a:p>
          <a:p>
            <a:pPr marL="914400" lvl="1" indent="-457200">
              <a:buFont typeface="+mj-lt"/>
              <a:buAutoNum type="alphaUcPeriod"/>
            </a:pPr>
            <a:r>
              <a:rPr lang="en-US" altLang="zh-CN" dirty="0"/>
              <a:t>O(n^1/2)</a:t>
            </a:r>
          </a:p>
          <a:p>
            <a:endParaRPr lang="zh-CN" altLang="en-US" dirty="0"/>
          </a:p>
        </p:txBody>
      </p:sp>
    </p:spTree>
    <p:extLst>
      <p:ext uri="{BB962C8B-B14F-4D97-AF65-F5344CB8AC3E}">
        <p14:creationId xmlns:p14="http://schemas.microsoft.com/office/powerpoint/2010/main" val="2594465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p>
        </p:txBody>
      </p:sp>
      <p:sp>
        <p:nvSpPr>
          <p:cNvPr id="4" name="内容占位符 3"/>
          <p:cNvSpPr>
            <a:spLocks noGrp="1"/>
          </p:cNvSpPr>
          <p:nvPr>
            <p:ph sz="half" idx="1"/>
          </p:nvPr>
        </p:nvSpPr>
        <p:spPr/>
        <p:txBody>
          <a:bodyPr/>
          <a:lstStyle/>
          <a:p>
            <a:r>
              <a:rPr lang="zh-CN" altLang="en-US" sz="2400" dirty="0"/>
              <a:t>对下图所示的有向带权图，若采用</a:t>
            </a:r>
            <a:r>
              <a:rPr lang="en-US" altLang="zh-CN" sz="2400" dirty="0" err="1"/>
              <a:t>Dijkstra</a:t>
            </a:r>
            <a:r>
              <a:rPr lang="zh-CN" altLang="en-US" sz="2400" dirty="0"/>
              <a:t>算法从源点</a:t>
            </a:r>
            <a:r>
              <a:rPr lang="en-US" altLang="zh-CN" sz="2400" dirty="0"/>
              <a:t>a</a:t>
            </a:r>
            <a:r>
              <a:rPr lang="zh-CN" altLang="en-US" sz="2400" dirty="0"/>
              <a:t>到其他各顶点的最短路径，则得到的第一条最短路径的目标顶点是</a:t>
            </a:r>
            <a:r>
              <a:rPr lang="en-US" altLang="zh-CN" sz="2400" dirty="0"/>
              <a:t>b</a:t>
            </a:r>
            <a:r>
              <a:rPr lang="zh-CN" altLang="en-US" sz="2400" dirty="0"/>
              <a:t>，第二条最短路径的目标顶点是</a:t>
            </a:r>
            <a:r>
              <a:rPr lang="en-US" altLang="zh-CN" sz="2400" dirty="0"/>
              <a:t>c</a:t>
            </a:r>
            <a:r>
              <a:rPr lang="zh-CN" altLang="en-US" sz="2400" dirty="0"/>
              <a:t>，后续得到的其余各最短路径的目标顶点依次是（）。</a:t>
            </a:r>
            <a:endParaRPr lang="en-US" altLang="zh-CN" sz="2400" dirty="0"/>
          </a:p>
          <a:p>
            <a:pPr marL="914400" lvl="1" indent="-457200">
              <a:buFont typeface="+mj-lt"/>
              <a:buAutoNum type="alphaUcPeriod"/>
            </a:pPr>
            <a:r>
              <a:rPr lang="en-US" altLang="zh-CN" sz="2000" dirty="0"/>
              <a:t>d, e, f</a:t>
            </a:r>
          </a:p>
          <a:p>
            <a:pPr marL="914400" lvl="1" indent="-457200">
              <a:buFont typeface="+mj-lt"/>
              <a:buAutoNum type="alphaUcPeriod"/>
            </a:pPr>
            <a:r>
              <a:rPr lang="en-US" altLang="zh-CN" sz="2000" dirty="0"/>
              <a:t>e, d, f</a:t>
            </a:r>
          </a:p>
          <a:p>
            <a:pPr marL="914400" lvl="1" indent="-457200">
              <a:buFont typeface="+mj-lt"/>
              <a:buAutoNum type="alphaUcPeriod"/>
            </a:pPr>
            <a:r>
              <a:rPr lang="en-US" altLang="zh-CN" sz="2000" dirty="0">
                <a:solidFill>
                  <a:srgbClr val="00B050"/>
                </a:solidFill>
              </a:rPr>
              <a:t>f, d, e</a:t>
            </a:r>
          </a:p>
          <a:p>
            <a:pPr marL="914400" lvl="1" indent="-457200">
              <a:buFont typeface="+mj-lt"/>
              <a:buAutoNum type="alphaUcPeriod"/>
            </a:pPr>
            <a:r>
              <a:rPr lang="en-US" altLang="zh-CN" sz="2000" dirty="0"/>
              <a:t>f, e, d</a:t>
            </a:r>
            <a:endParaRPr lang="zh-CN" altLang="en-US" sz="2000" dirty="0"/>
          </a:p>
        </p:txBody>
      </p:sp>
      <p:pic>
        <p:nvPicPr>
          <p:cNvPr id="3" name="内容占位符 2"/>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2981489"/>
            <a:ext cx="5080000" cy="1961821"/>
          </a:xfrm>
          <a:prstGeom prst="rect">
            <a:avLst/>
          </a:prstGeom>
        </p:spPr>
      </p:pic>
    </p:spTree>
    <p:extLst>
      <p:ext uri="{BB962C8B-B14F-4D97-AF65-F5344CB8AC3E}">
        <p14:creationId xmlns:p14="http://schemas.microsoft.com/office/powerpoint/2010/main" val="2917503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p>
        </p:txBody>
      </p:sp>
      <p:sp>
        <p:nvSpPr>
          <p:cNvPr id="3" name="内容占位符 2"/>
          <p:cNvSpPr>
            <a:spLocks noGrp="1"/>
          </p:cNvSpPr>
          <p:nvPr>
            <p:ph sz="half" idx="1"/>
          </p:nvPr>
        </p:nvSpPr>
        <p:spPr/>
        <p:txBody>
          <a:bodyPr/>
          <a:lstStyle/>
          <a:p>
            <a:r>
              <a:rPr lang="zh-CN" altLang="en-US" dirty="0"/>
              <a:t>使用</a:t>
            </a:r>
            <a:r>
              <a:rPr lang="en-US" altLang="zh-CN" dirty="0" err="1"/>
              <a:t>Dijkstra</a:t>
            </a:r>
            <a:r>
              <a:rPr lang="zh-CN" altLang="en-US" dirty="0"/>
              <a:t>算法求下图中从顶点</a:t>
            </a:r>
            <a:r>
              <a:rPr lang="en-US" altLang="zh-CN" dirty="0"/>
              <a:t>1</a:t>
            </a:r>
            <a:r>
              <a:rPr lang="zh-CN" altLang="en-US" dirty="0"/>
              <a:t>到其他各顶点的最短路径，依次得到的各最短路径的目标顶点是（）。</a:t>
            </a:r>
            <a:endParaRPr lang="en-US" altLang="zh-CN" dirty="0"/>
          </a:p>
          <a:p>
            <a:pPr marL="914400" lvl="1" indent="-457200">
              <a:buFont typeface="+mj-lt"/>
              <a:buAutoNum type="alphaUcPeriod"/>
            </a:pPr>
            <a:r>
              <a:rPr lang="en-US" altLang="zh-CN" dirty="0"/>
              <a:t>5</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6</a:t>
            </a:r>
          </a:p>
          <a:p>
            <a:pPr marL="914400" lvl="1" indent="-457200">
              <a:buFont typeface="+mj-lt"/>
              <a:buAutoNum type="alphaUcPeriod"/>
            </a:pPr>
            <a:r>
              <a:rPr lang="en-US" altLang="zh-CN" dirty="0">
                <a:solidFill>
                  <a:srgbClr val="00B050"/>
                </a:solidFill>
              </a:rPr>
              <a:t>5</a:t>
            </a:r>
            <a:r>
              <a:rPr lang="zh-CN" altLang="en-US" dirty="0">
                <a:solidFill>
                  <a:srgbClr val="00B050"/>
                </a:solidFill>
              </a:rPr>
              <a:t>，</a:t>
            </a:r>
            <a:r>
              <a:rPr lang="en-US" altLang="zh-CN" dirty="0">
                <a:solidFill>
                  <a:srgbClr val="00B050"/>
                </a:solidFill>
              </a:rPr>
              <a:t>2</a:t>
            </a:r>
            <a:r>
              <a:rPr lang="zh-CN" altLang="en-US" dirty="0">
                <a:solidFill>
                  <a:srgbClr val="00B050"/>
                </a:solidFill>
              </a:rPr>
              <a:t>，</a:t>
            </a:r>
            <a:r>
              <a:rPr lang="en-US" altLang="zh-CN" dirty="0">
                <a:solidFill>
                  <a:srgbClr val="00B050"/>
                </a:solidFill>
              </a:rPr>
              <a:t>3</a:t>
            </a:r>
            <a:r>
              <a:rPr lang="zh-CN" altLang="en-US" dirty="0">
                <a:solidFill>
                  <a:srgbClr val="00B050"/>
                </a:solidFill>
              </a:rPr>
              <a:t>，</a:t>
            </a:r>
            <a:r>
              <a:rPr lang="en-US" altLang="zh-CN" dirty="0">
                <a:solidFill>
                  <a:srgbClr val="00B050"/>
                </a:solidFill>
              </a:rPr>
              <a:t>6</a:t>
            </a:r>
            <a:r>
              <a:rPr lang="zh-CN" altLang="en-US" dirty="0">
                <a:solidFill>
                  <a:srgbClr val="00B050"/>
                </a:solidFill>
              </a:rPr>
              <a:t>，</a:t>
            </a:r>
            <a:r>
              <a:rPr lang="en-US" altLang="zh-CN" dirty="0">
                <a:solidFill>
                  <a:srgbClr val="00B050"/>
                </a:solidFill>
              </a:rPr>
              <a:t>4</a:t>
            </a:r>
          </a:p>
          <a:p>
            <a:pPr marL="914400" lvl="1" indent="-457200">
              <a:buFont typeface="+mj-lt"/>
              <a:buAutoNum type="alphaUcPeriod"/>
            </a:pPr>
            <a:r>
              <a:rPr lang="en-US" altLang="zh-CN" dirty="0"/>
              <a:t>5</a:t>
            </a:r>
            <a:r>
              <a:rPr lang="zh-CN" altLang="en-US" dirty="0"/>
              <a:t>，</a:t>
            </a:r>
            <a:r>
              <a:rPr lang="en-US" altLang="zh-CN" dirty="0"/>
              <a:t>2</a:t>
            </a:r>
            <a:r>
              <a:rPr lang="zh-CN" altLang="en-US" dirty="0"/>
              <a:t>，</a:t>
            </a:r>
            <a:r>
              <a:rPr lang="en-US" altLang="zh-CN" dirty="0"/>
              <a:t>4</a:t>
            </a:r>
            <a:r>
              <a:rPr lang="zh-CN" altLang="en-US" dirty="0"/>
              <a:t>，</a:t>
            </a:r>
            <a:r>
              <a:rPr lang="en-US" altLang="zh-CN" dirty="0"/>
              <a:t>3</a:t>
            </a:r>
            <a:r>
              <a:rPr lang="zh-CN" altLang="en-US" dirty="0"/>
              <a:t>，</a:t>
            </a:r>
            <a:r>
              <a:rPr lang="en-US" altLang="zh-CN" dirty="0"/>
              <a:t>6</a:t>
            </a:r>
          </a:p>
          <a:p>
            <a:pPr marL="914400" lvl="1" indent="-457200">
              <a:buFont typeface="+mj-lt"/>
              <a:buAutoNum type="alphaUcPeriod"/>
            </a:pPr>
            <a:r>
              <a:rPr lang="en-US" altLang="zh-CN" dirty="0"/>
              <a:t>5</a:t>
            </a:r>
            <a:r>
              <a:rPr lang="zh-CN" altLang="en-US" dirty="0"/>
              <a:t>，</a:t>
            </a:r>
            <a:r>
              <a:rPr lang="en-US" altLang="zh-CN" dirty="0"/>
              <a:t>2</a:t>
            </a:r>
            <a:r>
              <a:rPr lang="zh-CN" altLang="en-US" dirty="0"/>
              <a:t>，</a:t>
            </a:r>
            <a:r>
              <a:rPr lang="en-US" altLang="zh-CN" dirty="0"/>
              <a:t>6</a:t>
            </a:r>
            <a:r>
              <a:rPr lang="zh-CN" altLang="en-US" dirty="0"/>
              <a:t>，</a:t>
            </a:r>
            <a:r>
              <a:rPr lang="en-US" altLang="zh-CN" dirty="0"/>
              <a:t>3</a:t>
            </a:r>
            <a:r>
              <a:rPr lang="zh-CN" altLang="en-US" dirty="0"/>
              <a:t>，</a:t>
            </a:r>
            <a:r>
              <a:rPr lang="en-US" altLang="zh-CN" dirty="0"/>
              <a:t>4</a:t>
            </a:r>
            <a:endParaRPr lang="zh-CN" altLang="en-US" dirty="0"/>
          </a:p>
        </p:txBody>
      </p:sp>
      <p:pic>
        <p:nvPicPr>
          <p:cNvPr id="5" name="内容占位符 4"/>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3034394"/>
            <a:ext cx="5080000" cy="1856011"/>
          </a:xfrm>
          <a:prstGeom prst="rect">
            <a:avLst/>
          </a:prstGeom>
        </p:spPr>
      </p:pic>
    </p:spTree>
    <p:extLst>
      <p:ext uri="{BB962C8B-B14F-4D97-AF65-F5344CB8AC3E}">
        <p14:creationId xmlns:p14="http://schemas.microsoft.com/office/powerpoint/2010/main" val="31642966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p>
        </p:txBody>
      </p:sp>
      <p:sp>
        <p:nvSpPr>
          <p:cNvPr id="3" name="内容占位符 2"/>
          <p:cNvSpPr>
            <a:spLocks noGrp="1"/>
          </p:cNvSpPr>
          <p:nvPr>
            <p:ph idx="1"/>
          </p:nvPr>
        </p:nvSpPr>
        <p:spPr/>
        <p:txBody>
          <a:bodyPr/>
          <a:lstStyle/>
          <a:p>
            <a:r>
              <a:rPr lang="zh-CN" altLang="en-US" dirty="0"/>
              <a:t>使用</a:t>
            </a:r>
            <a:r>
              <a:rPr lang="en-US" altLang="zh-CN" dirty="0" err="1"/>
              <a:t>Dijkstra</a:t>
            </a:r>
            <a:r>
              <a:rPr lang="zh-CN" altLang="en-US" dirty="0"/>
              <a:t>算法求下图中从顶点</a:t>
            </a:r>
            <a:r>
              <a:rPr lang="en-US" altLang="zh-CN" dirty="0"/>
              <a:t>1</a:t>
            </a:r>
            <a:r>
              <a:rPr lang="zh-CN" altLang="en-US" dirty="0"/>
              <a:t>到其余各顶点的最短路径，将当前找到的</a:t>
            </a:r>
            <a:r>
              <a:rPr lang="en-US" altLang="zh-CN" dirty="0"/>
              <a:t>1</a:t>
            </a:r>
            <a:r>
              <a:rPr lang="zh-CN" altLang="en-US" dirty="0"/>
              <a:t>到</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的最短路径长度保存在数组</a:t>
            </a:r>
            <a:r>
              <a:rPr lang="en-US" altLang="zh-CN" dirty="0" err="1"/>
              <a:t>dist</a:t>
            </a:r>
            <a:r>
              <a:rPr lang="zh-CN" altLang="en-US" dirty="0"/>
              <a:t>中，求出第二条最短路径后，</a:t>
            </a:r>
            <a:r>
              <a:rPr lang="en-US" altLang="zh-CN" dirty="0" err="1"/>
              <a:t>dist</a:t>
            </a:r>
            <a:r>
              <a:rPr lang="zh-CN" altLang="en-US" dirty="0"/>
              <a:t>中的内容更新为（）。</a:t>
            </a:r>
            <a:endParaRPr lang="en-US" altLang="zh-CN" dirty="0"/>
          </a:p>
          <a:p>
            <a:pPr marL="914400" lvl="1" indent="-457200">
              <a:buFont typeface="+mj-lt"/>
              <a:buAutoNum type="alphaUcPeriod"/>
            </a:pPr>
            <a:r>
              <a:rPr lang="en-US" altLang="zh-CN" dirty="0"/>
              <a:t>26</a:t>
            </a:r>
            <a:r>
              <a:rPr lang="zh-CN" altLang="en-US" dirty="0"/>
              <a:t>，</a:t>
            </a:r>
            <a:r>
              <a:rPr lang="en-US" altLang="zh-CN" dirty="0"/>
              <a:t>3</a:t>
            </a:r>
            <a:r>
              <a:rPr lang="zh-CN" altLang="en-US" dirty="0"/>
              <a:t>，</a:t>
            </a:r>
            <a:r>
              <a:rPr lang="en-US" altLang="zh-CN" dirty="0"/>
              <a:t>14</a:t>
            </a:r>
            <a:r>
              <a:rPr lang="zh-CN" altLang="en-US" dirty="0"/>
              <a:t>，</a:t>
            </a:r>
            <a:r>
              <a:rPr lang="en-US" altLang="zh-CN" dirty="0"/>
              <a:t>6</a:t>
            </a:r>
          </a:p>
          <a:p>
            <a:pPr marL="914400" lvl="1" indent="-457200">
              <a:buFont typeface="+mj-lt"/>
              <a:buAutoNum type="alphaUcPeriod"/>
            </a:pPr>
            <a:r>
              <a:rPr lang="en-US" altLang="zh-CN" dirty="0"/>
              <a:t>25</a:t>
            </a:r>
            <a:r>
              <a:rPr lang="zh-CN" altLang="en-US" dirty="0"/>
              <a:t>，</a:t>
            </a:r>
            <a:r>
              <a:rPr lang="en-US" altLang="zh-CN" dirty="0"/>
              <a:t>3</a:t>
            </a:r>
            <a:r>
              <a:rPr lang="zh-CN" altLang="en-US" dirty="0"/>
              <a:t>，</a:t>
            </a:r>
            <a:r>
              <a:rPr lang="en-US" altLang="zh-CN" dirty="0"/>
              <a:t>14</a:t>
            </a:r>
            <a:r>
              <a:rPr lang="zh-CN" altLang="en-US" dirty="0"/>
              <a:t>，</a:t>
            </a:r>
            <a:r>
              <a:rPr lang="en-US" altLang="zh-CN" dirty="0"/>
              <a:t>6</a:t>
            </a:r>
          </a:p>
          <a:p>
            <a:pPr marL="914400" lvl="1" indent="-457200">
              <a:buFont typeface="+mj-lt"/>
              <a:buAutoNum type="alphaUcPeriod"/>
            </a:pPr>
            <a:r>
              <a:rPr lang="en-US" altLang="zh-CN" dirty="0">
                <a:solidFill>
                  <a:srgbClr val="00B050"/>
                </a:solidFill>
              </a:rPr>
              <a:t>21</a:t>
            </a:r>
            <a:r>
              <a:rPr lang="zh-CN" altLang="en-US" dirty="0">
                <a:solidFill>
                  <a:srgbClr val="00B050"/>
                </a:solidFill>
              </a:rPr>
              <a:t>，</a:t>
            </a:r>
            <a:r>
              <a:rPr lang="en-US" altLang="zh-CN" dirty="0">
                <a:solidFill>
                  <a:srgbClr val="00B050"/>
                </a:solidFill>
              </a:rPr>
              <a:t>3</a:t>
            </a:r>
            <a:r>
              <a:rPr lang="zh-CN" altLang="en-US" dirty="0">
                <a:solidFill>
                  <a:srgbClr val="00B050"/>
                </a:solidFill>
              </a:rPr>
              <a:t>，</a:t>
            </a:r>
            <a:r>
              <a:rPr lang="en-US" altLang="zh-CN" dirty="0">
                <a:solidFill>
                  <a:srgbClr val="00B050"/>
                </a:solidFill>
              </a:rPr>
              <a:t>14</a:t>
            </a:r>
            <a:r>
              <a:rPr lang="zh-CN" altLang="en-US" dirty="0">
                <a:solidFill>
                  <a:srgbClr val="00B050"/>
                </a:solidFill>
              </a:rPr>
              <a:t>，</a:t>
            </a:r>
            <a:r>
              <a:rPr lang="en-US" altLang="zh-CN" dirty="0">
                <a:solidFill>
                  <a:srgbClr val="00B050"/>
                </a:solidFill>
              </a:rPr>
              <a:t>6</a:t>
            </a:r>
          </a:p>
          <a:p>
            <a:pPr marL="914400" lvl="1" indent="-457200">
              <a:buFont typeface="+mj-lt"/>
              <a:buAutoNum type="alphaUcPeriod"/>
            </a:pPr>
            <a:r>
              <a:rPr lang="en-US" altLang="zh-CN" dirty="0"/>
              <a:t>15</a:t>
            </a:r>
            <a:r>
              <a:rPr lang="zh-CN" altLang="en-US" dirty="0"/>
              <a:t>，</a:t>
            </a:r>
            <a:r>
              <a:rPr lang="en-US" altLang="zh-CN" dirty="0"/>
              <a:t>3</a:t>
            </a:r>
            <a:r>
              <a:rPr lang="zh-CN" altLang="en-US" dirty="0"/>
              <a:t>，</a:t>
            </a:r>
            <a:r>
              <a:rPr lang="en-US" altLang="zh-CN" dirty="0"/>
              <a:t>14</a:t>
            </a:r>
            <a:r>
              <a:rPr lang="zh-CN" altLang="en-US" dirty="0"/>
              <a:t>，</a:t>
            </a:r>
            <a:r>
              <a:rPr lang="en-US" altLang="zh-CN" dirty="0"/>
              <a:t>6</a:t>
            </a:r>
          </a:p>
          <a:p>
            <a:pPr marL="914400" lvl="1" indent="-457200">
              <a:buFont typeface="+mj-lt"/>
              <a:buAutoNum type="alphaUcPeriod"/>
            </a:pPr>
            <a:endParaRPr lang="en-US" altLang="zh-CN" dirty="0"/>
          </a:p>
          <a:p>
            <a:pPr marL="514350" indent="-457200"/>
            <a:r>
              <a:rPr lang="zh-CN" altLang="en-US" sz="2400" dirty="0">
                <a:solidFill>
                  <a:srgbClr val="00B050"/>
                </a:solidFill>
              </a:rPr>
              <a:t>第一个</a:t>
            </a:r>
            <a:r>
              <a:rPr lang="en-US" altLang="zh-CN" sz="2400" dirty="0">
                <a:solidFill>
                  <a:srgbClr val="00B050"/>
                </a:solidFill>
              </a:rPr>
              <a:t>3</a:t>
            </a:r>
            <a:r>
              <a:rPr lang="zh-CN" altLang="en-US" sz="2400" dirty="0">
                <a:solidFill>
                  <a:srgbClr val="00B050"/>
                </a:solidFill>
              </a:rPr>
              <a:t>入集合，第二个</a:t>
            </a:r>
            <a:r>
              <a:rPr lang="en-US" altLang="zh-CN" sz="2400" dirty="0">
                <a:solidFill>
                  <a:srgbClr val="00B050"/>
                </a:solidFill>
              </a:rPr>
              <a:t>5</a:t>
            </a:r>
            <a:r>
              <a:rPr lang="zh-CN" altLang="en-US" sz="2400" dirty="0">
                <a:solidFill>
                  <a:srgbClr val="00B050"/>
                </a:solidFill>
              </a:rPr>
              <a:t>入集合</a:t>
            </a:r>
          </a:p>
          <a:p>
            <a:pPr marL="514350" indent="-457200"/>
            <a:r>
              <a:rPr lang="en-US" altLang="zh-CN" sz="2400" dirty="0">
                <a:solidFill>
                  <a:srgbClr val="00B050"/>
                </a:solidFill>
              </a:rPr>
              <a:t>26</a:t>
            </a:r>
            <a:r>
              <a:rPr lang="zh-CN" altLang="en-US" sz="2400" dirty="0">
                <a:solidFill>
                  <a:srgbClr val="00B050"/>
                </a:solidFill>
              </a:rPr>
              <a:t>，</a:t>
            </a:r>
            <a:r>
              <a:rPr lang="en-US" altLang="zh-CN" sz="2400" dirty="0">
                <a:solidFill>
                  <a:srgbClr val="00B050"/>
                </a:solidFill>
              </a:rPr>
              <a:t>3</a:t>
            </a:r>
            <a:r>
              <a:rPr lang="zh-CN" altLang="en-US" sz="2400" dirty="0">
                <a:solidFill>
                  <a:srgbClr val="00B050"/>
                </a:solidFill>
              </a:rPr>
              <a:t>，</a:t>
            </a:r>
            <a:r>
              <a:rPr lang="en-US" altLang="zh-CN" sz="2400" dirty="0">
                <a:solidFill>
                  <a:srgbClr val="00B050"/>
                </a:solidFill>
              </a:rPr>
              <a:t>&amp;</a:t>
            </a:r>
            <a:r>
              <a:rPr lang="zh-CN" altLang="en-US" sz="2400" dirty="0">
                <a:solidFill>
                  <a:srgbClr val="00B050"/>
                </a:solidFill>
              </a:rPr>
              <a:t>，</a:t>
            </a:r>
            <a:r>
              <a:rPr lang="en-US" altLang="zh-CN" sz="2400" dirty="0">
                <a:solidFill>
                  <a:srgbClr val="00B050"/>
                </a:solidFill>
              </a:rPr>
              <a:t>6 </a:t>
            </a:r>
            <a:r>
              <a:rPr lang="en-US" altLang="zh-CN" sz="2400" dirty="0">
                <a:solidFill>
                  <a:srgbClr val="00B050"/>
                </a:solidFill>
                <a:sym typeface="Wingdings" panose="05000000000000000000" pitchFamily="2" charset="2"/>
              </a:rPr>
              <a:t></a:t>
            </a:r>
            <a:r>
              <a:rPr lang="en-US" altLang="zh-CN" sz="2400" dirty="0">
                <a:solidFill>
                  <a:srgbClr val="00B050"/>
                </a:solidFill>
              </a:rPr>
              <a:t> 25</a:t>
            </a:r>
            <a:r>
              <a:rPr lang="zh-CN" altLang="en-US" sz="2400" dirty="0">
                <a:solidFill>
                  <a:srgbClr val="00B050"/>
                </a:solidFill>
              </a:rPr>
              <a:t>，</a:t>
            </a:r>
            <a:r>
              <a:rPr lang="en-US" altLang="zh-CN" sz="2400" dirty="0">
                <a:solidFill>
                  <a:srgbClr val="00B050"/>
                </a:solidFill>
              </a:rPr>
              <a:t>3</a:t>
            </a:r>
            <a:r>
              <a:rPr lang="zh-CN" altLang="en-US" sz="2400" dirty="0">
                <a:solidFill>
                  <a:srgbClr val="00B050"/>
                </a:solidFill>
              </a:rPr>
              <a:t>，</a:t>
            </a:r>
            <a:r>
              <a:rPr lang="en-US" altLang="zh-CN" sz="2400" dirty="0">
                <a:solidFill>
                  <a:srgbClr val="00B050"/>
                </a:solidFill>
              </a:rPr>
              <a:t>&amp;</a:t>
            </a:r>
            <a:r>
              <a:rPr lang="zh-CN" altLang="en-US" sz="2400" dirty="0">
                <a:solidFill>
                  <a:srgbClr val="00B050"/>
                </a:solidFill>
              </a:rPr>
              <a:t>，</a:t>
            </a:r>
            <a:r>
              <a:rPr lang="en-US" altLang="zh-CN" sz="2400" dirty="0">
                <a:solidFill>
                  <a:srgbClr val="00B050"/>
                </a:solidFill>
              </a:rPr>
              <a:t>6 </a:t>
            </a:r>
            <a:r>
              <a:rPr lang="en-US" altLang="zh-CN" sz="2400" dirty="0">
                <a:solidFill>
                  <a:srgbClr val="00B050"/>
                </a:solidFill>
                <a:sym typeface="Wingdings" panose="05000000000000000000" pitchFamily="2" charset="2"/>
              </a:rPr>
              <a:t></a:t>
            </a:r>
            <a:r>
              <a:rPr lang="en-US" altLang="zh-CN" sz="2400" dirty="0">
                <a:solidFill>
                  <a:srgbClr val="00B050"/>
                </a:solidFill>
              </a:rPr>
              <a:t> 21</a:t>
            </a:r>
            <a:r>
              <a:rPr lang="zh-CN" altLang="en-US" sz="2400" dirty="0">
                <a:solidFill>
                  <a:srgbClr val="00B050"/>
                </a:solidFill>
              </a:rPr>
              <a:t>，</a:t>
            </a:r>
            <a:r>
              <a:rPr lang="en-US" altLang="zh-CN" sz="2400" dirty="0">
                <a:solidFill>
                  <a:srgbClr val="00B050"/>
                </a:solidFill>
              </a:rPr>
              <a:t>3</a:t>
            </a:r>
            <a:r>
              <a:rPr lang="zh-CN" altLang="en-US" sz="2400" dirty="0">
                <a:solidFill>
                  <a:srgbClr val="00B050"/>
                </a:solidFill>
              </a:rPr>
              <a:t>，</a:t>
            </a:r>
            <a:r>
              <a:rPr lang="en-US" altLang="zh-CN" sz="2400" dirty="0">
                <a:solidFill>
                  <a:srgbClr val="00B050"/>
                </a:solidFill>
              </a:rPr>
              <a:t>14</a:t>
            </a:r>
            <a:r>
              <a:rPr lang="zh-CN" altLang="en-US" sz="2400" dirty="0">
                <a:solidFill>
                  <a:srgbClr val="00B050"/>
                </a:solidFill>
              </a:rPr>
              <a:t>，</a:t>
            </a:r>
            <a:r>
              <a:rPr lang="en-US" altLang="zh-CN" sz="2400" dirty="0">
                <a:solidFill>
                  <a:srgbClr val="00B050"/>
                </a:solidFill>
              </a:rPr>
              <a:t>6</a:t>
            </a:r>
          </a:p>
          <a:p>
            <a:pPr marL="514350" indent="-457200"/>
            <a:endParaRPr lang="zh-CN" altLang="en-US" dirty="0">
              <a:solidFill>
                <a:srgbClr val="00B050"/>
              </a:solidFill>
            </a:endParaRPr>
          </a:p>
        </p:txBody>
      </p:sp>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2184" y="3378550"/>
            <a:ext cx="3153577" cy="3096344"/>
          </a:xfrm>
          <a:prstGeom prst="rect">
            <a:avLst/>
          </a:prstGeom>
        </p:spPr>
      </p:pic>
    </p:spTree>
    <p:extLst>
      <p:ext uri="{BB962C8B-B14F-4D97-AF65-F5344CB8AC3E}">
        <p14:creationId xmlns:p14="http://schemas.microsoft.com/office/powerpoint/2010/main" val="24125537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最短路径</a:t>
            </a:r>
          </a:p>
        </p:txBody>
      </p:sp>
      <p:sp>
        <p:nvSpPr>
          <p:cNvPr id="3" name="内容占位符 2"/>
          <p:cNvSpPr>
            <a:spLocks noGrp="1"/>
          </p:cNvSpPr>
          <p:nvPr>
            <p:ph idx="1"/>
          </p:nvPr>
        </p:nvSpPr>
        <p:spPr/>
        <p:txBody>
          <a:bodyPr/>
          <a:lstStyle/>
          <a:p>
            <a:r>
              <a:rPr lang="zh-CN" altLang="en-US" dirty="0"/>
              <a:t>对于一个有</a:t>
            </a:r>
            <a:r>
              <a:rPr lang="en-US" altLang="zh-CN" dirty="0"/>
              <a:t>10</a:t>
            </a:r>
            <a:r>
              <a:rPr lang="zh-CN" altLang="en-US" dirty="0"/>
              <a:t>个顶点的无向图，可用一个</a:t>
            </a:r>
            <a:r>
              <a:rPr lang="en-US" altLang="zh-CN" dirty="0"/>
              <a:t>10</a:t>
            </a:r>
            <a:r>
              <a:rPr lang="zh-CN" altLang="en-US" dirty="0"/>
              <a:t>*</a:t>
            </a:r>
            <a:r>
              <a:rPr lang="en-US" altLang="zh-CN" dirty="0"/>
              <a:t>10</a:t>
            </a:r>
            <a:r>
              <a:rPr lang="zh-CN" altLang="en-US" dirty="0"/>
              <a:t>阶的对称矩阵</a:t>
            </a:r>
            <a:r>
              <a:rPr lang="en-US" altLang="zh-CN" dirty="0"/>
              <a:t>A</a:t>
            </a:r>
            <a:r>
              <a:rPr lang="zh-CN" altLang="en-US" dirty="0"/>
              <a:t>来存储图中任意两个顶点之间的最短距离，矩阵元素</a:t>
            </a:r>
            <a:r>
              <a:rPr lang="en-US" altLang="zh-CN" dirty="0"/>
              <a:t>a</a:t>
            </a:r>
            <a:r>
              <a:rPr lang="en-US" altLang="zh-CN" baseline="-25000" dirty="0"/>
              <a:t>ij</a:t>
            </a:r>
            <a:r>
              <a:rPr lang="zh-CN" altLang="en-US" dirty="0"/>
              <a:t>（</a:t>
            </a:r>
            <a:r>
              <a:rPr lang="en-US" altLang="zh-CN" dirty="0"/>
              <a:t>1≤i,j ≤10)</a:t>
            </a:r>
            <a:r>
              <a:rPr lang="zh-CN" altLang="en-US" dirty="0"/>
              <a:t>存储的是</a:t>
            </a:r>
            <a:r>
              <a:rPr lang="en-US" altLang="zh-CN" dirty="0" err="1"/>
              <a:t>i</a:t>
            </a:r>
            <a:r>
              <a:rPr lang="zh-CN" altLang="en-US" dirty="0"/>
              <a:t>号和</a:t>
            </a:r>
            <a:r>
              <a:rPr lang="en-US" altLang="zh-CN" dirty="0"/>
              <a:t>j</a:t>
            </a:r>
            <a:r>
              <a:rPr lang="zh-CN" altLang="en-US" dirty="0"/>
              <a:t>号顶点之间的最短距离，现用一个一维数组</a:t>
            </a:r>
            <a:r>
              <a:rPr lang="en-US" altLang="zh-CN" dirty="0"/>
              <a:t>B</a:t>
            </a:r>
            <a:r>
              <a:rPr lang="zh-CN" altLang="en-US" dirty="0"/>
              <a:t>来对矩阵</a:t>
            </a:r>
            <a:r>
              <a:rPr lang="en-US" altLang="zh-CN" dirty="0"/>
              <a:t>A</a:t>
            </a:r>
            <a:r>
              <a:rPr lang="zh-CN" altLang="en-US" dirty="0"/>
              <a:t>进行压缩存储，</a:t>
            </a:r>
            <a:r>
              <a:rPr lang="en-US" altLang="zh-CN" dirty="0"/>
              <a:t>B[0]</a:t>
            </a:r>
            <a:r>
              <a:rPr lang="zh-CN" altLang="en-US" dirty="0"/>
              <a:t>存储的是</a:t>
            </a:r>
            <a:r>
              <a:rPr lang="en-US" altLang="zh-CN" dirty="0"/>
              <a:t>A[1][1]</a:t>
            </a:r>
            <a:r>
              <a:rPr lang="zh-CN" altLang="en-US" dirty="0"/>
              <a:t>，则</a:t>
            </a:r>
            <a:r>
              <a:rPr lang="en-US" altLang="zh-CN" dirty="0"/>
              <a:t>B[35]</a:t>
            </a:r>
            <a:r>
              <a:rPr lang="zh-CN" altLang="en-US" dirty="0"/>
              <a:t>存储的是（）顶点之间的最短距离</a:t>
            </a:r>
            <a:endParaRPr lang="en-US" altLang="zh-CN" dirty="0"/>
          </a:p>
          <a:p>
            <a:pPr marL="914400" lvl="1" indent="-457200">
              <a:buFont typeface="+mj-lt"/>
              <a:buAutoNum type="alphaUcPeriod"/>
            </a:pPr>
            <a:r>
              <a:rPr lang="en-US" altLang="zh-CN" dirty="0"/>
              <a:t>4</a:t>
            </a:r>
            <a:r>
              <a:rPr lang="zh-CN" altLang="en-US" dirty="0"/>
              <a:t>和</a:t>
            </a:r>
            <a:r>
              <a:rPr lang="en-US" altLang="zh-CN" dirty="0"/>
              <a:t>6</a:t>
            </a:r>
          </a:p>
          <a:p>
            <a:pPr marL="914400" lvl="1" indent="-457200">
              <a:buFont typeface="+mj-lt"/>
              <a:buAutoNum type="alphaUcPeriod"/>
            </a:pPr>
            <a:r>
              <a:rPr lang="en-US" altLang="zh-CN" dirty="0"/>
              <a:t>4</a:t>
            </a:r>
            <a:r>
              <a:rPr lang="zh-CN" altLang="en-US" dirty="0"/>
              <a:t>和</a:t>
            </a:r>
            <a:r>
              <a:rPr lang="en-US" altLang="zh-CN" dirty="0"/>
              <a:t>7</a:t>
            </a:r>
          </a:p>
          <a:p>
            <a:pPr marL="914400" lvl="1" indent="-457200">
              <a:buFont typeface="+mj-lt"/>
              <a:buAutoNum type="alphaUcPeriod"/>
            </a:pPr>
            <a:r>
              <a:rPr lang="en-US" altLang="zh-CN" dirty="0">
                <a:solidFill>
                  <a:srgbClr val="00B050"/>
                </a:solidFill>
              </a:rPr>
              <a:t>6</a:t>
            </a:r>
            <a:r>
              <a:rPr lang="zh-CN" altLang="en-US" dirty="0">
                <a:solidFill>
                  <a:srgbClr val="00B050"/>
                </a:solidFill>
              </a:rPr>
              <a:t>和</a:t>
            </a:r>
            <a:r>
              <a:rPr lang="en-US" altLang="zh-CN" dirty="0">
                <a:solidFill>
                  <a:srgbClr val="00B050"/>
                </a:solidFill>
              </a:rPr>
              <a:t>5</a:t>
            </a:r>
          </a:p>
          <a:p>
            <a:pPr marL="914400" lvl="1" indent="-457200">
              <a:buFont typeface="+mj-lt"/>
              <a:buAutoNum type="alphaUcPeriod"/>
            </a:pPr>
            <a:r>
              <a:rPr lang="en-US" altLang="zh-CN" dirty="0"/>
              <a:t>6</a:t>
            </a:r>
            <a:r>
              <a:rPr lang="zh-CN" altLang="en-US" dirty="0"/>
              <a:t>和</a:t>
            </a:r>
            <a:r>
              <a:rPr lang="en-US" altLang="zh-CN" dirty="0"/>
              <a:t>7</a:t>
            </a:r>
            <a:endParaRPr lang="zh-CN" altLang="en-US" dirty="0"/>
          </a:p>
        </p:txBody>
      </p:sp>
    </p:spTree>
    <p:extLst>
      <p:ext uri="{BB962C8B-B14F-4D97-AF65-F5344CB8AC3E}">
        <p14:creationId xmlns:p14="http://schemas.microsoft.com/office/powerpoint/2010/main" val="1236741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最短路径</a:t>
            </a:r>
          </a:p>
        </p:txBody>
      </p:sp>
      <p:sp>
        <p:nvSpPr>
          <p:cNvPr id="5" name="内容占位符 4"/>
          <p:cNvSpPr>
            <a:spLocks noGrp="1"/>
          </p:cNvSpPr>
          <p:nvPr>
            <p:ph sz="half" idx="1"/>
          </p:nvPr>
        </p:nvSpPr>
        <p:spPr/>
        <p:txBody>
          <a:bodyPr/>
          <a:lstStyle/>
          <a:p>
            <a:r>
              <a:rPr lang="en-US" altLang="zh-CN" dirty="0"/>
              <a:t>Prim</a:t>
            </a:r>
            <a:r>
              <a:rPr lang="zh-CN" altLang="en-US" dirty="0"/>
              <a:t>算法中，边上权重可以为负数吗？如果可以，请说明理由，如果不可以，请举例说明。</a:t>
            </a:r>
            <a:endParaRPr lang="en-US" altLang="zh-CN" dirty="0"/>
          </a:p>
          <a:p>
            <a:r>
              <a:rPr lang="en-US" altLang="zh-CN" sz="2400" dirty="0">
                <a:solidFill>
                  <a:srgbClr val="00B050"/>
                </a:solidFill>
              </a:rPr>
              <a:t>Prim </a:t>
            </a:r>
            <a:r>
              <a:rPr lang="zh-CN" altLang="en-US" sz="2400" dirty="0">
                <a:solidFill>
                  <a:srgbClr val="00B050"/>
                </a:solidFill>
              </a:rPr>
              <a:t>算法的目标是构造一棵</a:t>
            </a:r>
            <a:r>
              <a:rPr lang="zh-CN" altLang="en-US" sz="2400" b="1" dirty="0">
                <a:solidFill>
                  <a:srgbClr val="00B050"/>
                </a:solidFill>
              </a:rPr>
              <a:t>最小生成树</a:t>
            </a:r>
            <a:r>
              <a:rPr lang="zh-CN" altLang="en-US" sz="2400" dirty="0">
                <a:solidFill>
                  <a:srgbClr val="00B050"/>
                </a:solidFill>
              </a:rPr>
              <a:t>，只比较边权大小，不涉及路径长度的累加，也不存在“走回头路”的问题。因此，只要图是</a:t>
            </a:r>
            <a:r>
              <a:rPr lang="zh-CN" altLang="en-US" sz="2400" b="1" dirty="0">
                <a:solidFill>
                  <a:srgbClr val="00B050"/>
                </a:solidFill>
              </a:rPr>
              <a:t>连通无向图</a:t>
            </a:r>
            <a:r>
              <a:rPr lang="zh-CN" altLang="en-US" sz="2400" dirty="0">
                <a:solidFill>
                  <a:srgbClr val="00B050"/>
                </a:solidFill>
              </a:rPr>
              <a:t>，边权即使为负，也不会影响算法的正确性。</a:t>
            </a:r>
            <a:endParaRPr lang="en-US" altLang="zh-CN" sz="2400" dirty="0">
              <a:solidFill>
                <a:srgbClr val="00B050"/>
              </a:solidFill>
            </a:endParaRPr>
          </a:p>
          <a:p>
            <a:endParaRPr lang="en-US" altLang="zh-CN" sz="2400" dirty="0"/>
          </a:p>
        </p:txBody>
      </p:sp>
      <p:sp>
        <p:nvSpPr>
          <p:cNvPr id="3" name="内容占位符 2">
            <a:extLst>
              <a:ext uri="{FF2B5EF4-FFF2-40B4-BE49-F238E27FC236}">
                <a16:creationId xmlns:a16="http://schemas.microsoft.com/office/drawing/2014/main" id="{718684D9-5A9C-4495-909A-D5FEA62D7E30}"/>
              </a:ext>
            </a:extLst>
          </p:cNvPr>
          <p:cNvSpPr>
            <a:spLocks noGrp="1"/>
          </p:cNvSpPr>
          <p:nvPr>
            <p:ph sz="half" idx="2"/>
          </p:nvPr>
        </p:nvSpPr>
        <p:spPr/>
        <p:txBody>
          <a:bodyPr/>
          <a:lstStyle/>
          <a:p>
            <a:r>
              <a:rPr lang="en-US" altLang="zh-CN" dirty="0"/>
              <a:t>Floyd</a:t>
            </a:r>
            <a:r>
              <a:rPr lang="zh-CN" altLang="en-US" dirty="0"/>
              <a:t>算法中，边上权重可以为负数吗？如果可以，请说明理由，如果不可以，请举例说明。</a:t>
            </a:r>
          </a:p>
          <a:p>
            <a:r>
              <a:rPr lang="zh-CN" altLang="en-US" sz="2400" b="1" dirty="0">
                <a:solidFill>
                  <a:srgbClr val="00B050"/>
                </a:solidFill>
              </a:rPr>
              <a:t>可以有负权边，但不能有负权回路。</a:t>
            </a:r>
            <a:r>
              <a:rPr lang="en-US" altLang="zh-CN" sz="2400" dirty="0">
                <a:solidFill>
                  <a:srgbClr val="00B050"/>
                </a:solidFill>
              </a:rPr>
              <a:t>Floyd </a:t>
            </a:r>
            <a:r>
              <a:rPr lang="zh-CN" altLang="en-US" sz="2400" dirty="0">
                <a:solidFill>
                  <a:srgbClr val="00B050"/>
                </a:solidFill>
              </a:rPr>
              <a:t>算法通过动态规划计算</a:t>
            </a:r>
            <a:r>
              <a:rPr lang="zh-CN" altLang="en-US" sz="2400" b="1" dirty="0">
                <a:solidFill>
                  <a:srgbClr val="00B050"/>
                </a:solidFill>
              </a:rPr>
              <a:t>任意两点间最短路径</a:t>
            </a:r>
            <a:r>
              <a:rPr lang="zh-CN" altLang="en-US" sz="2400" dirty="0">
                <a:solidFill>
                  <a:srgbClr val="00B050"/>
                </a:solidFill>
              </a:rPr>
              <a:t>，允许边权为负。但如果图中存在</a:t>
            </a:r>
            <a:r>
              <a:rPr lang="zh-CN" altLang="en-US" sz="2400" b="1" dirty="0">
                <a:solidFill>
                  <a:srgbClr val="00B050"/>
                </a:solidFill>
              </a:rPr>
              <a:t>负权回路</a:t>
            </a:r>
            <a:r>
              <a:rPr lang="zh-CN" altLang="en-US" sz="2400" dirty="0">
                <a:solidFill>
                  <a:srgbClr val="00B050"/>
                </a:solidFill>
              </a:rPr>
              <a:t>，路径长度可以无限减小，最短路径将不存在，算法结果就没有意义。</a:t>
            </a:r>
          </a:p>
          <a:p>
            <a:endParaRPr lang="zh-CN" altLang="en-US" sz="2400" dirty="0"/>
          </a:p>
        </p:txBody>
      </p:sp>
    </p:spTree>
    <p:extLst>
      <p:ext uri="{BB962C8B-B14F-4D97-AF65-F5344CB8AC3E}">
        <p14:creationId xmlns:p14="http://schemas.microsoft.com/office/powerpoint/2010/main" val="3892180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有向无环图</a:t>
            </a:r>
          </a:p>
        </p:txBody>
      </p:sp>
      <p:sp>
        <p:nvSpPr>
          <p:cNvPr id="3" name="内容占位符 2"/>
          <p:cNvSpPr>
            <a:spLocks noGrp="1"/>
          </p:cNvSpPr>
          <p:nvPr>
            <p:ph sz="half" idx="1"/>
          </p:nvPr>
        </p:nvSpPr>
        <p:spPr/>
        <p:txBody>
          <a:bodyPr/>
          <a:lstStyle/>
          <a:p>
            <a:r>
              <a:rPr lang="zh-CN" altLang="en-US" dirty="0"/>
              <a:t>用有向无环图描述表达式</a:t>
            </a:r>
            <a:r>
              <a:rPr lang="en-US" altLang="zh-CN" dirty="0"/>
              <a:t>(</a:t>
            </a:r>
            <a:r>
              <a:rPr lang="en-US" altLang="zh-CN" dirty="0" err="1"/>
              <a:t>x+y</a:t>
            </a:r>
            <a:r>
              <a:rPr lang="en-US" altLang="zh-CN" dirty="0"/>
              <a:t>)((</a:t>
            </a:r>
            <a:r>
              <a:rPr lang="en-US" altLang="zh-CN" dirty="0" err="1"/>
              <a:t>x+y</a:t>
            </a:r>
            <a:r>
              <a:rPr lang="en-US" altLang="zh-CN" dirty="0"/>
              <a:t>)/x)</a:t>
            </a:r>
            <a:r>
              <a:rPr lang="zh-CN" altLang="en-US" dirty="0"/>
              <a:t>，需要的顶点个数至少是（）。</a:t>
            </a:r>
            <a:endParaRPr lang="en-US" altLang="zh-CN" dirty="0"/>
          </a:p>
          <a:p>
            <a:pPr marL="914400" lvl="1" indent="-457200">
              <a:buFont typeface="+mj-lt"/>
              <a:buAutoNum type="alphaUcPeriod"/>
            </a:pPr>
            <a:r>
              <a:rPr lang="en-US" altLang="zh-CN" dirty="0">
                <a:solidFill>
                  <a:srgbClr val="00B050"/>
                </a:solidFill>
              </a:rPr>
              <a:t>5</a:t>
            </a:r>
          </a:p>
          <a:p>
            <a:pPr marL="914400" lvl="1" indent="-457200">
              <a:buFont typeface="+mj-lt"/>
              <a:buAutoNum type="alphaUcPeriod"/>
            </a:pPr>
            <a:r>
              <a:rPr lang="en-US" altLang="zh-CN" dirty="0"/>
              <a:t>6</a:t>
            </a:r>
          </a:p>
          <a:p>
            <a:pPr marL="914400" lvl="1" indent="-457200">
              <a:buFont typeface="+mj-lt"/>
              <a:buAutoNum type="alphaUcPeriod"/>
            </a:pPr>
            <a:r>
              <a:rPr lang="en-US" altLang="zh-CN" dirty="0"/>
              <a:t>8</a:t>
            </a:r>
          </a:p>
          <a:p>
            <a:pPr marL="914400" lvl="1" indent="-457200">
              <a:buFont typeface="+mj-lt"/>
              <a:buAutoNum type="alphaUcPeriod"/>
            </a:pPr>
            <a:r>
              <a:rPr lang="en-US" altLang="zh-CN" dirty="0"/>
              <a:t>9</a:t>
            </a:r>
          </a:p>
          <a:p>
            <a:pPr marL="914400" lvl="1" indent="-457200">
              <a:buFont typeface="+mj-lt"/>
              <a:buAutoNum type="alphaUcPeriod"/>
            </a:pPr>
            <a:endParaRPr lang="zh-CN" altLang="en-US" dirty="0"/>
          </a:p>
        </p:txBody>
      </p:sp>
      <p:pic>
        <p:nvPicPr>
          <p:cNvPr id="5" name="内容占位符 5">
            <a:extLst>
              <a:ext uri="{FF2B5EF4-FFF2-40B4-BE49-F238E27FC236}">
                <a16:creationId xmlns:a16="http://schemas.microsoft.com/office/drawing/2014/main" id="{3606B3D2-5D91-40A2-9324-55A7AD2C4D7A}"/>
              </a:ext>
            </a:extLst>
          </p:cNvPr>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807199" y="1380066"/>
            <a:ext cx="4267202" cy="5164668"/>
          </a:xfrm>
          <a:prstGeom prst="rect">
            <a:avLst/>
          </a:prstGeom>
        </p:spPr>
      </p:pic>
    </p:spTree>
    <p:extLst>
      <p:ext uri="{BB962C8B-B14F-4D97-AF65-F5344CB8AC3E}">
        <p14:creationId xmlns:p14="http://schemas.microsoft.com/office/powerpoint/2010/main" val="25948114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有向无环图</a:t>
            </a:r>
            <a:r>
              <a:rPr lang="zh-CN" altLang="en-US" dirty="0">
                <a:solidFill>
                  <a:srgbClr val="00B050"/>
                </a:solidFill>
              </a:rPr>
              <a:t>（</a:t>
            </a:r>
            <a:r>
              <a:rPr lang="en-US" altLang="zh-CN" dirty="0">
                <a:solidFill>
                  <a:srgbClr val="00B050"/>
                </a:solidFill>
              </a:rPr>
              <a:t>2023</a:t>
            </a:r>
            <a:r>
              <a:rPr lang="zh-CN" altLang="en-US" dirty="0">
                <a:solidFill>
                  <a:srgbClr val="00B050"/>
                </a:solidFill>
              </a:rPr>
              <a:t>期末）</a:t>
            </a:r>
          </a:p>
        </p:txBody>
      </p:sp>
      <p:sp>
        <p:nvSpPr>
          <p:cNvPr id="6" name="内容占位符 5"/>
          <p:cNvSpPr>
            <a:spLocks noGrp="1"/>
          </p:cNvSpPr>
          <p:nvPr>
            <p:ph idx="1"/>
          </p:nvPr>
        </p:nvSpPr>
        <p:spPr/>
        <p:txBody>
          <a:bodyPr/>
          <a:lstStyle/>
          <a:p>
            <a:r>
              <a:rPr lang="zh-CN" altLang="en-US" dirty="0"/>
              <a:t>修改递归方式实现的图的</a:t>
            </a:r>
            <a:r>
              <a:rPr lang="en-US" altLang="zh-CN" dirty="0"/>
              <a:t>DFS</a:t>
            </a:r>
            <a:r>
              <a:rPr lang="zh-CN" altLang="en-US" dirty="0"/>
              <a:t>算法，将输出（访问）顶点信息的语句移到退出递归前（即执行输出语句后立刻退出递归）。采用修改后的算法遍历有向无环图</a:t>
            </a:r>
            <a:r>
              <a:rPr lang="en-US" altLang="zh-CN" dirty="0"/>
              <a:t>G</a:t>
            </a:r>
            <a:r>
              <a:rPr lang="zh-CN" altLang="en-US" dirty="0"/>
              <a:t>，若输出结果中包含的全部顶点，则输出的顶点序列是</a:t>
            </a:r>
            <a:r>
              <a:rPr lang="en-US" altLang="zh-CN" dirty="0"/>
              <a:t>G</a:t>
            </a:r>
            <a:r>
              <a:rPr lang="zh-CN" altLang="en-US" dirty="0"/>
              <a:t>的（）。</a:t>
            </a:r>
            <a:endParaRPr lang="en-US" altLang="zh-CN" dirty="0"/>
          </a:p>
          <a:p>
            <a:pPr marL="914400" lvl="1" indent="-457200">
              <a:buFont typeface="+mj-lt"/>
              <a:buAutoNum type="alphaUcPeriod"/>
            </a:pPr>
            <a:r>
              <a:rPr lang="zh-CN" altLang="en-US" dirty="0"/>
              <a:t>拓扑有序序列</a:t>
            </a:r>
            <a:endParaRPr lang="en-US" altLang="zh-CN" dirty="0"/>
          </a:p>
          <a:p>
            <a:pPr marL="914400" lvl="1" indent="-457200">
              <a:buFont typeface="+mj-lt"/>
              <a:buAutoNum type="alphaUcPeriod"/>
            </a:pPr>
            <a:r>
              <a:rPr lang="zh-CN" altLang="en-US" dirty="0">
                <a:solidFill>
                  <a:srgbClr val="00B050"/>
                </a:solidFill>
              </a:rPr>
              <a:t>逆拓扑有序序列</a:t>
            </a:r>
            <a:endParaRPr lang="en-US" altLang="zh-CN" dirty="0">
              <a:solidFill>
                <a:srgbClr val="00B050"/>
              </a:solidFill>
            </a:endParaRPr>
          </a:p>
          <a:p>
            <a:pPr marL="914400" lvl="1" indent="-457200">
              <a:buFont typeface="+mj-lt"/>
              <a:buAutoNum type="alphaUcPeriod"/>
            </a:pPr>
            <a:r>
              <a:rPr lang="zh-CN" altLang="en-US" dirty="0"/>
              <a:t>广度优先搜索序列</a:t>
            </a:r>
            <a:endParaRPr lang="en-US" altLang="zh-CN" dirty="0"/>
          </a:p>
          <a:p>
            <a:pPr marL="914400" lvl="1" indent="-457200">
              <a:buFont typeface="+mj-lt"/>
              <a:buAutoNum type="alphaUcPeriod"/>
            </a:pPr>
            <a:r>
              <a:rPr lang="zh-CN" altLang="en-US" dirty="0"/>
              <a:t>深度优先搜索序列</a:t>
            </a:r>
          </a:p>
        </p:txBody>
      </p:sp>
    </p:spTree>
    <p:extLst>
      <p:ext uri="{BB962C8B-B14F-4D97-AF65-F5344CB8AC3E}">
        <p14:creationId xmlns:p14="http://schemas.microsoft.com/office/powerpoint/2010/main" val="29793794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逆拓扑排序的实现（</a:t>
            </a:r>
            <a:r>
              <a:rPr lang="en-US" altLang="zh-CN" b="1" dirty="0">
                <a:solidFill>
                  <a:srgbClr val="FF0066"/>
                </a:solidFill>
              </a:rPr>
              <a:t>DFS</a:t>
            </a:r>
            <a:r>
              <a:rPr lang="zh-CN" altLang="en-US" b="1" dirty="0">
                <a:solidFill>
                  <a:srgbClr val="FF0066"/>
                </a:solidFill>
              </a:rPr>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87616" y="1556792"/>
            <a:ext cx="9823168" cy="4811216"/>
          </a:xfrm>
          <a:prstGeom prst="rect">
            <a:avLst/>
          </a:prstGeom>
        </p:spPr>
      </p:pic>
    </p:spTree>
    <p:extLst>
      <p:ext uri="{BB962C8B-B14F-4D97-AF65-F5344CB8AC3E}">
        <p14:creationId xmlns:p14="http://schemas.microsoft.com/office/powerpoint/2010/main" val="3987319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拓扑排序</a:t>
            </a:r>
            <a:endParaRPr lang="zh-CN" altLang="en-US" dirty="0"/>
          </a:p>
        </p:txBody>
      </p:sp>
      <p:sp>
        <p:nvSpPr>
          <p:cNvPr id="3" name="内容占位符 2"/>
          <p:cNvSpPr>
            <a:spLocks noGrp="1"/>
          </p:cNvSpPr>
          <p:nvPr>
            <p:ph idx="1"/>
          </p:nvPr>
        </p:nvSpPr>
        <p:spPr/>
        <p:txBody>
          <a:bodyPr/>
          <a:lstStyle/>
          <a:p>
            <a:r>
              <a:rPr lang="zh-CN" altLang="en-US" dirty="0"/>
              <a:t>下列关于图的叙述中，正确的是（） 。</a:t>
            </a:r>
            <a:endParaRPr lang="en-US" altLang="zh-CN" dirty="0"/>
          </a:p>
          <a:p>
            <a:pPr marL="971550" lvl="1" indent="-514350">
              <a:buFont typeface="+mj-lt"/>
              <a:buAutoNum type="romanUcPeriod"/>
            </a:pPr>
            <a:r>
              <a:rPr lang="zh-CN" altLang="en-US" dirty="0"/>
              <a:t>回路是简单路径</a:t>
            </a:r>
            <a:endParaRPr lang="en-US" altLang="zh-CN" dirty="0"/>
          </a:p>
          <a:p>
            <a:pPr marL="971550" lvl="1" indent="-514350">
              <a:buFont typeface="+mj-lt"/>
              <a:buAutoNum type="romanUcPeriod"/>
            </a:pPr>
            <a:r>
              <a:rPr lang="zh-CN" altLang="en-US" dirty="0"/>
              <a:t>存储稀疏图，用邻接矩阵比邻接表更省空间</a:t>
            </a:r>
            <a:endParaRPr lang="en-US" altLang="zh-CN" dirty="0"/>
          </a:p>
          <a:p>
            <a:pPr marL="971550" lvl="1" indent="-514350">
              <a:buFont typeface="+mj-lt"/>
              <a:buAutoNum type="romanUcPeriod"/>
            </a:pPr>
            <a:r>
              <a:rPr lang="zh-CN" altLang="en-US" dirty="0"/>
              <a:t>若有向图中存在拓扑序列，则该图不存在回路</a:t>
            </a:r>
            <a:endParaRPr lang="en-US" altLang="zh-CN" dirty="0"/>
          </a:p>
          <a:p>
            <a:pPr marL="914400" lvl="1" indent="-457200">
              <a:buFont typeface="+mj-lt"/>
              <a:buAutoNum type="romanUcPeriod"/>
            </a:pPr>
            <a:endParaRPr lang="en-US" altLang="zh-CN" dirty="0"/>
          </a:p>
          <a:p>
            <a:pPr marL="457200" lvl="1" indent="0">
              <a:buNone/>
            </a:pPr>
            <a:r>
              <a:rPr lang="en-US" altLang="zh-CN" dirty="0"/>
              <a:t>A. </a:t>
            </a:r>
            <a:r>
              <a:rPr lang="zh-CN" altLang="en-US" dirty="0"/>
              <a:t>仅</a:t>
            </a:r>
            <a:r>
              <a:rPr lang="en-US" altLang="zh-CN" dirty="0"/>
              <a:t>II     B. </a:t>
            </a:r>
            <a:r>
              <a:rPr lang="zh-CN" altLang="en-US" dirty="0"/>
              <a:t>仅</a:t>
            </a:r>
            <a:r>
              <a:rPr lang="en-US" altLang="zh-CN" dirty="0"/>
              <a:t>I</a:t>
            </a:r>
            <a:r>
              <a:rPr lang="zh-CN" altLang="en-US" dirty="0"/>
              <a:t>、</a:t>
            </a:r>
            <a:r>
              <a:rPr lang="en-US" altLang="zh-CN" dirty="0"/>
              <a:t>II    </a:t>
            </a:r>
            <a:r>
              <a:rPr lang="en-US" altLang="zh-CN" dirty="0">
                <a:solidFill>
                  <a:srgbClr val="00B050"/>
                </a:solidFill>
              </a:rPr>
              <a:t>C. </a:t>
            </a:r>
            <a:r>
              <a:rPr lang="zh-CN" altLang="en-US" dirty="0">
                <a:solidFill>
                  <a:srgbClr val="00B050"/>
                </a:solidFill>
              </a:rPr>
              <a:t>仅</a:t>
            </a:r>
            <a:r>
              <a:rPr lang="en-US" altLang="zh-CN" dirty="0">
                <a:solidFill>
                  <a:srgbClr val="00B050"/>
                </a:solidFill>
              </a:rPr>
              <a:t>III</a:t>
            </a:r>
            <a:r>
              <a:rPr lang="en-US" altLang="zh-CN" dirty="0"/>
              <a:t>    D. </a:t>
            </a:r>
            <a:r>
              <a:rPr lang="zh-CN" altLang="en-US" dirty="0"/>
              <a:t>仅</a:t>
            </a:r>
            <a:r>
              <a:rPr lang="en-US" altLang="zh-CN" dirty="0"/>
              <a:t>I</a:t>
            </a:r>
            <a:r>
              <a:rPr lang="zh-CN" altLang="en-US" dirty="0"/>
              <a:t>、</a:t>
            </a:r>
            <a:r>
              <a:rPr lang="en-US" altLang="zh-CN" dirty="0"/>
              <a:t>III</a:t>
            </a:r>
          </a:p>
        </p:txBody>
      </p:sp>
    </p:spTree>
    <p:extLst>
      <p:ext uri="{BB962C8B-B14F-4D97-AF65-F5344CB8AC3E}">
        <p14:creationId xmlns:p14="http://schemas.microsoft.com/office/powerpoint/2010/main" val="3216114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5" name="内容占位符 4"/>
          <p:cNvSpPr>
            <a:spLocks noGrp="1"/>
          </p:cNvSpPr>
          <p:nvPr>
            <p:ph sz="half" idx="1"/>
          </p:nvPr>
        </p:nvSpPr>
        <p:spPr/>
        <p:txBody>
          <a:bodyPr/>
          <a:lstStyle/>
          <a:p>
            <a:r>
              <a:rPr lang="zh-CN" altLang="en-US" dirty="0"/>
              <a:t>若对</a:t>
            </a:r>
            <a:r>
              <a:rPr lang="en-US" altLang="zh-CN" dirty="0"/>
              <a:t>n</a:t>
            </a:r>
            <a:r>
              <a:rPr lang="zh-CN" altLang="en-US" dirty="0"/>
              <a:t>个顶点、</a:t>
            </a:r>
            <a:r>
              <a:rPr lang="en-US" altLang="zh-CN" dirty="0"/>
              <a:t>e</a:t>
            </a:r>
            <a:r>
              <a:rPr lang="zh-CN" altLang="en-US" dirty="0"/>
              <a:t>条弧的有向图采用邻接表存储，则拓扑排序算法的时间复杂度是（）。</a:t>
            </a:r>
            <a:endParaRPr lang="en-US" altLang="zh-CN" dirty="0"/>
          </a:p>
          <a:p>
            <a:pPr marL="914400" lvl="1" indent="-457200">
              <a:buFont typeface="+mj-lt"/>
              <a:buAutoNum type="alphaUcPeriod"/>
            </a:pPr>
            <a:r>
              <a:rPr lang="en-US" altLang="zh-CN" dirty="0"/>
              <a:t>O(n)</a:t>
            </a:r>
          </a:p>
          <a:p>
            <a:pPr marL="914400" lvl="1" indent="-457200">
              <a:buFont typeface="+mj-lt"/>
              <a:buAutoNum type="alphaUcPeriod"/>
            </a:pPr>
            <a:r>
              <a:rPr lang="en-US" altLang="zh-CN" dirty="0">
                <a:solidFill>
                  <a:srgbClr val="00B050"/>
                </a:solidFill>
              </a:rPr>
              <a:t>O(</a:t>
            </a:r>
            <a:r>
              <a:rPr lang="en-US" altLang="zh-CN" dirty="0" err="1">
                <a:solidFill>
                  <a:srgbClr val="00B050"/>
                </a:solidFill>
              </a:rPr>
              <a:t>n+e</a:t>
            </a:r>
            <a:r>
              <a:rPr lang="en-US" altLang="zh-CN" dirty="0">
                <a:solidFill>
                  <a:srgbClr val="00B050"/>
                </a:solidFill>
              </a:rPr>
              <a:t>)</a:t>
            </a:r>
          </a:p>
          <a:p>
            <a:pPr marL="914400" lvl="1" indent="-457200">
              <a:buFont typeface="+mj-lt"/>
              <a:buAutoNum type="alphaUcPeriod"/>
            </a:pPr>
            <a:r>
              <a:rPr lang="en-US" altLang="zh-CN" dirty="0"/>
              <a:t>O(n</a:t>
            </a:r>
            <a:r>
              <a:rPr lang="en-US" altLang="zh-CN" baseline="30000" dirty="0"/>
              <a:t>2</a:t>
            </a:r>
            <a:r>
              <a:rPr lang="en-US" altLang="zh-CN" dirty="0"/>
              <a:t>)</a:t>
            </a:r>
          </a:p>
          <a:p>
            <a:pPr marL="914400" lvl="1" indent="-457200">
              <a:buFont typeface="+mj-lt"/>
              <a:buAutoNum type="alphaUcPeriod"/>
            </a:pPr>
            <a:r>
              <a:rPr lang="en-US" altLang="zh-CN" dirty="0"/>
              <a:t>O(ne)</a:t>
            </a:r>
            <a:endParaRPr lang="zh-CN" altLang="en-US" dirty="0"/>
          </a:p>
        </p:txBody>
      </p:sp>
      <p:sp>
        <p:nvSpPr>
          <p:cNvPr id="3" name="内容占位符 2">
            <a:extLst>
              <a:ext uri="{FF2B5EF4-FFF2-40B4-BE49-F238E27FC236}">
                <a16:creationId xmlns:a16="http://schemas.microsoft.com/office/drawing/2014/main" id="{B8B0A937-FFE8-41DB-8B7C-E1C536257F34}"/>
              </a:ext>
            </a:extLst>
          </p:cNvPr>
          <p:cNvSpPr>
            <a:spLocks noGrp="1"/>
          </p:cNvSpPr>
          <p:nvPr>
            <p:ph sz="half" idx="2"/>
          </p:nvPr>
        </p:nvSpPr>
        <p:spPr/>
        <p:txBody>
          <a:bodyPr/>
          <a:lstStyle/>
          <a:p>
            <a:r>
              <a:rPr lang="zh-CN" altLang="en-US" dirty="0">
                <a:solidFill>
                  <a:srgbClr val="00B050"/>
                </a:solidFill>
              </a:rPr>
              <a:t>统计各顶点入度：遍历一次邻接表 → </a:t>
            </a:r>
            <a:r>
              <a:rPr lang="en-US" altLang="zh-CN" dirty="0">
                <a:solidFill>
                  <a:srgbClr val="00B050"/>
                </a:solidFill>
              </a:rPr>
              <a:t>O(n + e)</a:t>
            </a:r>
          </a:p>
          <a:p>
            <a:r>
              <a:rPr lang="zh-CN" altLang="en-US" dirty="0">
                <a:solidFill>
                  <a:srgbClr val="00B050"/>
                </a:solidFill>
              </a:rPr>
              <a:t>每条弧在拓扑排序过程中只被访问一次（入度减 </a:t>
            </a:r>
            <a:r>
              <a:rPr lang="en-US" altLang="zh-CN" dirty="0">
                <a:solidFill>
                  <a:srgbClr val="00B050"/>
                </a:solidFill>
              </a:rPr>
              <a:t>1</a:t>
            </a:r>
            <a:r>
              <a:rPr lang="zh-CN" altLang="en-US" dirty="0">
                <a:solidFill>
                  <a:srgbClr val="00B050"/>
                </a:solidFill>
              </a:rPr>
              <a:t>） → </a:t>
            </a:r>
            <a:r>
              <a:rPr lang="en-US" altLang="zh-CN" dirty="0">
                <a:solidFill>
                  <a:srgbClr val="00B050"/>
                </a:solidFill>
              </a:rPr>
              <a:t>O(e)</a:t>
            </a:r>
          </a:p>
          <a:p>
            <a:r>
              <a:rPr lang="zh-CN" altLang="en-US" dirty="0">
                <a:solidFill>
                  <a:srgbClr val="00B050"/>
                </a:solidFill>
              </a:rPr>
              <a:t>每个顶点最多入队、出队一次 → </a:t>
            </a:r>
            <a:r>
              <a:rPr lang="en-US" altLang="zh-CN" dirty="0">
                <a:solidFill>
                  <a:srgbClr val="00B050"/>
                </a:solidFill>
              </a:rPr>
              <a:t>O(n)</a:t>
            </a:r>
          </a:p>
          <a:p>
            <a:r>
              <a:rPr lang="zh-CN" altLang="en-US" dirty="0">
                <a:solidFill>
                  <a:srgbClr val="00B050"/>
                </a:solidFill>
              </a:rPr>
              <a:t>若用邻接矩阵 </a:t>
            </a:r>
            <a:r>
              <a:rPr lang="en-US" altLang="zh-CN" dirty="0">
                <a:solidFill>
                  <a:srgbClr val="00B050"/>
                </a:solidFill>
              </a:rPr>
              <a:t>O(n²)</a:t>
            </a:r>
            <a:endParaRPr lang="zh-CN" altLang="en-US" dirty="0">
              <a:solidFill>
                <a:srgbClr val="00B050"/>
              </a:solidFill>
            </a:endParaRPr>
          </a:p>
        </p:txBody>
      </p:sp>
    </p:spTree>
    <p:extLst>
      <p:ext uri="{BB962C8B-B14F-4D97-AF65-F5344CB8AC3E}">
        <p14:creationId xmlns:p14="http://schemas.microsoft.com/office/powerpoint/2010/main" val="235400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时间复杂度</a:t>
            </a:r>
          </a:p>
        </p:txBody>
      </p:sp>
      <p:sp>
        <p:nvSpPr>
          <p:cNvPr id="3" name="内容占位符 2"/>
          <p:cNvSpPr>
            <a:spLocks noGrp="1"/>
          </p:cNvSpPr>
          <p:nvPr>
            <p:ph idx="1"/>
          </p:nvPr>
        </p:nvSpPr>
        <p:spPr/>
        <p:txBody>
          <a:bodyPr/>
          <a:lstStyle/>
          <a:p>
            <a:r>
              <a:rPr lang="zh-CN" altLang="en-US" dirty="0"/>
              <a:t>下列程序的时间复杂度是（）</a:t>
            </a:r>
          </a:p>
          <a:p>
            <a:pPr marL="0" indent="0">
              <a:buNone/>
            </a:pPr>
            <a:r>
              <a:rPr lang="en-US" altLang="zh-CN" dirty="0"/>
              <a:t>    x = 0;</a:t>
            </a:r>
          </a:p>
          <a:p>
            <a:pPr marL="0" indent="0">
              <a:buNone/>
            </a:pPr>
            <a:r>
              <a:rPr lang="en-US" altLang="zh-CN" dirty="0"/>
              <a:t>    while(n&gt;=(x+1)*(x+1))</a:t>
            </a:r>
          </a:p>
          <a:p>
            <a:pPr marL="0" indent="0">
              <a:buNone/>
            </a:pPr>
            <a:r>
              <a:rPr lang="en-US" altLang="zh-CN" dirty="0"/>
              <a:t>      x = x+1;</a:t>
            </a:r>
          </a:p>
          <a:p>
            <a:pPr marL="914400" lvl="1" indent="-514350">
              <a:buFont typeface="+mj-lt"/>
              <a:buAutoNum type="alphaUcPeriod"/>
            </a:pPr>
            <a:r>
              <a:rPr lang="en-US" altLang="zh-CN" dirty="0"/>
              <a:t>O(n)</a:t>
            </a:r>
          </a:p>
          <a:p>
            <a:pPr marL="914400" lvl="1" indent="-514350">
              <a:buFont typeface="+mj-lt"/>
              <a:buAutoNum type="alphaUcPeriod"/>
            </a:pPr>
            <a:r>
              <a:rPr lang="en-US" altLang="zh-CN" dirty="0"/>
              <a:t>O(log n)</a:t>
            </a:r>
          </a:p>
          <a:p>
            <a:pPr marL="914400" lvl="1" indent="-514350">
              <a:buFont typeface="+mj-lt"/>
              <a:buAutoNum type="alphaUcPeriod"/>
            </a:pPr>
            <a:r>
              <a:rPr lang="en-US" altLang="zh-CN" dirty="0"/>
              <a:t>O(n^2)</a:t>
            </a:r>
          </a:p>
          <a:p>
            <a:pPr marL="914400" lvl="1" indent="-514350">
              <a:buFont typeface="+mj-lt"/>
              <a:buAutoNum type="alphaUcPeriod"/>
            </a:pPr>
            <a:r>
              <a:rPr lang="en-US" altLang="zh-CN" dirty="0">
                <a:solidFill>
                  <a:srgbClr val="00B050"/>
                </a:solidFill>
              </a:rPr>
              <a:t>O(n^1/2)</a:t>
            </a:r>
          </a:p>
          <a:p>
            <a:endParaRPr lang="zh-CN" altLang="en-US" dirty="0"/>
          </a:p>
        </p:txBody>
      </p:sp>
    </p:spTree>
    <p:extLst>
      <p:ext uri="{BB962C8B-B14F-4D97-AF65-F5344CB8AC3E}">
        <p14:creationId xmlns:p14="http://schemas.microsoft.com/office/powerpoint/2010/main" val="5934983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拓扑排序的实现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004603" y="1447800"/>
            <a:ext cx="8589194" cy="5029200"/>
          </a:xfrm>
          <a:prstGeom prst="rect">
            <a:avLst/>
          </a:prstGeom>
        </p:spPr>
      </p:pic>
    </p:spTree>
    <p:extLst>
      <p:ext uri="{BB962C8B-B14F-4D97-AF65-F5344CB8AC3E}">
        <p14:creationId xmlns:p14="http://schemas.microsoft.com/office/powerpoint/2010/main" val="32983409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拓扑排序的实现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16938" y="1447800"/>
            <a:ext cx="9364524" cy="5029200"/>
          </a:xfrm>
          <a:prstGeom prst="rect">
            <a:avLst/>
          </a:prstGeom>
        </p:spPr>
      </p:pic>
    </p:spTree>
    <p:extLst>
      <p:ext uri="{BB962C8B-B14F-4D97-AF65-F5344CB8AC3E}">
        <p14:creationId xmlns:p14="http://schemas.microsoft.com/office/powerpoint/2010/main" val="6201764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sz="half" idx="1"/>
          </p:nvPr>
        </p:nvSpPr>
        <p:spPr>
          <a:xfrm>
            <a:off x="1117600" y="1905000"/>
            <a:ext cx="5283200" cy="4114800"/>
          </a:xfrm>
        </p:spPr>
        <p:txBody>
          <a:bodyPr/>
          <a:lstStyle/>
          <a:p>
            <a:r>
              <a:rPr lang="zh-CN" altLang="en-US" dirty="0"/>
              <a:t>以下关于拓扑排序的说法中，错误的是（）</a:t>
            </a:r>
            <a:endParaRPr lang="en-US" altLang="zh-CN" dirty="0"/>
          </a:p>
          <a:p>
            <a:pPr marL="971550" lvl="1" indent="-514350">
              <a:buFont typeface="+mj-lt"/>
              <a:buAutoNum type="romanUcPeriod"/>
            </a:pPr>
            <a:r>
              <a:rPr lang="zh-CN" altLang="en-US" dirty="0"/>
              <a:t>若某有向图存在环路，则该有向图一定不存在拓扑排序</a:t>
            </a:r>
            <a:endParaRPr lang="en-US" altLang="zh-CN" dirty="0"/>
          </a:p>
          <a:p>
            <a:pPr marL="971550" lvl="1" indent="-514350">
              <a:buFont typeface="+mj-lt"/>
              <a:buAutoNum type="romanUcPeriod"/>
            </a:pPr>
            <a:r>
              <a:rPr lang="zh-CN" altLang="en-US" dirty="0"/>
              <a:t>在拓扑排序算法中为暂存入度为零的顶点，可以使用栈，也可以使用队列</a:t>
            </a:r>
            <a:endParaRPr lang="en-US" altLang="zh-CN" dirty="0"/>
          </a:p>
          <a:p>
            <a:pPr marL="971550" lvl="1" indent="-514350">
              <a:buFont typeface="+mj-lt"/>
              <a:buAutoNum type="romanUcPeriod"/>
            </a:pPr>
            <a:r>
              <a:rPr lang="zh-CN" altLang="en-US" dirty="0"/>
              <a:t>若有向图的拓扑排序序列唯一，则图中每个顶点的入度和出度最多为</a:t>
            </a:r>
            <a:r>
              <a:rPr lang="en-US" altLang="zh-CN" dirty="0"/>
              <a:t>1</a:t>
            </a:r>
          </a:p>
          <a:p>
            <a:pPr marL="457200" lvl="1" indent="0">
              <a:buNone/>
            </a:pPr>
            <a:r>
              <a:rPr lang="en-US" altLang="zh-CN" dirty="0"/>
              <a:t>A. I, III    B. II, III    C. II    </a:t>
            </a:r>
            <a:r>
              <a:rPr lang="en-US" altLang="zh-CN" dirty="0">
                <a:solidFill>
                  <a:srgbClr val="00B050"/>
                </a:solidFill>
              </a:rPr>
              <a:t>D. III</a:t>
            </a:r>
          </a:p>
        </p:txBody>
      </p:sp>
      <p:sp>
        <p:nvSpPr>
          <p:cNvPr id="7" name="内容占位符 6">
            <a:extLst>
              <a:ext uri="{FF2B5EF4-FFF2-40B4-BE49-F238E27FC236}">
                <a16:creationId xmlns:a16="http://schemas.microsoft.com/office/drawing/2014/main" id="{BB7CA171-2488-481A-8CE6-1DF31F14D2C0}"/>
              </a:ext>
            </a:extLst>
          </p:cNvPr>
          <p:cNvSpPr>
            <a:spLocks noGrp="1"/>
          </p:cNvSpPr>
          <p:nvPr>
            <p:ph sz="half" idx="2"/>
          </p:nvPr>
        </p:nvSpPr>
        <p:spPr/>
        <p:txBody>
          <a:bodyPr/>
          <a:lstStyle/>
          <a:p>
            <a:pPr marL="57150" indent="0">
              <a:buNone/>
            </a:pPr>
            <a:r>
              <a:rPr lang="en-US" altLang="zh-CN" dirty="0">
                <a:solidFill>
                  <a:srgbClr val="00B050"/>
                </a:solidFill>
              </a:rPr>
              <a:t>A </a:t>
            </a:r>
            <a:r>
              <a:rPr lang="zh-CN" altLang="en-US" dirty="0">
                <a:solidFill>
                  <a:srgbClr val="00B050"/>
                </a:solidFill>
              </a:rPr>
              <a:t>→</a:t>
            </a:r>
            <a:r>
              <a:rPr lang="en-US" altLang="zh-CN" dirty="0">
                <a:solidFill>
                  <a:srgbClr val="00B050"/>
                </a:solidFill>
              </a:rPr>
              <a:t> B → D</a:t>
            </a:r>
          </a:p>
          <a:p>
            <a:pPr marL="57150" indent="0">
              <a:buNone/>
            </a:pPr>
            <a:r>
              <a:rPr lang="en-US" altLang="zh-CN" dirty="0">
                <a:solidFill>
                  <a:srgbClr val="00B050"/>
                </a:solidFill>
              </a:rPr>
              <a:t>       </a:t>
            </a:r>
            <a:r>
              <a:rPr lang="zh-CN" altLang="en-US" dirty="0">
                <a:solidFill>
                  <a:srgbClr val="00B050"/>
                </a:solidFill>
              </a:rPr>
              <a:t>↘↗</a:t>
            </a:r>
            <a:endParaRPr lang="en-US" altLang="zh-CN" dirty="0">
              <a:solidFill>
                <a:srgbClr val="00B050"/>
              </a:solidFill>
            </a:endParaRPr>
          </a:p>
          <a:p>
            <a:pPr marL="57150" indent="0">
              <a:buNone/>
            </a:pPr>
            <a:r>
              <a:rPr lang="en-US" altLang="zh-CN" dirty="0">
                <a:solidFill>
                  <a:srgbClr val="00B050"/>
                </a:solidFill>
              </a:rPr>
              <a:t>          C</a:t>
            </a:r>
          </a:p>
          <a:p>
            <a:pPr marL="514350" indent="-457200"/>
            <a:r>
              <a:rPr lang="zh-CN" altLang="en-US" dirty="0">
                <a:solidFill>
                  <a:srgbClr val="00B050"/>
                </a:solidFill>
              </a:rPr>
              <a:t>顶点 </a:t>
            </a:r>
            <a:r>
              <a:rPr lang="en-US" altLang="zh-CN" dirty="0">
                <a:solidFill>
                  <a:srgbClr val="00B050"/>
                </a:solidFill>
              </a:rPr>
              <a:t>A, B, C, D</a:t>
            </a:r>
          </a:p>
          <a:p>
            <a:pPr marL="514350" indent="-457200"/>
            <a:r>
              <a:rPr lang="zh-CN" altLang="en-US" dirty="0">
                <a:solidFill>
                  <a:srgbClr val="00B050"/>
                </a:solidFill>
              </a:rPr>
              <a:t>有向边：</a:t>
            </a:r>
            <a:r>
              <a:rPr lang="en-US" altLang="zh-CN" dirty="0">
                <a:solidFill>
                  <a:srgbClr val="00B050"/>
                </a:solidFill>
              </a:rPr>
              <a:t>A→B, B→C, B→D, C→D</a:t>
            </a:r>
          </a:p>
          <a:p>
            <a:pPr marL="514350" indent="-457200"/>
            <a:r>
              <a:rPr lang="zh-CN" altLang="en-US" dirty="0">
                <a:solidFill>
                  <a:srgbClr val="00B050"/>
                </a:solidFill>
              </a:rPr>
              <a:t>唯一拓扑序：</a:t>
            </a:r>
            <a:r>
              <a:rPr lang="en-US" altLang="zh-CN" dirty="0">
                <a:solidFill>
                  <a:srgbClr val="00B050"/>
                </a:solidFill>
              </a:rPr>
              <a:t>A B C D</a:t>
            </a:r>
          </a:p>
          <a:p>
            <a:pPr marL="514350" indent="-457200"/>
            <a:r>
              <a:rPr lang="en-US" altLang="zh-CN" dirty="0">
                <a:solidFill>
                  <a:srgbClr val="00B050"/>
                </a:solidFill>
              </a:rPr>
              <a:t>B </a:t>
            </a:r>
            <a:r>
              <a:rPr lang="zh-CN" altLang="en-US" dirty="0">
                <a:solidFill>
                  <a:srgbClr val="00B050"/>
                </a:solidFill>
              </a:rPr>
              <a:t>出度</a:t>
            </a:r>
            <a:r>
              <a:rPr lang="en-US" altLang="zh-CN" dirty="0">
                <a:solidFill>
                  <a:srgbClr val="00B050"/>
                </a:solidFill>
              </a:rPr>
              <a:t>=2</a:t>
            </a:r>
            <a:r>
              <a:rPr lang="zh-CN" altLang="en-US" dirty="0">
                <a:solidFill>
                  <a:srgbClr val="00B050"/>
                </a:solidFill>
              </a:rPr>
              <a:t>，</a:t>
            </a:r>
            <a:r>
              <a:rPr lang="en-US" altLang="zh-CN" dirty="0">
                <a:solidFill>
                  <a:srgbClr val="00B050"/>
                </a:solidFill>
              </a:rPr>
              <a:t>D </a:t>
            </a:r>
            <a:r>
              <a:rPr lang="zh-CN" altLang="en-US" dirty="0">
                <a:solidFill>
                  <a:srgbClr val="00B050"/>
                </a:solidFill>
              </a:rPr>
              <a:t>入度</a:t>
            </a:r>
            <a:r>
              <a:rPr lang="en-US" altLang="zh-CN" dirty="0">
                <a:solidFill>
                  <a:srgbClr val="00B050"/>
                </a:solidFill>
              </a:rPr>
              <a:t>=2</a:t>
            </a:r>
            <a:r>
              <a:rPr lang="zh-CN" altLang="en-US" dirty="0">
                <a:solidFill>
                  <a:srgbClr val="00B050"/>
                </a:solidFill>
              </a:rPr>
              <a:t>。</a:t>
            </a:r>
          </a:p>
          <a:p>
            <a:endParaRPr lang="zh-CN" altLang="en-US" dirty="0">
              <a:solidFill>
                <a:srgbClr val="00B050"/>
              </a:solidFill>
            </a:endParaRPr>
          </a:p>
        </p:txBody>
      </p:sp>
    </p:spTree>
    <p:extLst>
      <p:ext uri="{BB962C8B-B14F-4D97-AF65-F5344CB8AC3E}">
        <p14:creationId xmlns:p14="http://schemas.microsoft.com/office/powerpoint/2010/main" val="26213686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拓扑排序</a:t>
            </a:r>
          </a:p>
        </p:txBody>
      </p:sp>
      <p:sp>
        <p:nvSpPr>
          <p:cNvPr id="6" name="内容占位符 5"/>
          <p:cNvSpPr>
            <a:spLocks noGrp="1"/>
          </p:cNvSpPr>
          <p:nvPr>
            <p:ph sz="half" idx="1"/>
          </p:nvPr>
        </p:nvSpPr>
        <p:spPr/>
        <p:txBody>
          <a:bodyPr/>
          <a:lstStyle/>
          <a:p>
            <a:r>
              <a:rPr lang="zh-CN" altLang="en-US" dirty="0"/>
              <a:t>若用邻接矩阵存储有向图，矩阵主对角线以下的元素全为</a:t>
            </a:r>
            <a:r>
              <a:rPr lang="en-US" altLang="zh-CN" dirty="0"/>
              <a:t>0</a:t>
            </a:r>
            <a:r>
              <a:rPr lang="zh-CN" altLang="en-US" dirty="0"/>
              <a:t>，则关于该图拓扑排序的结论是（）。</a:t>
            </a:r>
            <a:endParaRPr lang="en-US" altLang="zh-CN" dirty="0"/>
          </a:p>
          <a:p>
            <a:pPr marL="914400" lvl="1" indent="-457200">
              <a:buFont typeface="+mj-lt"/>
              <a:buAutoNum type="alphaUcPeriod"/>
            </a:pPr>
            <a:r>
              <a:rPr lang="zh-CN" altLang="en-US" dirty="0"/>
              <a:t>存在，且唯一</a:t>
            </a:r>
            <a:endParaRPr lang="en-US" altLang="zh-CN" dirty="0"/>
          </a:p>
          <a:p>
            <a:pPr marL="914400" lvl="1" indent="-457200">
              <a:buFont typeface="+mj-lt"/>
              <a:buAutoNum type="alphaUcPeriod"/>
            </a:pPr>
            <a:r>
              <a:rPr lang="zh-CN" altLang="en-US" dirty="0"/>
              <a:t>存在，且不唯一</a:t>
            </a:r>
            <a:endParaRPr lang="en-US" altLang="zh-CN" dirty="0"/>
          </a:p>
          <a:p>
            <a:pPr marL="914400" lvl="1" indent="-457200">
              <a:buFont typeface="+mj-lt"/>
              <a:buAutoNum type="alphaUcPeriod"/>
            </a:pPr>
            <a:r>
              <a:rPr lang="zh-CN" altLang="en-US" dirty="0">
                <a:solidFill>
                  <a:srgbClr val="00B050"/>
                </a:solidFill>
              </a:rPr>
              <a:t>存在，可能不唯一</a:t>
            </a:r>
            <a:endParaRPr lang="en-US" altLang="zh-CN" dirty="0">
              <a:solidFill>
                <a:srgbClr val="00B050"/>
              </a:solidFill>
            </a:endParaRPr>
          </a:p>
          <a:p>
            <a:pPr marL="914400" lvl="1" indent="-457200">
              <a:buFont typeface="+mj-lt"/>
              <a:buAutoNum type="alphaUcPeriod"/>
            </a:pPr>
            <a:r>
              <a:rPr lang="zh-CN" altLang="en-US" dirty="0"/>
              <a:t>无法确定是否存在</a:t>
            </a:r>
            <a:endParaRPr lang="en-US" altLang="zh-CN" dirty="0"/>
          </a:p>
          <a:p>
            <a:pPr marL="914400" lvl="1" indent="-457200">
              <a:buFont typeface="+mj-lt"/>
              <a:buAutoNum type="alphaUcPeriod"/>
            </a:pPr>
            <a:endParaRPr lang="en-US" altLang="zh-CN" dirty="0"/>
          </a:p>
        </p:txBody>
      </p:sp>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73F3643C-00E7-42E5-B509-33C8294C0593}"/>
                  </a:ext>
                </a:extLst>
              </p:cNvPr>
              <p:cNvSpPr>
                <a:spLocks noGrp="1"/>
              </p:cNvSpPr>
              <p:nvPr>
                <p:ph sz="half" idx="2"/>
              </p:nvPr>
            </p:nvSpPr>
            <p:spPr/>
            <p:txBody>
              <a:bodyPr/>
              <a:lstStyle/>
              <a:p>
                <a:r>
                  <a:rPr lang="zh-CN" altLang="en-US" b="1" dirty="0">
                    <a:solidFill>
                      <a:srgbClr val="00B050"/>
                    </a:solidFill>
                  </a:rPr>
                  <a:t>所有边的起点编号小于终点编号，图中不可能有环，所以存在拓扑排序。</a:t>
                </a:r>
                <a:endParaRPr lang="en-US" altLang="zh-CN" b="1" dirty="0">
                  <a:solidFill>
                    <a:srgbClr val="00B050"/>
                  </a:solidFill>
                </a:endParaRPr>
              </a:p>
              <a:p>
                <a:r>
                  <a:rPr lang="zh-CN" altLang="en-US" dirty="0">
                    <a:solidFill>
                      <a:srgbClr val="00B050"/>
                    </a:solidFill>
                  </a:rPr>
                  <a:t>唯一性的反例：</a:t>
                </a:r>
                <a14:m>
                  <m:oMath xmlns:m="http://schemas.openxmlformats.org/officeDocument/2006/math">
                    <m:d>
                      <m:dPr>
                        <m:ctrlPr>
                          <a:rPr lang="en-US" altLang="zh-CN" i="1">
                            <a:solidFill>
                              <a:srgbClr val="00B050"/>
                            </a:solidFill>
                            <a:latin typeface="Cambria Math" panose="02040503050406030204" pitchFamily="18" charset="0"/>
                          </a:rPr>
                        </m:ctrlPr>
                      </m:dPr>
                      <m:e>
                        <m:m>
                          <m:mPr>
                            <m:mcs>
                              <m:mc>
                                <m:mcPr>
                                  <m:count m:val="3"/>
                                  <m:mcJc m:val="center"/>
                                </m:mcPr>
                              </m:mc>
                            </m:mcs>
                            <m:ctrlPr>
                              <a:rPr lang="en-US" altLang="zh-CN" i="1">
                                <a:solidFill>
                                  <a:srgbClr val="00B050"/>
                                </a:solidFill>
                                <a:latin typeface="Cambria Math" panose="02040503050406030204" pitchFamily="18" charset="0"/>
                              </a:rPr>
                            </m:ctrlPr>
                          </m:mPr>
                          <m:mr>
                            <m:e>
                              <m:r>
                                <m:rPr>
                                  <m:brk m:alnAt="7"/>
                                </m:rPr>
                                <a:rPr lang="en-US" altLang="zh-CN" i="1">
                                  <a:solidFill>
                                    <a:srgbClr val="00B050"/>
                                  </a:solidFill>
                                  <a:latin typeface="Cambria Math" panose="02040503050406030204" pitchFamily="18" charset="0"/>
                                </a:rPr>
                                <m:t>0</m:t>
                              </m:r>
                            </m:e>
                            <m:e>
                              <m:r>
                                <a:rPr lang="en-US" altLang="zh-CN" i="1">
                                  <a:solidFill>
                                    <a:srgbClr val="00B050"/>
                                  </a:solidFill>
                                  <a:latin typeface="Cambria Math" panose="02040503050406030204" pitchFamily="18" charset="0"/>
                                </a:rPr>
                                <m:t>0</m:t>
                              </m:r>
                            </m:e>
                            <m:e>
                              <m:r>
                                <a:rPr lang="en-US" altLang="zh-CN" i="1">
                                  <a:solidFill>
                                    <a:srgbClr val="00B050"/>
                                  </a:solidFill>
                                  <a:latin typeface="Cambria Math" panose="02040503050406030204" pitchFamily="18" charset="0"/>
                                </a:rPr>
                                <m:t>1</m:t>
                              </m:r>
                            </m:e>
                          </m:mr>
                          <m:mr>
                            <m:e>
                              <m:r>
                                <a:rPr lang="en-US" altLang="zh-CN" i="1">
                                  <a:solidFill>
                                    <a:srgbClr val="00B050"/>
                                  </a:solidFill>
                                  <a:latin typeface="Cambria Math" panose="02040503050406030204" pitchFamily="18" charset="0"/>
                                </a:rPr>
                                <m:t>0</m:t>
                              </m:r>
                            </m:e>
                            <m:e>
                              <m:r>
                                <a:rPr lang="en-US" altLang="zh-CN" i="1">
                                  <a:solidFill>
                                    <a:srgbClr val="00B050"/>
                                  </a:solidFill>
                                  <a:latin typeface="Cambria Math" panose="02040503050406030204" pitchFamily="18" charset="0"/>
                                </a:rPr>
                                <m:t>0</m:t>
                              </m:r>
                            </m:e>
                            <m:e>
                              <m:r>
                                <a:rPr lang="en-US" altLang="zh-CN" i="1">
                                  <a:solidFill>
                                    <a:srgbClr val="00B050"/>
                                  </a:solidFill>
                                  <a:latin typeface="Cambria Math" panose="02040503050406030204" pitchFamily="18" charset="0"/>
                                </a:rPr>
                                <m:t>1</m:t>
                              </m:r>
                            </m:e>
                          </m:mr>
                          <m:mr>
                            <m:e>
                              <m:r>
                                <a:rPr lang="en-US" altLang="zh-CN" i="1">
                                  <a:solidFill>
                                    <a:srgbClr val="00B050"/>
                                  </a:solidFill>
                                  <a:latin typeface="Cambria Math" panose="02040503050406030204" pitchFamily="18" charset="0"/>
                                </a:rPr>
                                <m:t>0</m:t>
                              </m:r>
                            </m:e>
                            <m:e>
                              <m:r>
                                <a:rPr lang="en-US" altLang="zh-CN" i="1">
                                  <a:solidFill>
                                    <a:srgbClr val="00B050"/>
                                  </a:solidFill>
                                  <a:latin typeface="Cambria Math" panose="02040503050406030204" pitchFamily="18" charset="0"/>
                                </a:rPr>
                                <m:t>0</m:t>
                              </m:r>
                            </m:e>
                            <m:e>
                              <m:r>
                                <a:rPr lang="en-US" altLang="zh-CN" i="1">
                                  <a:solidFill>
                                    <a:srgbClr val="00B050"/>
                                  </a:solidFill>
                                  <a:latin typeface="Cambria Math" panose="02040503050406030204" pitchFamily="18" charset="0"/>
                                </a:rPr>
                                <m:t>0</m:t>
                              </m:r>
                            </m:e>
                          </m:mr>
                        </m:m>
                      </m:e>
                    </m:d>
                  </m:oMath>
                </a14:m>
                <a:endParaRPr lang="en-US" altLang="zh-CN" dirty="0">
                  <a:solidFill>
                    <a:srgbClr val="00B050"/>
                  </a:solidFill>
                </a:endParaRPr>
              </a:p>
              <a:p>
                <a:r>
                  <a:rPr lang="zh-CN" altLang="en-US" dirty="0">
                    <a:solidFill>
                      <a:srgbClr val="00B050"/>
                    </a:solidFill>
                  </a:rPr>
                  <a:t>拓扑排序可能有</a:t>
                </a:r>
                <a:r>
                  <a:rPr lang="en-US" altLang="zh-CN" dirty="0">
                    <a:solidFill>
                      <a:srgbClr val="00B050"/>
                    </a:solidFill>
                  </a:rPr>
                  <a:t>1,2,3</a:t>
                </a:r>
                <a:r>
                  <a:rPr lang="zh-CN" altLang="en-US" dirty="0">
                    <a:solidFill>
                      <a:srgbClr val="00B050"/>
                    </a:solidFill>
                  </a:rPr>
                  <a:t>和</a:t>
                </a:r>
                <a:r>
                  <a:rPr lang="en-US" altLang="zh-CN" dirty="0">
                    <a:solidFill>
                      <a:srgbClr val="00B050"/>
                    </a:solidFill>
                  </a:rPr>
                  <a:t>2,1,3</a:t>
                </a:r>
              </a:p>
              <a:p>
                <a:r>
                  <a:rPr lang="zh-CN" altLang="en-US" dirty="0">
                    <a:solidFill>
                      <a:srgbClr val="00B050"/>
                    </a:solidFill>
                  </a:rPr>
                  <a:t>上三角部分不一定全为</a:t>
                </a:r>
                <a:r>
                  <a:rPr lang="en-US" altLang="zh-CN" dirty="0">
                    <a:solidFill>
                      <a:srgbClr val="00B050"/>
                    </a:solidFill>
                  </a:rPr>
                  <a:t>1</a:t>
                </a:r>
                <a:endParaRPr lang="zh-CN" altLang="en-US" dirty="0">
                  <a:solidFill>
                    <a:srgbClr val="00B050"/>
                  </a:solidFill>
                </a:endParaRPr>
              </a:p>
            </p:txBody>
          </p:sp>
        </mc:Choice>
        <mc:Fallback xmlns="">
          <p:sp>
            <p:nvSpPr>
              <p:cNvPr id="2" name="内容占位符 1">
                <a:extLst>
                  <a:ext uri="{FF2B5EF4-FFF2-40B4-BE49-F238E27FC236}">
                    <a16:creationId xmlns:a16="http://schemas.microsoft.com/office/drawing/2014/main" id="{73F3643C-00E7-42E5-B509-33C8294C0593}"/>
                  </a:ext>
                </a:extLst>
              </p:cNvPr>
              <p:cNvSpPr>
                <a:spLocks noGrp="1" noRot="1" noChangeAspect="1" noMove="1" noResize="1" noEditPoints="1" noAdjustHandles="1" noChangeArrowheads="1" noChangeShapeType="1" noTextEdit="1"/>
              </p:cNvSpPr>
              <p:nvPr>
                <p:ph sz="half" idx="2"/>
              </p:nvPr>
            </p:nvSpPr>
            <p:spPr>
              <a:blipFill>
                <a:blip r:embed="rId3"/>
                <a:stretch>
                  <a:fillRect l="-1921" t="-1630" r="-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50397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拓扑排序</a:t>
            </a:r>
            <a:r>
              <a:rPr lang="zh-CN" altLang="en-US" dirty="0">
                <a:solidFill>
                  <a:srgbClr val="00B050"/>
                </a:solidFill>
              </a:rPr>
              <a:t>（</a:t>
            </a:r>
            <a:r>
              <a:rPr lang="en-US" altLang="zh-CN" dirty="0">
                <a:solidFill>
                  <a:srgbClr val="00B050"/>
                </a:solidFill>
              </a:rPr>
              <a:t>2024</a:t>
            </a:r>
            <a:r>
              <a:rPr lang="zh-CN" altLang="en-US" dirty="0">
                <a:solidFill>
                  <a:srgbClr val="00B050"/>
                </a:solidFill>
              </a:rPr>
              <a:t>期末）</a:t>
            </a:r>
          </a:p>
        </p:txBody>
      </p:sp>
      <p:sp>
        <p:nvSpPr>
          <p:cNvPr id="5" name="内容占位符 4"/>
          <p:cNvSpPr>
            <a:spLocks noGrp="1"/>
          </p:cNvSpPr>
          <p:nvPr>
            <p:ph sz="half" idx="1"/>
          </p:nvPr>
        </p:nvSpPr>
        <p:spPr/>
        <p:txBody>
          <a:bodyPr/>
          <a:lstStyle/>
          <a:p>
            <a:r>
              <a:rPr lang="zh-CN" altLang="en-US" dirty="0"/>
              <a:t>对下图进行拓扑排序，可得到不同拓扑排序的个数是（）。</a:t>
            </a:r>
            <a:endParaRPr lang="en-US" altLang="zh-CN" dirty="0"/>
          </a:p>
          <a:p>
            <a:pPr marL="914400" lvl="1" indent="-457200">
              <a:buFont typeface="+mj-lt"/>
              <a:buAutoNum type="alphaUcPeriod"/>
            </a:pPr>
            <a:r>
              <a:rPr lang="en-US" altLang="zh-CN" dirty="0"/>
              <a:t>4</a:t>
            </a:r>
          </a:p>
          <a:p>
            <a:pPr marL="914400" lvl="1" indent="-457200">
              <a:buFont typeface="+mj-lt"/>
              <a:buAutoNum type="alphaUcPeriod"/>
            </a:pPr>
            <a:r>
              <a:rPr lang="en-US" altLang="zh-CN" dirty="0">
                <a:solidFill>
                  <a:srgbClr val="00B050"/>
                </a:solidFill>
              </a:rPr>
              <a:t>3</a:t>
            </a:r>
          </a:p>
          <a:p>
            <a:pPr marL="914400" lvl="1" indent="-457200">
              <a:buFont typeface="+mj-lt"/>
              <a:buAutoNum type="alphaUcPeriod"/>
            </a:pPr>
            <a:r>
              <a:rPr lang="en-US" altLang="zh-CN" dirty="0"/>
              <a:t>2</a:t>
            </a:r>
          </a:p>
          <a:p>
            <a:pPr marL="914400" lvl="1" indent="-457200">
              <a:buFont typeface="+mj-lt"/>
              <a:buAutoNum type="alphaUcPeriod"/>
            </a:pPr>
            <a:r>
              <a:rPr lang="en-US" altLang="zh-CN" dirty="0"/>
              <a:t>1</a:t>
            </a:r>
          </a:p>
          <a:p>
            <a:pPr marL="914400" lvl="1" indent="-457200">
              <a:buFont typeface="+mj-lt"/>
              <a:buAutoNum type="alphaUcPeriod"/>
            </a:pPr>
            <a:endParaRPr lang="en-US" altLang="zh-CN" dirty="0"/>
          </a:p>
          <a:p>
            <a:pPr marL="57150" indent="0">
              <a:buNone/>
            </a:pPr>
            <a:r>
              <a:rPr lang="en-US" altLang="zh-CN" dirty="0" err="1">
                <a:solidFill>
                  <a:srgbClr val="00B050"/>
                </a:solidFill>
              </a:rPr>
              <a:t>a_b_c_d</a:t>
            </a:r>
            <a:r>
              <a:rPr lang="zh-CN" altLang="en-US" dirty="0">
                <a:solidFill>
                  <a:srgbClr val="00B050"/>
                </a:solidFill>
              </a:rPr>
              <a:t>，</a:t>
            </a:r>
            <a:r>
              <a:rPr lang="en-US" altLang="zh-CN" dirty="0">
                <a:solidFill>
                  <a:srgbClr val="00B050"/>
                </a:solidFill>
              </a:rPr>
              <a:t>e</a:t>
            </a:r>
            <a:r>
              <a:rPr lang="zh-CN" altLang="en-US" dirty="0">
                <a:solidFill>
                  <a:srgbClr val="00B050"/>
                </a:solidFill>
              </a:rPr>
              <a:t>可在任意</a:t>
            </a:r>
            <a:r>
              <a:rPr lang="en-US" altLang="zh-CN" dirty="0">
                <a:solidFill>
                  <a:srgbClr val="00B050"/>
                </a:solidFill>
              </a:rPr>
              <a:t>_</a:t>
            </a:r>
            <a:r>
              <a:rPr lang="zh-CN" altLang="en-US" dirty="0">
                <a:solidFill>
                  <a:srgbClr val="00B050"/>
                </a:solidFill>
              </a:rPr>
              <a:t>位置上</a:t>
            </a:r>
          </a:p>
        </p:txBody>
      </p:sp>
      <p:pic>
        <p:nvPicPr>
          <p:cNvPr id="2" name="内容占位符 1"/>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672064" y="2886075"/>
            <a:ext cx="4562475" cy="2152650"/>
          </a:xfrm>
          <a:prstGeom prst="rect">
            <a:avLst/>
          </a:prstGeom>
        </p:spPr>
      </p:pic>
    </p:spTree>
    <p:extLst>
      <p:ext uri="{BB962C8B-B14F-4D97-AF65-F5344CB8AC3E}">
        <p14:creationId xmlns:p14="http://schemas.microsoft.com/office/powerpoint/2010/main" val="3529579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4" name="内容占位符 3"/>
          <p:cNvSpPr>
            <a:spLocks noGrp="1"/>
          </p:cNvSpPr>
          <p:nvPr>
            <p:ph sz="half" idx="1"/>
          </p:nvPr>
        </p:nvSpPr>
        <p:spPr/>
        <p:txBody>
          <a:bodyPr/>
          <a:lstStyle/>
          <a:p>
            <a:r>
              <a:rPr lang="zh-CN" altLang="en-US" dirty="0"/>
              <a:t>对下图所示的有向图进行拓扑排序，得到的拓扑序列可能是（）。</a:t>
            </a:r>
            <a:endParaRPr lang="en-US" altLang="zh-CN" dirty="0"/>
          </a:p>
          <a:p>
            <a:pPr marL="914400" lvl="1" indent="-457200">
              <a:buFont typeface="+mj-lt"/>
              <a:buAutoNum type="alphaUcPeriod"/>
            </a:pPr>
            <a:r>
              <a:rPr lang="en-US" altLang="zh-CN" dirty="0"/>
              <a:t>3</a:t>
            </a:r>
            <a:r>
              <a:rPr lang="zh-CN" altLang="en-US" dirty="0"/>
              <a:t>，</a:t>
            </a:r>
            <a:r>
              <a:rPr lang="en-US" altLang="zh-CN" dirty="0"/>
              <a:t>1</a:t>
            </a:r>
            <a:r>
              <a:rPr lang="zh-CN" altLang="en-US" dirty="0"/>
              <a:t>，</a:t>
            </a:r>
            <a:r>
              <a:rPr lang="en-US" altLang="zh-CN" dirty="0"/>
              <a:t>2</a:t>
            </a:r>
            <a:r>
              <a:rPr lang="zh-CN" altLang="en-US" dirty="0"/>
              <a:t>，</a:t>
            </a:r>
            <a:r>
              <a:rPr lang="en-US" altLang="zh-CN" dirty="0"/>
              <a:t>4</a:t>
            </a:r>
            <a:r>
              <a:rPr lang="zh-CN" altLang="en-US" dirty="0"/>
              <a:t>，</a:t>
            </a:r>
            <a:r>
              <a:rPr lang="en-US" altLang="zh-CN" dirty="0"/>
              <a:t>5</a:t>
            </a:r>
            <a:r>
              <a:rPr lang="zh-CN" altLang="en-US" dirty="0"/>
              <a:t>，</a:t>
            </a:r>
            <a:r>
              <a:rPr lang="en-US" altLang="zh-CN" dirty="0"/>
              <a:t>6</a:t>
            </a:r>
          </a:p>
          <a:p>
            <a:pPr marL="914400" lvl="1" indent="-457200">
              <a:buFont typeface="+mj-lt"/>
              <a:buAutoNum type="alphaUcPeriod"/>
            </a:pPr>
            <a:r>
              <a:rPr lang="en-US" altLang="zh-CN" dirty="0"/>
              <a:t>3</a:t>
            </a:r>
            <a:r>
              <a:rPr lang="zh-CN" altLang="en-US" dirty="0"/>
              <a:t>，</a:t>
            </a:r>
            <a:r>
              <a:rPr lang="en-US" altLang="zh-CN" dirty="0"/>
              <a:t>1</a:t>
            </a:r>
            <a:r>
              <a:rPr lang="zh-CN" altLang="en-US" dirty="0"/>
              <a:t>，</a:t>
            </a:r>
            <a:r>
              <a:rPr lang="en-US" altLang="zh-CN" dirty="0"/>
              <a:t>2</a:t>
            </a:r>
            <a:r>
              <a:rPr lang="zh-CN" altLang="en-US" dirty="0"/>
              <a:t>，</a:t>
            </a:r>
            <a:r>
              <a:rPr lang="en-US" altLang="zh-CN" dirty="0"/>
              <a:t>4</a:t>
            </a:r>
            <a:r>
              <a:rPr lang="zh-CN" altLang="en-US" dirty="0"/>
              <a:t>，</a:t>
            </a:r>
            <a:r>
              <a:rPr lang="en-US" altLang="zh-CN" dirty="0"/>
              <a:t>6</a:t>
            </a:r>
            <a:r>
              <a:rPr lang="zh-CN" altLang="en-US" dirty="0"/>
              <a:t>，</a:t>
            </a:r>
            <a:r>
              <a:rPr lang="en-US" altLang="zh-CN" dirty="0"/>
              <a:t>5</a:t>
            </a:r>
          </a:p>
          <a:p>
            <a:pPr marL="914400" lvl="1" indent="-457200">
              <a:buFont typeface="+mj-lt"/>
              <a:buAutoNum type="alphaUcPeriod"/>
            </a:pPr>
            <a:r>
              <a:rPr lang="en-US" altLang="zh-CN" dirty="0"/>
              <a:t>3</a:t>
            </a:r>
            <a:r>
              <a:rPr lang="zh-CN" altLang="en-US" dirty="0"/>
              <a:t>，</a:t>
            </a:r>
            <a:r>
              <a:rPr lang="en-US" altLang="zh-CN" dirty="0"/>
              <a:t>1</a:t>
            </a:r>
            <a:r>
              <a:rPr lang="zh-CN" altLang="en-US" dirty="0"/>
              <a:t>，</a:t>
            </a:r>
            <a:r>
              <a:rPr lang="en-US" altLang="zh-CN" dirty="0"/>
              <a:t>4</a:t>
            </a:r>
            <a:r>
              <a:rPr lang="zh-CN" altLang="en-US" dirty="0"/>
              <a:t>，</a:t>
            </a:r>
            <a:r>
              <a:rPr lang="en-US" altLang="zh-CN" dirty="0"/>
              <a:t>2</a:t>
            </a:r>
            <a:r>
              <a:rPr lang="zh-CN" altLang="en-US" dirty="0"/>
              <a:t>，</a:t>
            </a:r>
            <a:r>
              <a:rPr lang="en-US" altLang="zh-CN" dirty="0"/>
              <a:t>5</a:t>
            </a:r>
            <a:r>
              <a:rPr lang="zh-CN" altLang="en-US" dirty="0"/>
              <a:t>，</a:t>
            </a:r>
            <a:r>
              <a:rPr lang="en-US" altLang="zh-CN" dirty="0"/>
              <a:t>6</a:t>
            </a:r>
          </a:p>
          <a:p>
            <a:pPr marL="914400" lvl="1" indent="-457200">
              <a:buFont typeface="+mj-lt"/>
              <a:buAutoNum type="alphaUcPeriod"/>
            </a:pPr>
            <a:r>
              <a:rPr lang="en-US" altLang="zh-CN" dirty="0">
                <a:solidFill>
                  <a:srgbClr val="00B050"/>
                </a:solidFill>
              </a:rPr>
              <a:t>3</a:t>
            </a:r>
            <a:r>
              <a:rPr lang="zh-CN" altLang="en-US" dirty="0">
                <a:solidFill>
                  <a:srgbClr val="00B050"/>
                </a:solidFill>
              </a:rPr>
              <a:t>，</a:t>
            </a:r>
            <a:r>
              <a:rPr lang="en-US" altLang="zh-CN" dirty="0">
                <a:solidFill>
                  <a:srgbClr val="00B050"/>
                </a:solidFill>
              </a:rPr>
              <a:t>1</a:t>
            </a:r>
            <a:r>
              <a:rPr lang="zh-CN" altLang="en-US" dirty="0">
                <a:solidFill>
                  <a:srgbClr val="00B050"/>
                </a:solidFill>
              </a:rPr>
              <a:t>，</a:t>
            </a:r>
            <a:r>
              <a:rPr lang="en-US" altLang="zh-CN" dirty="0">
                <a:solidFill>
                  <a:srgbClr val="00B050"/>
                </a:solidFill>
              </a:rPr>
              <a:t>4</a:t>
            </a:r>
            <a:r>
              <a:rPr lang="zh-CN" altLang="en-US" dirty="0">
                <a:solidFill>
                  <a:srgbClr val="00B050"/>
                </a:solidFill>
              </a:rPr>
              <a:t>，</a:t>
            </a:r>
            <a:r>
              <a:rPr lang="en-US" altLang="zh-CN" dirty="0">
                <a:solidFill>
                  <a:srgbClr val="00B050"/>
                </a:solidFill>
              </a:rPr>
              <a:t>2</a:t>
            </a:r>
            <a:r>
              <a:rPr lang="zh-CN" altLang="en-US" dirty="0">
                <a:solidFill>
                  <a:srgbClr val="00B050"/>
                </a:solidFill>
              </a:rPr>
              <a:t>，</a:t>
            </a:r>
            <a:r>
              <a:rPr lang="en-US" altLang="zh-CN" dirty="0">
                <a:solidFill>
                  <a:srgbClr val="00B050"/>
                </a:solidFill>
              </a:rPr>
              <a:t>6</a:t>
            </a:r>
            <a:r>
              <a:rPr lang="zh-CN" altLang="en-US" dirty="0">
                <a:solidFill>
                  <a:srgbClr val="00B050"/>
                </a:solidFill>
              </a:rPr>
              <a:t>，</a:t>
            </a:r>
            <a:r>
              <a:rPr lang="en-US" altLang="zh-CN" dirty="0">
                <a:solidFill>
                  <a:srgbClr val="00B050"/>
                </a:solidFill>
              </a:rPr>
              <a:t>5</a:t>
            </a:r>
            <a:endParaRPr lang="zh-CN" altLang="en-US" dirty="0">
              <a:solidFill>
                <a:srgbClr val="00B050"/>
              </a:solidFill>
            </a:endParaRPr>
          </a:p>
        </p:txBody>
      </p:sp>
      <p:pic>
        <p:nvPicPr>
          <p:cNvPr id="3" name="内容占位符 2"/>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960096" y="2132856"/>
            <a:ext cx="3695700" cy="2724150"/>
          </a:xfrm>
          <a:prstGeom prst="rect">
            <a:avLst/>
          </a:prstGeom>
        </p:spPr>
      </p:pic>
    </p:spTree>
    <p:extLst>
      <p:ext uri="{BB962C8B-B14F-4D97-AF65-F5344CB8AC3E}">
        <p14:creationId xmlns:p14="http://schemas.microsoft.com/office/powerpoint/2010/main" val="29689642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sz="half" idx="1"/>
          </p:nvPr>
        </p:nvSpPr>
        <p:spPr/>
        <p:txBody>
          <a:bodyPr/>
          <a:lstStyle/>
          <a:p>
            <a:r>
              <a:rPr lang="zh-CN" altLang="en-US" dirty="0"/>
              <a:t>下列选项中，不是右图拓扑排序序列的是（）。</a:t>
            </a:r>
            <a:endParaRPr lang="en-US" altLang="zh-CN" dirty="0"/>
          </a:p>
          <a:p>
            <a:pPr marL="914400" lvl="1" indent="-457200">
              <a:buFont typeface="+mj-lt"/>
              <a:buAutoNum type="alphaUcPeriod"/>
            </a:pPr>
            <a:r>
              <a:rPr lang="en-US" altLang="zh-CN" dirty="0"/>
              <a:t>1</a:t>
            </a:r>
            <a:r>
              <a:rPr lang="zh-CN" altLang="en-US" dirty="0"/>
              <a:t>，</a:t>
            </a:r>
            <a:r>
              <a:rPr lang="en-US" altLang="zh-CN" dirty="0"/>
              <a:t>5</a:t>
            </a:r>
            <a:r>
              <a:rPr lang="zh-CN" altLang="en-US" dirty="0"/>
              <a:t>，</a:t>
            </a:r>
            <a:r>
              <a:rPr lang="en-US" altLang="zh-CN" dirty="0"/>
              <a:t>2</a:t>
            </a:r>
            <a:r>
              <a:rPr lang="zh-CN" altLang="en-US" dirty="0"/>
              <a:t>，</a:t>
            </a:r>
            <a:r>
              <a:rPr lang="en-US" altLang="zh-CN" dirty="0"/>
              <a:t>3</a:t>
            </a:r>
            <a:r>
              <a:rPr lang="zh-CN" altLang="en-US" dirty="0"/>
              <a:t>，</a:t>
            </a:r>
            <a:r>
              <a:rPr lang="en-US" altLang="zh-CN" dirty="0"/>
              <a:t>6</a:t>
            </a:r>
            <a:r>
              <a:rPr lang="zh-CN" altLang="en-US" dirty="0"/>
              <a:t>，</a:t>
            </a:r>
            <a:r>
              <a:rPr lang="en-US" altLang="zh-CN" dirty="0"/>
              <a:t>4</a:t>
            </a:r>
          </a:p>
          <a:p>
            <a:pPr marL="914400" lvl="1" indent="-457200">
              <a:buFont typeface="+mj-lt"/>
              <a:buAutoNum type="alphaUcPeriod"/>
            </a:pPr>
            <a:r>
              <a:rPr lang="en-US" altLang="zh-CN" dirty="0"/>
              <a:t>5</a:t>
            </a:r>
            <a:r>
              <a:rPr lang="zh-CN" altLang="en-US" dirty="0"/>
              <a:t>，</a:t>
            </a:r>
            <a:r>
              <a:rPr lang="en-US" altLang="zh-CN" dirty="0"/>
              <a:t>1</a:t>
            </a:r>
            <a:r>
              <a:rPr lang="zh-CN" altLang="en-US" dirty="0"/>
              <a:t>，</a:t>
            </a:r>
            <a:r>
              <a:rPr lang="en-US" altLang="zh-CN" dirty="0"/>
              <a:t>2</a:t>
            </a:r>
            <a:r>
              <a:rPr lang="zh-CN" altLang="en-US" dirty="0"/>
              <a:t>，</a:t>
            </a:r>
            <a:r>
              <a:rPr lang="en-US" altLang="zh-CN" dirty="0"/>
              <a:t>6</a:t>
            </a:r>
            <a:r>
              <a:rPr lang="zh-CN" altLang="en-US" dirty="0"/>
              <a:t>，</a:t>
            </a:r>
            <a:r>
              <a:rPr lang="en-US" altLang="zh-CN" dirty="0"/>
              <a:t>3</a:t>
            </a:r>
            <a:r>
              <a:rPr lang="zh-CN" altLang="en-US" dirty="0"/>
              <a:t>，</a:t>
            </a:r>
            <a:r>
              <a:rPr lang="en-US" altLang="zh-CN" dirty="0"/>
              <a:t>4</a:t>
            </a:r>
          </a:p>
          <a:p>
            <a:pPr marL="914400" lvl="1" indent="-457200">
              <a:buFont typeface="+mj-lt"/>
              <a:buAutoNum type="alphaUcPeriod"/>
            </a:pPr>
            <a:r>
              <a:rPr lang="en-US" altLang="zh-CN" dirty="0"/>
              <a:t>5</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6</a:t>
            </a:r>
            <a:r>
              <a:rPr lang="zh-CN" altLang="en-US" dirty="0"/>
              <a:t>，</a:t>
            </a:r>
            <a:r>
              <a:rPr lang="en-US" altLang="zh-CN" dirty="0"/>
              <a:t>4</a:t>
            </a:r>
          </a:p>
          <a:p>
            <a:pPr marL="914400" lvl="1" indent="-457200">
              <a:buFont typeface="+mj-lt"/>
              <a:buAutoNum type="alphaUcPeriod"/>
            </a:pPr>
            <a:r>
              <a:rPr lang="en-US" altLang="zh-CN" dirty="0">
                <a:solidFill>
                  <a:srgbClr val="00B050"/>
                </a:solidFill>
              </a:rPr>
              <a:t>5</a:t>
            </a:r>
            <a:r>
              <a:rPr lang="zh-CN" altLang="en-US" dirty="0">
                <a:solidFill>
                  <a:srgbClr val="00B050"/>
                </a:solidFill>
              </a:rPr>
              <a:t>，</a:t>
            </a:r>
            <a:r>
              <a:rPr lang="en-US" altLang="zh-CN" dirty="0">
                <a:solidFill>
                  <a:srgbClr val="00B050"/>
                </a:solidFill>
              </a:rPr>
              <a:t>2</a:t>
            </a:r>
            <a:r>
              <a:rPr lang="zh-CN" altLang="en-US" dirty="0">
                <a:solidFill>
                  <a:srgbClr val="00B050"/>
                </a:solidFill>
              </a:rPr>
              <a:t>，</a:t>
            </a:r>
            <a:r>
              <a:rPr lang="en-US" altLang="zh-CN" dirty="0">
                <a:solidFill>
                  <a:srgbClr val="00B050"/>
                </a:solidFill>
              </a:rPr>
              <a:t>1</a:t>
            </a:r>
            <a:r>
              <a:rPr lang="zh-CN" altLang="en-US" dirty="0">
                <a:solidFill>
                  <a:srgbClr val="00B050"/>
                </a:solidFill>
              </a:rPr>
              <a:t>，</a:t>
            </a:r>
            <a:r>
              <a:rPr lang="en-US" altLang="zh-CN" dirty="0">
                <a:solidFill>
                  <a:srgbClr val="00B050"/>
                </a:solidFill>
              </a:rPr>
              <a:t>6</a:t>
            </a:r>
            <a:r>
              <a:rPr lang="zh-CN" altLang="en-US" dirty="0">
                <a:solidFill>
                  <a:srgbClr val="00B050"/>
                </a:solidFill>
              </a:rPr>
              <a:t>，</a:t>
            </a:r>
            <a:r>
              <a:rPr lang="en-US" altLang="zh-CN" dirty="0">
                <a:solidFill>
                  <a:srgbClr val="00B050"/>
                </a:solidFill>
              </a:rPr>
              <a:t>3</a:t>
            </a:r>
            <a:r>
              <a:rPr lang="zh-CN" altLang="en-US" dirty="0">
                <a:solidFill>
                  <a:srgbClr val="00B050"/>
                </a:solidFill>
              </a:rPr>
              <a:t>，</a:t>
            </a:r>
            <a:r>
              <a:rPr lang="en-US" altLang="zh-CN" dirty="0">
                <a:solidFill>
                  <a:srgbClr val="00B050"/>
                </a:solidFill>
              </a:rPr>
              <a:t>4</a:t>
            </a:r>
          </a:p>
          <a:p>
            <a:pPr marL="914400" lvl="1" indent="-457200">
              <a:buFont typeface="+mj-lt"/>
              <a:buAutoNum type="alphaUcPeriod"/>
            </a:pPr>
            <a:endParaRPr lang="en-US" altLang="zh-CN" dirty="0">
              <a:solidFill>
                <a:srgbClr val="00B050"/>
              </a:solidFill>
            </a:endParaRPr>
          </a:p>
          <a:p>
            <a:pPr marL="514350" indent="-457200"/>
            <a:r>
              <a:rPr lang="zh-CN" altLang="en-US" dirty="0">
                <a:solidFill>
                  <a:srgbClr val="00B050"/>
                </a:solidFill>
              </a:rPr>
              <a:t>必须按照</a:t>
            </a:r>
            <a:r>
              <a:rPr lang="en-US" altLang="zh-CN" dirty="0">
                <a:solidFill>
                  <a:srgbClr val="00B050"/>
                </a:solidFill>
              </a:rPr>
              <a:t>123</a:t>
            </a:r>
            <a:r>
              <a:rPr lang="zh-CN" altLang="en-US" dirty="0">
                <a:solidFill>
                  <a:srgbClr val="00B050"/>
                </a:solidFill>
              </a:rPr>
              <a:t>的顺序</a:t>
            </a:r>
          </a:p>
        </p:txBody>
      </p:sp>
      <p:pic>
        <p:nvPicPr>
          <p:cNvPr id="5" name="内容占位符 4"/>
          <p:cNvPicPr>
            <a:picLocks noGrp="1" noChangeAspect="1"/>
          </p:cNvPicPr>
          <p:nvPr>
            <p:ph sz="half" idx="2"/>
          </p:nvPr>
        </p:nvPicPr>
        <p:blipFill>
          <a:blip r:embed="rId3"/>
          <a:stretch>
            <a:fillRect/>
          </a:stretch>
        </p:blipFill>
        <p:spPr>
          <a:xfrm>
            <a:off x="6456040" y="2060848"/>
            <a:ext cx="5080000" cy="2636805"/>
          </a:xfrm>
          <a:prstGeom prst="rect">
            <a:avLst/>
          </a:prstGeom>
        </p:spPr>
      </p:pic>
    </p:spTree>
    <p:extLst>
      <p:ext uri="{BB962C8B-B14F-4D97-AF65-F5344CB8AC3E}">
        <p14:creationId xmlns:p14="http://schemas.microsoft.com/office/powerpoint/2010/main" val="24300319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拓扑排序</a:t>
            </a:r>
          </a:p>
        </p:txBody>
      </p:sp>
      <p:sp>
        <p:nvSpPr>
          <p:cNvPr id="3" name="内容占位符 2"/>
          <p:cNvSpPr>
            <a:spLocks noGrp="1"/>
          </p:cNvSpPr>
          <p:nvPr>
            <p:ph idx="1"/>
          </p:nvPr>
        </p:nvSpPr>
        <p:spPr/>
        <p:txBody>
          <a:bodyPr/>
          <a:lstStyle/>
          <a:p>
            <a:r>
              <a:rPr lang="zh-CN" altLang="en-US" dirty="0"/>
              <a:t>给定如下有向图，该图的拓扑排序序列个数是（）。</a:t>
            </a:r>
            <a:endParaRPr lang="en-US" altLang="zh-CN" dirty="0"/>
          </a:p>
          <a:p>
            <a:pPr marL="914400" lvl="1" indent="-457200">
              <a:buFont typeface="+mj-lt"/>
              <a:buAutoNum type="alphaUcPeriod"/>
            </a:pPr>
            <a:r>
              <a:rPr lang="en-US" altLang="zh-CN" dirty="0">
                <a:solidFill>
                  <a:srgbClr val="00B050"/>
                </a:solidFill>
              </a:rPr>
              <a:t>1</a:t>
            </a:r>
          </a:p>
          <a:p>
            <a:pPr marL="914400" lvl="1" indent="-457200">
              <a:buFont typeface="+mj-lt"/>
              <a:buAutoNum type="alphaUcPeriod"/>
            </a:pPr>
            <a:r>
              <a:rPr lang="en-US" altLang="zh-CN" dirty="0"/>
              <a:t>2</a:t>
            </a:r>
          </a:p>
          <a:p>
            <a:pPr marL="914400" lvl="1" indent="-457200">
              <a:buFont typeface="+mj-lt"/>
              <a:buAutoNum type="alphaUcPeriod"/>
            </a:pPr>
            <a:r>
              <a:rPr lang="en-US" altLang="zh-CN" dirty="0"/>
              <a:t>3</a:t>
            </a:r>
          </a:p>
          <a:p>
            <a:pPr marL="914400" lvl="1" indent="-457200">
              <a:buFont typeface="+mj-lt"/>
              <a:buAutoNum type="alphaUcPeriod"/>
            </a:pPr>
            <a:r>
              <a:rPr lang="en-US" altLang="zh-CN" dirty="0"/>
              <a:t>4</a:t>
            </a:r>
          </a:p>
          <a:p>
            <a:pPr marL="914400" lvl="1" indent="-457200">
              <a:buFont typeface="+mj-lt"/>
              <a:buAutoNum type="alphaUcPeriod"/>
            </a:pPr>
            <a:endParaRPr lang="en-US" altLang="zh-CN" dirty="0"/>
          </a:p>
          <a:p>
            <a:pPr marL="514350" indent="-457200"/>
            <a:r>
              <a:rPr lang="en-US" altLang="zh-CN" dirty="0">
                <a:solidFill>
                  <a:srgbClr val="00B050"/>
                </a:solidFill>
              </a:rPr>
              <a:t>ABCDEF</a:t>
            </a:r>
            <a:endParaRPr lang="zh-CN" altLang="en-US" dirty="0">
              <a:solidFill>
                <a:srgbClr val="00B050"/>
              </a:solidFill>
            </a:endParaRPr>
          </a:p>
        </p:txBody>
      </p:sp>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16080" y="2564904"/>
            <a:ext cx="2592288" cy="3689671"/>
          </a:xfrm>
          <a:prstGeom prst="rect">
            <a:avLst/>
          </a:prstGeom>
        </p:spPr>
      </p:pic>
    </p:spTree>
    <p:extLst>
      <p:ext uri="{BB962C8B-B14F-4D97-AF65-F5344CB8AC3E}">
        <p14:creationId xmlns:p14="http://schemas.microsoft.com/office/powerpoint/2010/main" val="3320752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idx="1"/>
          </p:nvPr>
        </p:nvSpPr>
        <p:spPr/>
        <p:txBody>
          <a:bodyPr/>
          <a:lstStyle/>
          <a:p>
            <a:r>
              <a:rPr lang="zh-CN" altLang="en-US" dirty="0"/>
              <a:t>若使用</a:t>
            </a:r>
            <a:r>
              <a:rPr lang="en-US" altLang="zh-CN" dirty="0"/>
              <a:t>AOE</a:t>
            </a:r>
            <a:r>
              <a:rPr lang="zh-CN" altLang="en-US" dirty="0"/>
              <a:t>网估算工程进度，则下列叙述中正确的是（）。</a:t>
            </a:r>
            <a:endParaRPr lang="en-US" altLang="zh-CN" dirty="0"/>
          </a:p>
          <a:p>
            <a:pPr marL="914400" lvl="1" indent="-457200">
              <a:buFont typeface="+mj-lt"/>
              <a:buAutoNum type="alphaUcPeriod"/>
            </a:pPr>
            <a:r>
              <a:rPr lang="zh-CN" altLang="en-US" dirty="0"/>
              <a:t>关键路径是从源点到汇点边数最多的一条路径</a:t>
            </a:r>
            <a:endParaRPr lang="en-US" altLang="zh-CN" dirty="0"/>
          </a:p>
          <a:p>
            <a:pPr marL="914400" lvl="1" indent="-457200">
              <a:buFont typeface="+mj-lt"/>
              <a:buAutoNum type="alphaUcPeriod"/>
            </a:pPr>
            <a:r>
              <a:rPr lang="zh-CN" altLang="en-US" dirty="0">
                <a:solidFill>
                  <a:srgbClr val="00B050"/>
                </a:solidFill>
              </a:rPr>
              <a:t>关键路径是从源点到汇点路径长度最长的路径</a:t>
            </a:r>
            <a:endParaRPr lang="en-US" altLang="zh-CN" dirty="0">
              <a:solidFill>
                <a:srgbClr val="00B050"/>
              </a:solidFill>
            </a:endParaRPr>
          </a:p>
          <a:p>
            <a:pPr marL="914400" lvl="1" indent="-457200">
              <a:buFont typeface="+mj-lt"/>
              <a:buAutoNum type="alphaUcPeriod"/>
            </a:pPr>
            <a:r>
              <a:rPr lang="zh-CN" altLang="en-US" dirty="0"/>
              <a:t>增加任一关键活动的时间不会延长工程的工期</a:t>
            </a:r>
            <a:endParaRPr lang="en-US" altLang="zh-CN" dirty="0"/>
          </a:p>
          <a:p>
            <a:pPr marL="914400" lvl="1" indent="-457200">
              <a:buFont typeface="+mj-lt"/>
              <a:buAutoNum type="alphaUcPeriod"/>
            </a:pPr>
            <a:r>
              <a:rPr lang="zh-CN" altLang="en-US" dirty="0"/>
              <a:t>缩减任一关键活动的时间将会缩短工程的工期</a:t>
            </a:r>
          </a:p>
        </p:txBody>
      </p:sp>
    </p:spTree>
    <p:extLst>
      <p:ext uri="{BB962C8B-B14F-4D97-AF65-F5344CB8AC3E}">
        <p14:creationId xmlns:p14="http://schemas.microsoft.com/office/powerpoint/2010/main" val="11883028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关键路径</a:t>
            </a:r>
          </a:p>
        </p:txBody>
      </p:sp>
      <p:sp>
        <p:nvSpPr>
          <p:cNvPr id="3" name="内容占位符 2"/>
          <p:cNvSpPr>
            <a:spLocks noGrp="1"/>
          </p:cNvSpPr>
          <p:nvPr>
            <p:ph sz="half" idx="1"/>
          </p:nvPr>
        </p:nvSpPr>
        <p:spPr/>
        <p:txBody>
          <a:bodyPr/>
          <a:lstStyle/>
          <a:p>
            <a:r>
              <a:rPr lang="zh-CN" altLang="en-US" dirty="0"/>
              <a:t>下列</a:t>
            </a:r>
            <a:r>
              <a:rPr lang="en-US" altLang="zh-CN" dirty="0"/>
              <a:t>AOE</a:t>
            </a:r>
            <a:r>
              <a:rPr lang="zh-CN" altLang="en-US" dirty="0"/>
              <a:t>网表示一项包含</a:t>
            </a:r>
            <a:r>
              <a:rPr lang="en-US" altLang="zh-CN" dirty="0"/>
              <a:t>8</a:t>
            </a:r>
            <a:r>
              <a:rPr lang="zh-CN" altLang="en-US" dirty="0"/>
              <a:t>个活动的工程。通过同时加快若干活动的进度可以缩短整个工程的工期。下列选项中，加快其进度就可以缩短工程工期的是（）。</a:t>
            </a:r>
            <a:endParaRPr lang="en-US" altLang="zh-CN" dirty="0"/>
          </a:p>
          <a:p>
            <a:pPr marL="914400" lvl="1" indent="-457200">
              <a:buFont typeface="+mj-lt"/>
              <a:buAutoNum type="alphaUcPeriod"/>
            </a:pPr>
            <a:r>
              <a:rPr lang="en-US" altLang="zh-CN" dirty="0"/>
              <a:t>c</a:t>
            </a:r>
            <a:r>
              <a:rPr lang="zh-CN" altLang="en-US" dirty="0"/>
              <a:t>和</a:t>
            </a:r>
            <a:r>
              <a:rPr lang="en-US" altLang="zh-CN" dirty="0"/>
              <a:t>e</a:t>
            </a:r>
          </a:p>
          <a:p>
            <a:pPr marL="914400" lvl="1" indent="-457200">
              <a:buFont typeface="+mj-lt"/>
              <a:buAutoNum type="alphaUcPeriod"/>
            </a:pPr>
            <a:r>
              <a:rPr lang="en-US" altLang="zh-CN" dirty="0"/>
              <a:t>d</a:t>
            </a:r>
            <a:r>
              <a:rPr lang="zh-CN" altLang="en-US" dirty="0"/>
              <a:t>和</a:t>
            </a:r>
            <a:r>
              <a:rPr lang="en-US" altLang="zh-CN" dirty="0"/>
              <a:t>c</a:t>
            </a:r>
          </a:p>
          <a:p>
            <a:pPr marL="914400" lvl="1" indent="-457200">
              <a:buFont typeface="+mj-lt"/>
              <a:buAutoNum type="alphaUcPeriod"/>
            </a:pPr>
            <a:r>
              <a:rPr lang="en-US" altLang="zh-CN" dirty="0">
                <a:solidFill>
                  <a:srgbClr val="00B050"/>
                </a:solidFill>
              </a:rPr>
              <a:t>f</a:t>
            </a:r>
            <a:r>
              <a:rPr lang="zh-CN" altLang="en-US" dirty="0">
                <a:solidFill>
                  <a:srgbClr val="00B050"/>
                </a:solidFill>
              </a:rPr>
              <a:t>和</a:t>
            </a:r>
            <a:r>
              <a:rPr lang="en-US" altLang="zh-CN" dirty="0">
                <a:solidFill>
                  <a:srgbClr val="00B050"/>
                </a:solidFill>
              </a:rPr>
              <a:t>d</a:t>
            </a:r>
          </a:p>
          <a:p>
            <a:pPr marL="914400" lvl="1" indent="-457200">
              <a:buFont typeface="+mj-lt"/>
              <a:buAutoNum type="alphaUcPeriod"/>
            </a:pPr>
            <a:r>
              <a:rPr lang="en-US" altLang="zh-CN" dirty="0"/>
              <a:t>f</a:t>
            </a:r>
            <a:r>
              <a:rPr lang="zh-CN" altLang="en-US" dirty="0"/>
              <a:t>和</a:t>
            </a:r>
            <a:r>
              <a:rPr lang="en-US" altLang="zh-CN" dirty="0"/>
              <a:t>h</a:t>
            </a:r>
          </a:p>
          <a:p>
            <a:pPr marL="514350" indent="-457200"/>
            <a:r>
              <a:rPr lang="zh-CN" altLang="en-US" sz="2400" dirty="0">
                <a:solidFill>
                  <a:srgbClr val="00B050"/>
                </a:solidFill>
              </a:rPr>
              <a:t>两条关键路径：</a:t>
            </a:r>
            <a:r>
              <a:rPr lang="en-US" altLang="zh-CN" sz="2400" dirty="0" err="1">
                <a:solidFill>
                  <a:srgbClr val="00B050"/>
                </a:solidFill>
              </a:rPr>
              <a:t>bfh</a:t>
            </a:r>
            <a:r>
              <a:rPr lang="en-US" altLang="zh-CN" sz="2400" dirty="0">
                <a:solidFill>
                  <a:srgbClr val="00B050"/>
                </a:solidFill>
              </a:rPr>
              <a:t>, </a:t>
            </a:r>
            <a:r>
              <a:rPr lang="en-US" altLang="zh-CN" sz="2400" dirty="0" err="1">
                <a:solidFill>
                  <a:srgbClr val="00B050"/>
                </a:solidFill>
              </a:rPr>
              <a:t>bdcg</a:t>
            </a:r>
            <a:endParaRPr lang="en-US" altLang="zh-CN" sz="2400" dirty="0">
              <a:solidFill>
                <a:srgbClr val="00B050"/>
              </a:solidFill>
            </a:endParaRPr>
          </a:p>
          <a:p>
            <a:pPr marL="914400" lvl="1" indent="-457200">
              <a:buFont typeface="+mj-lt"/>
              <a:buAutoNum type="alphaUcPeriod"/>
            </a:pPr>
            <a:endParaRPr lang="en-US" altLang="zh-CN" dirty="0"/>
          </a:p>
          <a:p>
            <a:pPr marL="914400" lvl="1" indent="-457200">
              <a:buFont typeface="+mj-lt"/>
              <a:buAutoNum type="alphaUcPeriod"/>
            </a:pPr>
            <a:endParaRPr lang="en-US" altLang="zh-CN" dirty="0"/>
          </a:p>
          <a:p>
            <a:pPr marL="457200" lvl="1" indent="0">
              <a:buNone/>
            </a:pPr>
            <a:endParaRPr lang="zh-CN" altLang="en-US" dirty="0"/>
          </a:p>
        </p:txBody>
      </p:sp>
      <p:pic>
        <p:nvPicPr>
          <p:cNvPr id="5" name="内容占位符 4"/>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2742129"/>
            <a:ext cx="5080000" cy="2440542"/>
          </a:xfrm>
          <a:prstGeom prst="rect">
            <a:avLst/>
          </a:prstGeom>
        </p:spPr>
      </p:pic>
    </p:spTree>
    <p:extLst>
      <p:ext uri="{BB962C8B-B14F-4D97-AF65-F5344CB8AC3E}">
        <p14:creationId xmlns:p14="http://schemas.microsoft.com/office/powerpoint/2010/main" val="3626238979"/>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54827</TotalTime>
  <Words>19836</Words>
  <Application>Microsoft Office PowerPoint</Application>
  <PresentationFormat>宽屏</PresentationFormat>
  <Paragraphs>2572</Paragraphs>
  <Slides>338</Slides>
  <Notes>191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338</vt:i4>
      </vt:variant>
    </vt:vector>
  </HeadingPairs>
  <TitlesOfParts>
    <vt:vector size="350" baseType="lpstr">
      <vt:lpstr>quote-cjk-patch</vt:lpstr>
      <vt:lpstr>华文行楷</vt:lpstr>
      <vt:lpstr>宋体</vt:lpstr>
      <vt:lpstr>Arial</vt:lpstr>
      <vt:lpstr>Cambria Math</vt:lpstr>
      <vt:lpstr>Consolas</vt:lpstr>
      <vt:lpstr>Symbol</vt:lpstr>
      <vt:lpstr>Tahoma</vt:lpstr>
      <vt:lpstr>Times New Roman</vt:lpstr>
      <vt:lpstr>Wingdings</vt:lpstr>
      <vt:lpstr>Blueprint</vt:lpstr>
      <vt:lpstr>公式</vt:lpstr>
      <vt:lpstr>Data Structure</vt:lpstr>
      <vt:lpstr>DS概览</vt:lpstr>
      <vt:lpstr>重点难点</vt:lpstr>
      <vt:lpstr>重点难点</vt:lpstr>
      <vt:lpstr>重点难点</vt:lpstr>
      <vt:lpstr>真题复习</vt:lpstr>
      <vt:lpstr>时间复杂度（2024期末）</vt:lpstr>
      <vt:lpstr>时间复杂度</vt:lpstr>
      <vt:lpstr>时间复杂度</vt:lpstr>
      <vt:lpstr>链表与时间复杂度</vt:lpstr>
      <vt:lpstr>链表与时间复杂度</vt:lpstr>
      <vt:lpstr>链表与时间复杂度</vt:lpstr>
      <vt:lpstr>双向链表</vt:lpstr>
      <vt:lpstr>栈</vt:lpstr>
      <vt:lpstr>栈</vt:lpstr>
      <vt:lpstr>栈</vt:lpstr>
      <vt:lpstr>栈</vt:lpstr>
      <vt:lpstr>栈</vt:lpstr>
      <vt:lpstr>栈的应用</vt:lpstr>
      <vt:lpstr>栈的应用</vt:lpstr>
      <vt:lpstr>中缀转后缀算法</vt:lpstr>
      <vt:lpstr>队列</vt:lpstr>
      <vt:lpstr>队列</vt:lpstr>
      <vt:lpstr>循环队列判断已满：方案一</vt:lpstr>
      <vt:lpstr>矩阵的压缩存储</vt:lpstr>
      <vt:lpstr>矩阵的压缩存储</vt:lpstr>
      <vt:lpstr>矩阵的压缩存储</vt:lpstr>
      <vt:lpstr>矩阵的压缩存储</vt:lpstr>
      <vt:lpstr>KMP算法</vt:lpstr>
      <vt:lpstr>KMP算法（2024期末）</vt:lpstr>
      <vt:lpstr>树</vt:lpstr>
      <vt:lpstr>树</vt:lpstr>
      <vt:lpstr>二叉树</vt:lpstr>
      <vt:lpstr>二叉树</vt:lpstr>
      <vt:lpstr>二叉树</vt:lpstr>
      <vt:lpstr>二叉树</vt:lpstr>
      <vt:lpstr>二叉树的遍历</vt:lpstr>
      <vt:lpstr>二叉树的遍历</vt:lpstr>
      <vt:lpstr>二叉树的遍历</vt:lpstr>
      <vt:lpstr>二叉树的遍历</vt:lpstr>
      <vt:lpstr>线索二叉树</vt:lpstr>
      <vt:lpstr>后序线索二叉树找后序后继</vt:lpstr>
      <vt:lpstr>线索二叉树</vt:lpstr>
      <vt:lpstr>三种线索二叉树的对比</vt:lpstr>
      <vt:lpstr>线索二叉树</vt:lpstr>
      <vt:lpstr>森林</vt:lpstr>
      <vt:lpstr>树和二叉树</vt:lpstr>
      <vt:lpstr>树与二叉树</vt:lpstr>
      <vt:lpstr>森林和二叉树</vt:lpstr>
      <vt:lpstr>森林和二叉树</vt:lpstr>
      <vt:lpstr>森林和二叉树</vt:lpstr>
      <vt:lpstr>哈夫曼树</vt:lpstr>
      <vt:lpstr>哈夫曼树</vt:lpstr>
      <vt:lpstr>哈夫曼树（变型）</vt:lpstr>
      <vt:lpstr>哈夫曼树</vt:lpstr>
      <vt:lpstr>哈夫曼树</vt:lpstr>
      <vt:lpstr>哈夫曼树</vt:lpstr>
      <vt:lpstr>哈夫曼树</vt:lpstr>
      <vt:lpstr>哈夫曼树</vt:lpstr>
      <vt:lpstr>哈夫曼树</vt:lpstr>
      <vt:lpstr>哈夫曼树</vt:lpstr>
      <vt:lpstr>哈夫曼树（2024期末）</vt:lpstr>
      <vt:lpstr>并查集</vt:lpstr>
      <vt:lpstr>并查集</vt:lpstr>
      <vt:lpstr>并查集</vt:lpstr>
      <vt:lpstr>并查集</vt:lpstr>
      <vt:lpstr>图</vt:lpstr>
      <vt:lpstr>图</vt:lpstr>
      <vt:lpstr>图</vt:lpstr>
      <vt:lpstr>图</vt:lpstr>
      <vt:lpstr>图</vt:lpstr>
      <vt:lpstr>图</vt:lpstr>
      <vt:lpstr>图的遍历</vt:lpstr>
      <vt:lpstr>图的遍历</vt:lpstr>
      <vt:lpstr>图的遍历（2024期末）</vt:lpstr>
      <vt:lpstr>最小生成树</vt:lpstr>
      <vt:lpstr>最小生成树</vt:lpstr>
      <vt:lpstr>最小生成树</vt:lpstr>
      <vt:lpstr>最短路径</vt:lpstr>
      <vt:lpstr>最短路径</vt:lpstr>
      <vt:lpstr>最短路径</vt:lpstr>
      <vt:lpstr>最短路径</vt:lpstr>
      <vt:lpstr>最短路径</vt:lpstr>
      <vt:lpstr>最短路径</vt:lpstr>
      <vt:lpstr>有向无环图</vt:lpstr>
      <vt:lpstr>有向无环图（2023期末）</vt:lpstr>
      <vt:lpstr>逆拓扑排序的实现（DFS算法）</vt:lpstr>
      <vt:lpstr>拓扑排序</vt:lpstr>
      <vt:lpstr>拓扑排序</vt:lpstr>
      <vt:lpstr>拓扑排序的实现</vt:lpstr>
      <vt:lpstr>拓扑排序的实现</vt:lpstr>
      <vt:lpstr>拓扑排序</vt:lpstr>
      <vt:lpstr>拓扑排序</vt:lpstr>
      <vt:lpstr>拓扑排序（2024期末）</vt:lpstr>
      <vt:lpstr>拓扑排序</vt:lpstr>
      <vt:lpstr>拓扑排序</vt:lpstr>
      <vt:lpstr>拓扑排序</vt:lpstr>
      <vt:lpstr>关键路径</vt:lpstr>
      <vt:lpstr>关键路径</vt:lpstr>
      <vt:lpstr>关键路径</vt:lpstr>
      <vt:lpstr>关键路径</vt:lpstr>
      <vt:lpstr>求所有事件的最早发生时间</vt:lpstr>
      <vt:lpstr>求所有事件的最迟发生时间</vt:lpstr>
      <vt:lpstr>求所有活动的最早发生时间</vt:lpstr>
      <vt:lpstr>求所有活动的最迟发生时间</vt:lpstr>
      <vt:lpstr>求所有活动的时间余量</vt:lpstr>
      <vt:lpstr>不等概率查找</vt:lpstr>
      <vt:lpstr>折半查找</vt:lpstr>
      <vt:lpstr>折半查找判定树的构造</vt:lpstr>
      <vt:lpstr>折半查找</vt:lpstr>
      <vt:lpstr>折半查找</vt:lpstr>
      <vt:lpstr>折半查找</vt:lpstr>
      <vt:lpstr>折半查找</vt:lpstr>
      <vt:lpstr>BST树</vt:lpstr>
      <vt:lpstr>BST树</vt:lpstr>
      <vt:lpstr>BST树</vt:lpstr>
      <vt:lpstr>AVL树</vt:lpstr>
      <vt:lpstr>AVL树</vt:lpstr>
      <vt:lpstr>将平衡二叉树（AVL树）调整平衡的方法主要有旋转法和中序遍历法。</vt:lpstr>
      <vt:lpstr>平衡二叉树的插入</vt:lpstr>
      <vt:lpstr>AVL树</vt:lpstr>
      <vt:lpstr>AVL树</vt:lpstr>
      <vt:lpstr>PowerPoint 演示文稿</vt:lpstr>
      <vt:lpstr>AVL树</vt:lpstr>
      <vt:lpstr>AVL树</vt:lpstr>
      <vt:lpstr>AVL树</vt:lpstr>
      <vt:lpstr>AVL树</vt:lpstr>
      <vt:lpstr>AVL树</vt:lpstr>
      <vt:lpstr>红黑树和B树跳过</vt:lpstr>
      <vt:lpstr>红黑树</vt:lpstr>
      <vt:lpstr>红黑树</vt:lpstr>
      <vt:lpstr>红黑树</vt:lpstr>
      <vt:lpstr>红黑树</vt:lpstr>
      <vt:lpstr>红黑树的插入</vt:lpstr>
      <vt:lpstr>红黑树</vt:lpstr>
      <vt:lpstr>B树</vt:lpstr>
      <vt:lpstr>B树小结</vt:lpstr>
      <vt:lpstr>B+树的基本概念</vt:lpstr>
      <vt:lpstr>B树与B+树的对比</vt:lpstr>
      <vt:lpstr>B树</vt:lpstr>
      <vt:lpstr>B树</vt:lpstr>
      <vt:lpstr>B树的插入和删除小结</vt:lpstr>
      <vt:lpstr>B树</vt:lpstr>
      <vt:lpstr>B树</vt:lpstr>
      <vt:lpstr>PowerPoint 演示文稿</vt:lpstr>
      <vt:lpstr>B树</vt:lpstr>
      <vt:lpstr>B树</vt:lpstr>
      <vt:lpstr>B树</vt:lpstr>
      <vt:lpstr>B树</vt:lpstr>
      <vt:lpstr>B树</vt:lpstr>
      <vt:lpstr>B树</vt:lpstr>
      <vt:lpstr>B树</vt:lpstr>
      <vt:lpstr>Hash</vt:lpstr>
      <vt:lpstr>Hash</vt:lpstr>
      <vt:lpstr>Hash</vt:lpstr>
      <vt:lpstr>Hash</vt:lpstr>
      <vt:lpstr>Hash</vt:lpstr>
      <vt:lpstr>Hash</vt:lpstr>
      <vt:lpstr>插入排序</vt:lpstr>
      <vt:lpstr>插入排序</vt:lpstr>
      <vt:lpstr>希尔排序</vt:lpstr>
      <vt:lpstr>希尔排序</vt:lpstr>
      <vt:lpstr>希尔排序</vt:lpstr>
      <vt:lpstr>快速排序</vt:lpstr>
      <vt:lpstr>快速排序</vt:lpstr>
      <vt:lpstr>快速排序</vt:lpstr>
      <vt:lpstr>快速排序</vt:lpstr>
      <vt:lpstr>快速排序</vt:lpstr>
      <vt:lpstr>快速排序</vt:lpstr>
      <vt:lpstr>快速排序</vt:lpstr>
      <vt:lpstr>快速排序</vt:lpstr>
      <vt:lpstr>选择排序</vt:lpstr>
      <vt:lpstr>堆排序</vt:lpstr>
      <vt:lpstr>堆排序</vt:lpstr>
      <vt:lpstr>堆排序</vt:lpstr>
      <vt:lpstr>堆排序</vt:lpstr>
      <vt:lpstr>堆排序</vt:lpstr>
      <vt:lpstr>堆排序</vt:lpstr>
      <vt:lpstr>堆排序</vt:lpstr>
      <vt:lpstr>堆排序</vt:lpstr>
      <vt:lpstr>归并排序</vt:lpstr>
      <vt:lpstr>归并排序</vt:lpstr>
      <vt:lpstr>归并排序</vt:lpstr>
      <vt:lpstr>归并排序</vt:lpstr>
      <vt:lpstr>基数排序</vt:lpstr>
      <vt:lpstr>基数排序（2024期末）</vt:lpstr>
      <vt:lpstr>排序综合</vt:lpstr>
      <vt:lpstr>排序综合</vt:lpstr>
      <vt:lpstr>排序综合：常见排序算法的逐趟性质总结</vt:lpstr>
      <vt:lpstr>排序综合（2024期末）</vt:lpstr>
      <vt:lpstr>排序综合</vt:lpstr>
      <vt:lpstr>排序综合</vt:lpstr>
      <vt:lpstr>排序综合</vt:lpstr>
      <vt:lpstr>排序综合</vt:lpstr>
      <vt:lpstr>排序综合</vt:lpstr>
      <vt:lpstr>排序综合</vt:lpstr>
      <vt:lpstr>排序综合</vt:lpstr>
      <vt:lpstr>代码复习</vt:lpstr>
      <vt:lpstr>代码复习</vt:lpstr>
      <vt:lpstr>数组的转置</vt:lpstr>
      <vt:lpstr>189. 轮转数组 - 力扣（LeetCode）</vt:lpstr>
      <vt:lpstr>数组的对齐</vt:lpstr>
      <vt:lpstr>PowerPoint 演示文稿</vt:lpstr>
      <vt:lpstr>标识数组</vt:lpstr>
      <vt:lpstr>41. 缺失的第一个正数 - 力扣（LeetCode）</vt:lpstr>
      <vt:lpstr>PowerPoint 演示文稿</vt:lpstr>
      <vt:lpstr>另一设计</vt:lpstr>
      <vt:lpstr>暴力法</vt:lpstr>
      <vt:lpstr>单链表的运算</vt:lpstr>
      <vt:lpstr>单链表的创建 — 尾插法</vt:lpstr>
      <vt:lpstr>单链表的创建 — 尾插法</vt:lpstr>
      <vt:lpstr>单链表的创建 — 尾插法</vt:lpstr>
      <vt:lpstr>单链表的创建 — 尾插法</vt:lpstr>
      <vt:lpstr>单链表的创建 — 头插法</vt:lpstr>
      <vt:lpstr>单链表的创建 — 头插法</vt:lpstr>
      <vt:lpstr>插入指定节点前</vt:lpstr>
      <vt:lpstr>插入指定节点前</vt:lpstr>
      <vt:lpstr>指定节点删除</vt:lpstr>
      <vt:lpstr>指定节点删除</vt:lpstr>
      <vt:lpstr>指定节点删除</vt:lpstr>
      <vt:lpstr>单链表逆序</vt:lpstr>
      <vt:lpstr>伴随指针的思路</vt:lpstr>
      <vt:lpstr>876. 链表的中间结点 - 力扣（LeetCode）</vt:lpstr>
      <vt:lpstr>面试题 02.02. 返回倒数第 k 个节点 - 力扣（LeetCode）</vt:lpstr>
      <vt:lpstr>143. 重排链表 - 力扣（LeetCode）</vt:lpstr>
      <vt:lpstr>PowerPoint 演示文稿</vt:lpstr>
      <vt:lpstr>栈实现队列</vt:lpstr>
      <vt:lpstr>栈实现队列</vt:lpstr>
      <vt:lpstr>PowerPoint 演示文稿</vt:lpstr>
      <vt:lpstr>队列实现栈</vt:lpstr>
      <vt:lpstr>数制转换</vt:lpstr>
      <vt:lpstr>二叉树层次序遍历的实现</vt:lpstr>
      <vt:lpstr>树的层次序遍历</vt:lpstr>
      <vt:lpstr>哈夫曼树</vt:lpstr>
      <vt:lpstr>PowerPoint 演示文稿</vt:lpstr>
      <vt:lpstr>图的广度优先遍历代码实现</vt:lpstr>
      <vt:lpstr>图的广度优先遍历代码实现</vt:lpstr>
      <vt:lpstr>折半查找的实现</vt:lpstr>
      <vt:lpstr>插入排序实现</vt:lpstr>
      <vt:lpstr>冒泡排序实现</vt:lpstr>
      <vt:lpstr>快速排序</vt:lpstr>
      <vt:lpstr>快速排序的实现</vt:lpstr>
      <vt:lpstr>快速排序</vt:lpstr>
      <vt:lpstr>快速排序</vt:lpstr>
      <vt:lpstr>PowerPoint 演示文稿</vt:lpstr>
      <vt:lpstr>直接选择排序实现</vt:lpstr>
      <vt:lpstr>堆调整算法</vt:lpstr>
      <vt:lpstr>归并排序</vt:lpstr>
      <vt:lpstr>Q &amp; A</vt:lpstr>
      <vt:lpstr>PowerPoint 演示文稿</vt:lpstr>
      <vt:lpstr>PowerPoint 演示文稿</vt:lpstr>
      <vt:lpstr>PowerPoint 演示文稿</vt:lpstr>
      <vt:lpstr>PowerPoint 演示文稿</vt:lpstr>
      <vt:lpstr>PowerPoint 演示文稿</vt:lpstr>
      <vt:lpstr>PowerPoint 演示文稿</vt:lpstr>
      <vt:lpstr>渐进时间复杂度的计算</vt:lpstr>
      <vt:lpstr>渐进时间复杂度的计算</vt:lpstr>
      <vt:lpstr>渐进时间复杂度再论</vt:lpstr>
      <vt:lpstr>渐进空间复杂度实例</vt:lpstr>
      <vt:lpstr>渐进空间复杂度实例</vt:lpstr>
      <vt:lpstr>渐进空间复杂度实例</vt:lpstr>
      <vt:lpstr>顺序表的静态分配</vt:lpstr>
      <vt:lpstr>双向链表的插入</vt:lpstr>
      <vt:lpstr>静态链表小结</vt:lpstr>
      <vt:lpstr>例题</vt:lpstr>
      <vt:lpstr>例题</vt:lpstr>
      <vt:lpstr>循环队列判断已满：方案一</vt:lpstr>
      <vt:lpstr>循环队列判断已满：方案二</vt:lpstr>
      <vt:lpstr>循环队列判断已满：方案三</vt:lpstr>
      <vt:lpstr>判断输出序列合法性</vt:lpstr>
      <vt:lpstr>判断输出序列合法性</vt:lpstr>
      <vt:lpstr>判断输出序列合法性</vt:lpstr>
      <vt:lpstr>稀疏矩阵的压缩存储—十字链表法</vt:lpstr>
      <vt:lpstr>结论：如何求next数组</vt:lpstr>
      <vt:lpstr>结论：如何求next数组</vt:lpstr>
      <vt:lpstr>结论：如何求nextval数组</vt:lpstr>
      <vt:lpstr>广义表结点定义一</vt:lpstr>
      <vt:lpstr>广义表结点定义二</vt:lpstr>
      <vt:lpstr>例题</vt:lpstr>
      <vt:lpstr>完全二叉树的顺序存储</vt:lpstr>
      <vt:lpstr>二叉树的性质</vt:lpstr>
      <vt:lpstr>二叉树的性质</vt:lpstr>
      <vt:lpstr>二叉树的性质</vt:lpstr>
      <vt:lpstr>二叉树的性质</vt:lpstr>
      <vt:lpstr>二叉树层次序遍历的实现</vt:lpstr>
      <vt:lpstr>二叉树层次序遍历的实现</vt:lpstr>
      <vt:lpstr>已知遍历序列构造二叉树</vt:lpstr>
      <vt:lpstr>线索二叉树的两种实现思路</vt:lpstr>
      <vt:lpstr>树的常考性质</vt:lpstr>
      <vt:lpstr>树的常考性质</vt:lpstr>
      <vt:lpstr>树的常考性质</vt:lpstr>
      <vt:lpstr>树的常考性质</vt:lpstr>
      <vt:lpstr>并查集的操作和改进</vt:lpstr>
      <vt:lpstr>习题</vt:lpstr>
      <vt:lpstr>图的基本概念</vt:lpstr>
      <vt:lpstr>十字链表法</vt:lpstr>
      <vt:lpstr>十字链表法的性能分析</vt:lpstr>
      <vt:lpstr>邻接多重表存储无向图</vt:lpstr>
      <vt:lpstr>邻接多重表存储无向图</vt:lpstr>
      <vt:lpstr>邻接多重表存储无向图</vt:lpstr>
      <vt:lpstr>图的遍历</vt:lpstr>
      <vt:lpstr>最小生成树算法</vt:lpstr>
      <vt:lpstr>两种算法比较</vt:lpstr>
      <vt:lpstr>Floyd算法核心代码</vt:lpstr>
      <vt:lpstr>AOV网的定义</vt:lpstr>
      <vt:lpstr>拓扑排序的实现</vt:lpstr>
      <vt:lpstr>拓扑排序的实现</vt:lpstr>
      <vt:lpstr>拓扑排序的实现</vt:lpstr>
      <vt:lpstr>逆拓扑排序的实现（DFS算法）</vt:lpstr>
      <vt:lpstr>拓展</vt:lpstr>
      <vt:lpstr>AOE网的定义</vt:lpstr>
      <vt:lpstr>求关键路径的步骤</vt:lpstr>
      <vt:lpstr>插值查找法</vt:lpstr>
      <vt:lpstr>斐波那契查找法</vt:lpstr>
      <vt:lpstr>二叉搜索树常见操作和算法难点</vt:lpstr>
      <vt:lpstr>二叉搜索树的效率分析再讨论</vt:lpstr>
      <vt:lpstr>平衡二叉树的插入</vt:lpstr>
      <vt:lpstr>伸展树</vt:lpstr>
      <vt:lpstr>伸展树</vt:lpstr>
      <vt:lpstr>伸展树</vt:lpstr>
      <vt:lpstr>除留余数法</vt:lpstr>
      <vt:lpstr>数字分析法</vt:lpstr>
      <vt:lpstr>折叠法</vt:lpstr>
      <vt:lpstr>冲突处理方法</vt:lpstr>
      <vt:lpstr>闭散列方法</vt:lpstr>
      <vt:lpstr>双散列法</vt:lpstr>
      <vt:lpstr>散列表的分析</vt:lpstr>
      <vt:lpstr>排序的稳定性</vt:lpstr>
      <vt:lpstr>排序的稳定性</vt:lpstr>
      <vt:lpstr>插入排序实现改进一：哨兵结点</vt:lpstr>
      <vt:lpstr>插入排序实现改进二：折半插入排序</vt:lpstr>
      <vt:lpstr>堆</vt:lpstr>
      <vt:lpstr>算法性能分析</vt:lpstr>
      <vt:lpstr>例题</vt:lpstr>
      <vt:lpstr>分配排序</vt:lpstr>
      <vt:lpstr>内部排序算法的分析</vt:lpstr>
      <vt:lpstr>内部排序算法的分析</vt:lpstr>
      <vt:lpstr>内部排序算法的分析</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陈奕嘉</cp:lastModifiedBy>
  <cp:revision>2033</cp:revision>
  <dcterms:created xsi:type="dcterms:W3CDTF">2002-06-03T10:03:09Z</dcterms:created>
  <dcterms:modified xsi:type="dcterms:W3CDTF">2025-12-30T13:30:58Z</dcterms:modified>
</cp:coreProperties>
</file>